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2" r:id="rId4"/>
  </p:sldMasterIdLst>
  <p:notesMasterIdLst>
    <p:notesMasterId r:id="rId70"/>
  </p:notesMasterIdLst>
  <p:sldIdLst>
    <p:sldId id="428" r:id="rId5"/>
    <p:sldId id="358" r:id="rId6"/>
    <p:sldId id="359" r:id="rId7"/>
    <p:sldId id="362" r:id="rId8"/>
    <p:sldId id="363" r:id="rId9"/>
    <p:sldId id="366" r:id="rId10"/>
    <p:sldId id="364" r:id="rId11"/>
    <p:sldId id="368" r:id="rId12"/>
    <p:sldId id="420" r:id="rId13"/>
    <p:sldId id="365" r:id="rId14"/>
    <p:sldId id="369" r:id="rId15"/>
    <p:sldId id="370" r:id="rId16"/>
    <p:sldId id="371" r:id="rId17"/>
    <p:sldId id="372" r:id="rId18"/>
    <p:sldId id="374" r:id="rId19"/>
    <p:sldId id="373" r:id="rId20"/>
    <p:sldId id="375" r:id="rId21"/>
    <p:sldId id="376" r:id="rId22"/>
    <p:sldId id="377" r:id="rId23"/>
    <p:sldId id="378" r:id="rId24"/>
    <p:sldId id="380" r:id="rId25"/>
    <p:sldId id="381" r:id="rId26"/>
    <p:sldId id="382" r:id="rId27"/>
    <p:sldId id="383" r:id="rId28"/>
    <p:sldId id="384" r:id="rId29"/>
    <p:sldId id="385" r:id="rId30"/>
    <p:sldId id="387" r:id="rId31"/>
    <p:sldId id="386" r:id="rId32"/>
    <p:sldId id="388" r:id="rId33"/>
    <p:sldId id="389" r:id="rId34"/>
    <p:sldId id="390" r:id="rId35"/>
    <p:sldId id="391" r:id="rId36"/>
    <p:sldId id="392" r:id="rId37"/>
    <p:sldId id="393" r:id="rId38"/>
    <p:sldId id="394" r:id="rId39"/>
    <p:sldId id="395" r:id="rId40"/>
    <p:sldId id="396" r:id="rId41"/>
    <p:sldId id="397" r:id="rId42"/>
    <p:sldId id="398" r:id="rId43"/>
    <p:sldId id="399" r:id="rId44"/>
    <p:sldId id="400" r:id="rId45"/>
    <p:sldId id="401" r:id="rId46"/>
    <p:sldId id="402" r:id="rId47"/>
    <p:sldId id="403" r:id="rId48"/>
    <p:sldId id="404" r:id="rId49"/>
    <p:sldId id="405" r:id="rId50"/>
    <p:sldId id="406" r:id="rId51"/>
    <p:sldId id="407" r:id="rId52"/>
    <p:sldId id="408" r:id="rId53"/>
    <p:sldId id="409" r:id="rId54"/>
    <p:sldId id="410" r:id="rId55"/>
    <p:sldId id="411" r:id="rId56"/>
    <p:sldId id="412" r:id="rId57"/>
    <p:sldId id="413" r:id="rId58"/>
    <p:sldId id="415" r:id="rId59"/>
    <p:sldId id="417" r:id="rId60"/>
    <p:sldId id="416" r:id="rId61"/>
    <p:sldId id="418" r:id="rId62"/>
    <p:sldId id="419" r:id="rId63"/>
    <p:sldId id="421" r:id="rId64"/>
    <p:sldId id="423" r:id="rId65"/>
    <p:sldId id="422" r:id="rId66"/>
    <p:sldId id="424" r:id="rId67"/>
    <p:sldId id="425" r:id="rId68"/>
    <p:sldId id="427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9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22C9C-9941-4541-AE7F-2E76917CB56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10CAC-158D-488A-AC7E-10B28A1E0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86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9E520-80FD-9E4A-A779-E99A2DC8B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60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emf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emf"/><Relationship Id="rId4" Type="http://schemas.openxmlformats.org/officeDocument/2006/relationships/image" Target="../media/image10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5701B-F85E-BA3C-1C3B-B0C546DC32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E25BC4-B502-288B-94EE-C1ED20B59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94952-E060-D786-5889-8C90B3A7C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B14C-2C1B-4059-B4C9-B6DBB72F77C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BD298-CE16-55A4-83A1-A53B16CF6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C2D40-3AA6-BE98-2392-6013A9B90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1437-23CC-4DCA-840C-1BA9807E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7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79F0D-9F04-FFBC-9C66-512B26DA9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9DD2BE-3B26-0C55-95FA-D07C38D91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90C39-A897-3E3A-08AE-B3F793790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B14C-2C1B-4059-B4C9-B6DBB72F77C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0E31C-806E-A6C7-E1FE-062734018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9D091-F45D-BAE2-E86D-9D2F58102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1437-23CC-4DCA-840C-1BA9807E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95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BFC24C-A187-8D06-F33F-215C1A33F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3AB3F-4970-BD7E-FFCA-5F3046998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71A01-C149-AD25-6708-288F5E13A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B14C-2C1B-4059-B4C9-B6DBB72F77C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9A6BA-9BCF-23CC-4832-FBC03761D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5E447-2D1D-C68D-AFDF-89A7BF14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1437-23CC-4DCA-840C-1BA9807E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79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49CA5-0892-6346-801E-11CC35CC6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816" y="2511161"/>
            <a:ext cx="10799894" cy="1590179"/>
          </a:xfrm>
        </p:spPr>
        <p:txBody>
          <a:bodyPr lIns="0" tIns="0" rIns="0" bIns="0">
            <a:spAutoFit/>
          </a:bodyPr>
          <a:lstStyle>
            <a:lvl1pPr marL="182880">
              <a:defRPr b="0" i="0">
                <a:latin typeface="Roboto Th" pitchFamily="2" charset="0"/>
                <a:ea typeface="Roboto Th" pitchFamily="2" charset="0"/>
              </a:defRPr>
            </a:lvl1pPr>
            <a:lvl2pPr>
              <a:defRPr b="0" i="0">
                <a:latin typeface="Roboto Th" pitchFamily="2" charset="0"/>
                <a:ea typeface="Roboto Th" pitchFamily="2" charset="0"/>
              </a:defRPr>
            </a:lvl2pPr>
            <a:lvl3pPr>
              <a:defRPr b="0" i="0">
                <a:latin typeface="Roboto Th" pitchFamily="2" charset="0"/>
                <a:ea typeface="Roboto Th" pitchFamily="2" charset="0"/>
              </a:defRPr>
            </a:lvl3pPr>
            <a:lvl4pPr>
              <a:defRPr b="0" i="0">
                <a:latin typeface="Roboto Th" pitchFamily="2" charset="0"/>
                <a:ea typeface="Roboto Th" pitchFamily="2" charset="0"/>
              </a:defRPr>
            </a:lvl4pPr>
            <a:lvl5pPr>
              <a:defRPr b="0" i="0">
                <a:latin typeface="Roboto Th" pitchFamily="2" charset="0"/>
                <a:ea typeface="Roboto Th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0192A-119B-3A4C-BFF1-1E61F3F0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35F9CF-42B9-8B4B-BD6F-BAD3CFED1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A02CCC8-9C24-FD4B-B186-99EE5DD9C3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816" y="1490128"/>
            <a:ext cx="10799894" cy="253274"/>
          </a:xfrm>
        </p:spPr>
        <p:txBody>
          <a:bodyPr wrap="square" lIns="0" tIns="0" rIns="0" bIns="0" anchor="b">
            <a:spAutoFit/>
          </a:bodyPr>
          <a:lstStyle>
            <a:lvl1pPr marL="0" indent="0">
              <a:buFontTx/>
              <a:buNone/>
              <a:defRPr sz="2800" b="0" i="0">
                <a:solidFill>
                  <a:srgbClr val="005B9E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D7F6126-1B82-484D-BF7D-E7F4B21595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2816" y="1778227"/>
            <a:ext cx="10799894" cy="256480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ts val="2180"/>
              </a:lnSpc>
              <a:buFontTx/>
              <a:buNone/>
              <a:defRPr sz="1400" b="0" i="0">
                <a:solidFill>
                  <a:srgbClr val="00305A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C7EAAC-8063-7448-BCE3-5F6DA963C5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2300" y="-10160"/>
            <a:ext cx="2679700" cy="1549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A94CBF4-017A-484B-8D59-24F1A2C72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392374"/>
            <a:ext cx="10961316" cy="553998"/>
          </a:xfrm>
        </p:spPr>
        <p:txBody>
          <a:bodyPr anchor="t"/>
          <a:lstStyle>
            <a:lvl1pPr>
              <a:defRPr sz="4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2620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8DE06-CA66-F44C-8E75-A301A04862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9834" y="2307112"/>
            <a:ext cx="5845653" cy="2769989"/>
          </a:xfrm>
        </p:spPr>
        <p:txBody>
          <a:bodyPr wrap="square" anchor="b">
            <a:spAutoFit/>
          </a:bodyPr>
          <a:lstStyle>
            <a:lvl1pPr algn="l">
              <a:lnSpc>
                <a:spcPts val="7200"/>
              </a:lnSpc>
              <a:defRPr sz="7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D3E1A-E9C8-9B4C-ABB3-04A68ED45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834" y="5318827"/>
            <a:ext cx="9144000" cy="221214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800" b="0" i="0" baseline="0">
                <a:latin typeface="Roboto Th" pitchFamily="2" charset="0"/>
                <a:ea typeface="Roboto Th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49AF2F-1CD8-6E4E-9C09-917AD366D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834" y="1246688"/>
            <a:ext cx="2463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26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7C7D72-47C5-E540-9B59-13A1E3585B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56DE3-95C2-F144-AF42-D406259A97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556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8DE06-CA66-F44C-8E75-A301A04862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0407" y="2378383"/>
            <a:ext cx="5845653" cy="2769989"/>
          </a:xfrm>
        </p:spPr>
        <p:txBody>
          <a:bodyPr wrap="square" anchor="b">
            <a:spAutoFit/>
          </a:bodyPr>
          <a:lstStyle>
            <a:lvl1pPr algn="l">
              <a:lnSpc>
                <a:spcPts val="7200"/>
              </a:lnSpc>
              <a:defRPr sz="7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D3E1A-E9C8-9B4C-ABB3-04A68ED45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07" y="5390098"/>
            <a:ext cx="9144000" cy="221214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800" b="0" i="0" baseline="0">
                <a:latin typeface="Roboto Th" pitchFamily="2" charset="0"/>
                <a:ea typeface="Roboto Th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49AF2F-1CD8-6E4E-9C09-917AD366D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407" y="1246688"/>
            <a:ext cx="2463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17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A92A39-BB1E-A04D-9C5D-A4870C31B4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C26F08-6850-6547-BF63-C370F3E1E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8DE06-CA66-F44C-8E75-A301A04862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0007" y="2257688"/>
            <a:ext cx="4805993" cy="2769989"/>
          </a:xfrm>
        </p:spPr>
        <p:txBody>
          <a:bodyPr wrap="square" anchor="b">
            <a:spAutoFit/>
          </a:bodyPr>
          <a:lstStyle>
            <a:lvl1pPr algn="l">
              <a:lnSpc>
                <a:spcPts val="7200"/>
              </a:lnSpc>
              <a:defRPr sz="7000"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D3E1A-E9C8-9B4C-ABB3-04A68ED45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0007" y="5269403"/>
            <a:ext cx="4805993" cy="221214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49AF2F-1CD8-6E4E-9C09-917AD366DF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lum bright="100000" contrast="100000"/>
            <a:alphaModFix/>
          </a:blip>
          <a:stretch>
            <a:fillRect/>
          </a:stretch>
        </p:blipFill>
        <p:spPr>
          <a:xfrm>
            <a:off x="1290007" y="1246688"/>
            <a:ext cx="2463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55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58B9A2-201F-2A49-8D64-037D18CBB1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8DE06-CA66-F44C-8E75-A301A04862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5207" y="2133600"/>
            <a:ext cx="5845653" cy="2769989"/>
          </a:xfrm>
        </p:spPr>
        <p:txBody>
          <a:bodyPr wrap="square" anchor="b">
            <a:spAutoFit/>
          </a:bodyPr>
          <a:lstStyle>
            <a:lvl1pPr algn="l">
              <a:lnSpc>
                <a:spcPts val="7200"/>
              </a:lnSpc>
              <a:defRPr sz="7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D3E1A-E9C8-9B4C-ABB3-04A68ED45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207" y="5145315"/>
            <a:ext cx="9144000" cy="221214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800" b="0" i="0" baseline="0">
                <a:latin typeface="Roboto Th" pitchFamily="2" charset="0"/>
                <a:ea typeface="Roboto Th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49AF2F-1CD8-6E4E-9C09-917AD366D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5207" y="1246688"/>
            <a:ext cx="2463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40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9C287-A953-434B-9C90-506DD73E35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8DE06-CA66-F44C-8E75-A301A04862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34000" y="2044005"/>
            <a:ext cx="4805993" cy="2769989"/>
          </a:xfrm>
        </p:spPr>
        <p:txBody>
          <a:bodyPr wrap="square" anchor="b">
            <a:spAutoFit/>
          </a:bodyPr>
          <a:lstStyle>
            <a:lvl1pPr algn="l">
              <a:lnSpc>
                <a:spcPts val="7200"/>
              </a:lnSpc>
              <a:defRPr sz="7000"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D3E1A-E9C8-9B4C-ABB3-04A68ED45C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0" y="5055720"/>
            <a:ext cx="4805993" cy="221214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49AF2F-1CD8-6E4E-9C09-917AD366DF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lum bright="100000" contrast="100000"/>
            <a:alphaModFix/>
          </a:blip>
          <a:stretch>
            <a:fillRect/>
          </a:stretch>
        </p:blipFill>
        <p:spPr>
          <a:xfrm>
            <a:off x="5334000" y="990600"/>
            <a:ext cx="2463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54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0F300-2E20-1F4B-9331-E87CB431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392374"/>
            <a:ext cx="10961316" cy="553998"/>
          </a:xfrm>
        </p:spPr>
        <p:txBody>
          <a:bodyPr anchor="t"/>
          <a:lstStyle>
            <a:lvl1pPr>
              <a:defRPr sz="4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221FE-3D8B-3342-A1C4-34444A674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205" y="1374943"/>
            <a:ext cx="10986369" cy="2138664"/>
          </a:xfrm>
        </p:spPr>
        <p:txBody>
          <a:bodyPr/>
          <a:lstStyle>
            <a:lvl1pPr marL="182880">
              <a:defRPr b="0" i="0">
                <a:latin typeface="Roboto Th" pitchFamily="2" charset="0"/>
                <a:ea typeface="Roboto Th" pitchFamily="2" charset="0"/>
              </a:defRPr>
            </a:lvl1pPr>
            <a:lvl2pPr>
              <a:defRPr b="0" i="0">
                <a:latin typeface="Roboto Th" pitchFamily="2" charset="0"/>
                <a:ea typeface="Roboto Th" pitchFamily="2" charset="0"/>
              </a:defRPr>
            </a:lvl2pPr>
            <a:lvl3pPr>
              <a:defRPr b="0" i="0">
                <a:latin typeface="Roboto Th" pitchFamily="2" charset="0"/>
                <a:ea typeface="Roboto Th" pitchFamily="2" charset="0"/>
              </a:defRPr>
            </a:lvl3pPr>
            <a:lvl4pPr>
              <a:defRPr b="0" i="0">
                <a:latin typeface="Roboto Th" pitchFamily="2" charset="0"/>
                <a:ea typeface="Roboto Th" pitchFamily="2" charset="0"/>
              </a:defRPr>
            </a:lvl4pPr>
            <a:lvl5pPr>
              <a:defRPr b="0" i="0">
                <a:latin typeface="Roboto Th" pitchFamily="2" charset="0"/>
                <a:ea typeface="Roboto Th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95435-152D-CD4F-A2C0-0C446EA1B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CDF589D-0725-2442-B870-9728CD4CA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996358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4FD0C32-8900-A34B-B0C3-BC36EA8251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2178A-65B5-C048-8371-19660DB52D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4605" y="2516546"/>
            <a:ext cx="6654628" cy="1846659"/>
          </a:xfrm>
        </p:spPr>
        <p:txBody>
          <a:bodyPr anchor="ctr"/>
          <a:lstStyle>
            <a:lvl1pPr>
              <a:lnSpc>
                <a:spcPts val="7200"/>
              </a:lnSpc>
              <a:defRPr sz="6000"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C915B-91B5-9B43-82CF-110A2E6A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CAB332-A462-F642-BD68-831EB2CFE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8819C-39EE-4743-8A29-4087DFCABE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2980" y="2781300"/>
            <a:ext cx="203200" cy="139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61A4B5-DD3A-154F-ADC3-68722871E0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77296" y="1098550"/>
            <a:ext cx="50800" cy="46609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18010E-A516-6E4F-AB92-F4E8B03AD3A7}"/>
              </a:ext>
            </a:extLst>
          </p:cNvPr>
          <p:cNvCxnSpPr>
            <a:cxnSpLocks/>
          </p:cNvCxnSpPr>
          <p:nvPr userDrawn="1"/>
        </p:nvCxnSpPr>
        <p:spPr>
          <a:xfrm>
            <a:off x="10245725" y="6505444"/>
            <a:ext cx="12795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247D6B2-E489-6946-9AF1-49D33684AE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1745890" y="6372094"/>
            <a:ext cx="228600" cy="266700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CAB91F4-0DF3-0542-8A05-EEDAAAB9AB2A}"/>
              </a:ext>
            </a:extLst>
          </p:cNvPr>
          <p:cNvSpPr txBox="1">
            <a:spLocks/>
          </p:cNvSpPr>
          <p:nvPr userDrawn="1"/>
        </p:nvSpPr>
        <p:spPr>
          <a:xfrm>
            <a:off x="6049318" y="6451583"/>
            <a:ext cx="41148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rgbClr val="6E8897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b="0" i="0" err="1">
                <a:solidFill>
                  <a:schemeClr val="bg1"/>
                </a:solidFill>
                <a:effectLst/>
                <a:latin typeface="Roboto Lt" pitchFamily="2" charset="0"/>
                <a:ea typeface="Roboto Lt" pitchFamily="2" charset="0"/>
              </a:rPr>
              <a:t>cyberark.com</a:t>
            </a:r>
            <a:endParaRPr lang="en-US" sz="700" b="0" i="0">
              <a:solidFill>
                <a:schemeClr val="bg1"/>
              </a:solidFill>
              <a:effectLst/>
              <a:latin typeface="Roboto Lt" pitchFamily="2" charset="0"/>
              <a:ea typeface="Roboto Lt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058BA1-C526-DB46-B1C1-54C048FA47F6}"/>
              </a:ext>
            </a:extLst>
          </p:cNvPr>
          <p:cNvCxnSpPr>
            <a:cxnSpLocks/>
          </p:cNvCxnSpPr>
          <p:nvPr userDrawn="1"/>
        </p:nvCxnSpPr>
        <p:spPr>
          <a:xfrm>
            <a:off x="11690350" y="5727047"/>
            <a:ext cx="3396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10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C6FC-FC2D-36F4-C459-8929E2F1C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5FEA7-A954-30A4-F8F4-E17922143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CE9B9-1E88-726C-C139-75B577AA0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B14C-2C1B-4059-B4C9-B6DBB72F77C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3E28F-E1E1-0409-C249-2752BAC8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9C062-3989-A5E4-EDB3-3629B1EA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1437-23CC-4DCA-840C-1BA9807E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86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169E1C-0618-8E44-ABD3-CF570F018560}"/>
              </a:ext>
            </a:extLst>
          </p:cNvPr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gradFill>
            <a:gsLst>
              <a:gs pos="0">
                <a:srgbClr val="40C7F4">
                  <a:lumMod val="67483"/>
                </a:srgbClr>
              </a:gs>
              <a:gs pos="82000">
                <a:srgbClr val="203A7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13292-8204-B542-BAA9-4B9DA041D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087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2178A-65B5-C048-8371-19660DB52D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4605" y="2516546"/>
            <a:ext cx="6654628" cy="1846659"/>
          </a:xfrm>
        </p:spPr>
        <p:txBody>
          <a:bodyPr anchor="ctr"/>
          <a:lstStyle>
            <a:lvl1pPr>
              <a:lnSpc>
                <a:spcPts val="7200"/>
              </a:lnSpc>
              <a:defRPr sz="6000"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C915B-91B5-9B43-82CF-110A2E6A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CAB332-A462-F642-BD68-831EB2CFE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8819C-39EE-4743-8A29-4087DFCABE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752980" y="2781300"/>
            <a:ext cx="203200" cy="139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61A4B5-DD3A-154F-ADC3-68722871E0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77296" y="1098550"/>
            <a:ext cx="50800" cy="46609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18010E-A516-6E4F-AB92-F4E8B03AD3A7}"/>
              </a:ext>
            </a:extLst>
          </p:cNvPr>
          <p:cNvCxnSpPr>
            <a:cxnSpLocks/>
          </p:cNvCxnSpPr>
          <p:nvPr userDrawn="1"/>
        </p:nvCxnSpPr>
        <p:spPr>
          <a:xfrm>
            <a:off x="10245725" y="6505444"/>
            <a:ext cx="12795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247D6B2-E489-6946-9AF1-49D33684AE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1745890" y="6372094"/>
            <a:ext cx="228600" cy="266700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CAB91F4-0DF3-0542-8A05-EEDAAAB9AB2A}"/>
              </a:ext>
            </a:extLst>
          </p:cNvPr>
          <p:cNvSpPr txBox="1">
            <a:spLocks/>
          </p:cNvSpPr>
          <p:nvPr userDrawn="1"/>
        </p:nvSpPr>
        <p:spPr>
          <a:xfrm>
            <a:off x="6049318" y="6451583"/>
            <a:ext cx="41148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rgbClr val="6E8897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b="0" i="0" err="1">
                <a:solidFill>
                  <a:schemeClr val="bg1"/>
                </a:solidFill>
                <a:effectLst/>
                <a:latin typeface="Roboto Lt" pitchFamily="2" charset="0"/>
                <a:ea typeface="Roboto Lt" pitchFamily="2" charset="0"/>
              </a:rPr>
              <a:t>cyberark.com</a:t>
            </a:r>
            <a:endParaRPr lang="en-US" sz="700" b="0" i="0">
              <a:solidFill>
                <a:schemeClr val="bg1"/>
              </a:solidFill>
              <a:effectLst/>
              <a:latin typeface="Roboto Lt" pitchFamily="2" charset="0"/>
              <a:ea typeface="Roboto Lt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058BA1-C526-DB46-B1C1-54C048FA47F6}"/>
              </a:ext>
            </a:extLst>
          </p:cNvPr>
          <p:cNvCxnSpPr>
            <a:cxnSpLocks/>
          </p:cNvCxnSpPr>
          <p:nvPr userDrawn="1"/>
        </p:nvCxnSpPr>
        <p:spPr>
          <a:xfrm>
            <a:off x="11690350" y="5727047"/>
            <a:ext cx="3396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681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6401230-52FB-E543-82A0-622F997955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2178A-65B5-C048-8371-19660DB52D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4605" y="2516546"/>
            <a:ext cx="6654628" cy="1846659"/>
          </a:xfrm>
        </p:spPr>
        <p:txBody>
          <a:bodyPr anchor="ctr"/>
          <a:lstStyle>
            <a:lvl1pPr>
              <a:lnSpc>
                <a:spcPts val="7200"/>
              </a:lnSpc>
              <a:defRPr sz="6000"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C915B-91B5-9B43-82CF-110A2E6A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CAB332-A462-F642-BD68-831EB2CFE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8819C-39EE-4743-8A29-4087DFCAB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52980" y="2781300"/>
            <a:ext cx="203200" cy="1397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61A4B5-DD3A-154F-ADC3-68722871E0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77296" y="1098550"/>
            <a:ext cx="50800" cy="46609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18010E-A516-6E4F-AB92-F4E8B03AD3A7}"/>
              </a:ext>
            </a:extLst>
          </p:cNvPr>
          <p:cNvCxnSpPr>
            <a:cxnSpLocks/>
          </p:cNvCxnSpPr>
          <p:nvPr userDrawn="1"/>
        </p:nvCxnSpPr>
        <p:spPr>
          <a:xfrm>
            <a:off x="10245725" y="6505444"/>
            <a:ext cx="12795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247D6B2-E489-6946-9AF1-49D33684AE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1745890" y="6372094"/>
            <a:ext cx="228600" cy="266700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CAB91F4-0DF3-0542-8A05-EEDAAAB9AB2A}"/>
              </a:ext>
            </a:extLst>
          </p:cNvPr>
          <p:cNvSpPr txBox="1">
            <a:spLocks/>
          </p:cNvSpPr>
          <p:nvPr userDrawn="1"/>
        </p:nvSpPr>
        <p:spPr>
          <a:xfrm>
            <a:off x="6049318" y="6451583"/>
            <a:ext cx="41148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rgbClr val="6E8897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b="0" i="0" err="1">
                <a:solidFill>
                  <a:schemeClr val="bg1"/>
                </a:solidFill>
                <a:effectLst/>
                <a:latin typeface="Roboto Lt" pitchFamily="2" charset="0"/>
                <a:ea typeface="Roboto Lt" pitchFamily="2" charset="0"/>
              </a:rPr>
              <a:t>cyberark.com</a:t>
            </a:r>
            <a:endParaRPr lang="en-US" sz="700" b="0" i="0">
              <a:solidFill>
                <a:schemeClr val="bg1"/>
              </a:solidFill>
              <a:effectLst/>
              <a:latin typeface="Roboto Lt" pitchFamily="2" charset="0"/>
              <a:ea typeface="Roboto Lt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058BA1-C526-DB46-B1C1-54C048FA47F6}"/>
              </a:ext>
            </a:extLst>
          </p:cNvPr>
          <p:cNvCxnSpPr>
            <a:cxnSpLocks/>
          </p:cNvCxnSpPr>
          <p:nvPr userDrawn="1"/>
        </p:nvCxnSpPr>
        <p:spPr>
          <a:xfrm>
            <a:off x="11690350" y="5727047"/>
            <a:ext cx="3396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9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-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0B628-B5D5-F442-AEFE-A34A7C9BB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795" y="2321004"/>
            <a:ext cx="8206409" cy="2215991"/>
          </a:xfrm>
        </p:spPr>
        <p:txBody>
          <a:bodyPr anchor="ctr" anchorCtr="0"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8F465-AB13-6343-B9AC-86165DEC01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75717-8645-A947-937D-F9018BA977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639784A-8B85-BC4A-B122-D4851152A4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949" y="737563"/>
            <a:ext cx="38481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17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tlightedText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169E1C-0618-8E44-ABD3-CF570F018560}"/>
              </a:ext>
            </a:extLst>
          </p:cNvPr>
          <p:cNvSpPr/>
          <p:nvPr userDrawn="1"/>
        </p:nvSpPr>
        <p:spPr>
          <a:xfrm>
            <a:off x="-2" y="0"/>
            <a:ext cx="12192002" cy="6858000"/>
          </a:xfrm>
          <a:prstGeom prst="rect">
            <a:avLst/>
          </a:prstGeom>
          <a:gradFill>
            <a:gsLst>
              <a:gs pos="0">
                <a:srgbClr val="40C7F4">
                  <a:lumMod val="67483"/>
                </a:srgbClr>
              </a:gs>
              <a:gs pos="82000">
                <a:srgbClr val="203A7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13292-8204-B542-BAA9-4B9DA041D8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087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2178A-65B5-C048-8371-19660DB52D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8684" y="1854029"/>
            <a:ext cx="6654628" cy="1846659"/>
          </a:xfrm>
        </p:spPr>
        <p:txBody>
          <a:bodyPr anchor="ctr"/>
          <a:lstStyle>
            <a:lvl1pPr algn="ctr">
              <a:lnSpc>
                <a:spcPts val="7200"/>
              </a:lnSpc>
              <a:defRPr sz="6000"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C915B-91B5-9B43-82CF-110A2E6A0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CAB332-A462-F642-BD68-831EB2CFE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18010E-A516-6E4F-AB92-F4E8B03AD3A7}"/>
              </a:ext>
            </a:extLst>
          </p:cNvPr>
          <p:cNvCxnSpPr>
            <a:cxnSpLocks/>
          </p:cNvCxnSpPr>
          <p:nvPr userDrawn="1"/>
        </p:nvCxnSpPr>
        <p:spPr>
          <a:xfrm>
            <a:off x="10245725" y="6505444"/>
            <a:ext cx="12795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247D6B2-E489-6946-9AF1-49D33684AE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745890" y="6372094"/>
            <a:ext cx="228600" cy="266700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CAB91F4-0DF3-0542-8A05-EEDAAAB9AB2A}"/>
              </a:ext>
            </a:extLst>
          </p:cNvPr>
          <p:cNvSpPr txBox="1">
            <a:spLocks/>
          </p:cNvSpPr>
          <p:nvPr userDrawn="1"/>
        </p:nvSpPr>
        <p:spPr>
          <a:xfrm>
            <a:off x="6049318" y="6451583"/>
            <a:ext cx="41148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rgbClr val="6E8897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b="0" i="0" err="1">
                <a:solidFill>
                  <a:schemeClr val="bg1"/>
                </a:solidFill>
                <a:effectLst/>
                <a:latin typeface="Roboto Lt" pitchFamily="2" charset="0"/>
                <a:ea typeface="Roboto Lt" pitchFamily="2" charset="0"/>
              </a:rPr>
              <a:t>cyberark.com</a:t>
            </a:r>
            <a:endParaRPr lang="en-US" sz="700" b="0" i="0">
              <a:solidFill>
                <a:schemeClr val="bg1"/>
              </a:solidFill>
              <a:effectLst/>
              <a:latin typeface="Roboto Lt" pitchFamily="2" charset="0"/>
              <a:ea typeface="Roboto Lt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058BA1-C526-DB46-B1C1-54C048FA47F6}"/>
              </a:ext>
            </a:extLst>
          </p:cNvPr>
          <p:cNvCxnSpPr>
            <a:cxnSpLocks/>
          </p:cNvCxnSpPr>
          <p:nvPr userDrawn="1"/>
        </p:nvCxnSpPr>
        <p:spPr>
          <a:xfrm>
            <a:off x="11690350" y="5727047"/>
            <a:ext cx="3396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25F543DA-4FF2-6249-A5AF-6E1561A88C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391" y="4385053"/>
            <a:ext cx="4297215" cy="69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3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0B628-B5D5-F442-AEFE-A34A7C9BB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655985"/>
            <a:ext cx="10961316" cy="553998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8F465-AB13-6343-B9AC-86165DEC01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75717-8645-A947-937D-F9018BA977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7C1E184B-599D-0248-AED2-909A292608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6053" y="2034659"/>
            <a:ext cx="10799894" cy="253274"/>
          </a:xfrm>
        </p:spPr>
        <p:txBody>
          <a:bodyPr wrap="square" lIns="0" tIns="0" rIns="0" bIns="0" anchor="b">
            <a:spAutoFit/>
          </a:bodyPr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4856045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888AE2E-A457-CD45-8F08-FA201CE28D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3AFB8-1863-9D40-8912-0A5E24FB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655985"/>
            <a:ext cx="4980412" cy="110799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7A373-D949-BB41-B377-334B7EE590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C9DBF-ED34-F949-A375-7751D5A435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F2463B90-446D-964B-86C2-4B2A225F74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258" y="2501081"/>
            <a:ext cx="4890959" cy="252057"/>
          </a:xfrm>
        </p:spPr>
        <p:txBody>
          <a:bodyPr wrap="square" lIns="0" tIns="0" rIns="0" bIns="0" anchor="b">
            <a:spAutoFit/>
          </a:bodyPr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68ED3D6-8623-2B4A-9518-3CF2240038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75783" y="2501080"/>
            <a:ext cx="4890959" cy="252057"/>
          </a:xfrm>
        </p:spPr>
        <p:txBody>
          <a:bodyPr wrap="square" lIns="0" tIns="0" rIns="0" bIns="0" anchor="b">
            <a:spAutoFit/>
          </a:bodyPr>
          <a:lstStyle>
            <a:lvl1pPr marL="0" indent="0">
              <a:buFontTx/>
              <a:buNone/>
              <a:defRPr sz="2800" b="0" i="0">
                <a:solidFill>
                  <a:schemeClr val="accent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8F0782F-F7C4-AC4E-A031-EEBCB773B6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1056" y="655985"/>
            <a:ext cx="4980412" cy="1108075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7147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/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15A7B4A-74FA-4547-8F72-2807ED0F580C}"/>
              </a:ext>
            </a:extLst>
          </p:cNvPr>
          <p:cNvSpPr/>
          <p:nvPr userDrawn="1"/>
        </p:nvSpPr>
        <p:spPr>
          <a:xfrm>
            <a:off x="8906064" y="3241040"/>
            <a:ext cx="2633472" cy="2936240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DEE0F2-4051-9945-9C9A-2129940503CE}"/>
              </a:ext>
            </a:extLst>
          </p:cNvPr>
          <p:cNvCxnSpPr/>
          <p:nvPr userDrawn="1"/>
        </p:nvCxnSpPr>
        <p:spPr>
          <a:xfrm>
            <a:off x="8906064" y="3180080"/>
            <a:ext cx="2635696" cy="0"/>
          </a:xfrm>
          <a:prstGeom prst="line">
            <a:avLst/>
          </a:prstGeom>
          <a:ln w="63500">
            <a:solidFill>
              <a:srgbClr val="036C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CED940C-B244-C14C-8868-376705823B47}"/>
              </a:ext>
            </a:extLst>
          </p:cNvPr>
          <p:cNvSpPr/>
          <p:nvPr userDrawn="1"/>
        </p:nvSpPr>
        <p:spPr>
          <a:xfrm>
            <a:off x="6152704" y="3241040"/>
            <a:ext cx="2633472" cy="2936240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639988-DA1D-4E46-AB95-8DE81CD634B2}"/>
              </a:ext>
            </a:extLst>
          </p:cNvPr>
          <p:cNvCxnSpPr/>
          <p:nvPr userDrawn="1"/>
        </p:nvCxnSpPr>
        <p:spPr>
          <a:xfrm>
            <a:off x="6152704" y="3180080"/>
            <a:ext cx="2635696" cy="0"/>
          </a:xfrm>
          <a:prstGeom prst="line">
            <a:avLst/>
          </a:prstGeom>
          <a:ln w="63500">
            <a:solidFill>
              <a:srgbClr val="037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523CB4B-BF21-7F48-966B-2602FBFC5BAC}"/>
              </a:ext>
            </a:extLst>
          </p:cNvPr>
          <p:cNvSpPr/>
          <p:nvPr userDrawn="1"/>
        </p:nvSpPr>
        <p:spPr>
          <a:xfrm>
            <a:off x="3409504" y="3241040"/>
            <a:ext cx="2633472" cy="2936240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195D93-330B-FA4D-9E1B-8DC2260DE8C2}"/>
              </a:ext>
            </a:extLst>
          </p:cNvPr>
          <p:cNvCxnSpPr/>
          <p:nvPr userDrawn="1"/>
        </p:nvCxnSpPr>
        <p:spPr>
          <a:xfrm>
            <a:off x="3409504" y="3180080"/>
            <a:ext cx="2635696" cy="0"/>
          </a:xfrm>
          <a:prstGeom prst="line">
            <a:avLst/>
          </a:prstGeom>
          <a:ln w="63500">
            <a:solidFill>
              <a:srgbClr val="30D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60E05A4-06DD-D640-86B2-E788A1A36953}"/>
              </a:ext>
            </a:extLst>
          </p:cNvPr>
          <p:cNvSpPr/>
          <p:nvPr userDrawn="1"/>
        </p:nvSpPr>
        <p:spPr>
          <a:xfrm>
            <a:off x="666304" y="3241040"/>
            <a:ext cx="2633472" cy="2936240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0192A-119B-3A4C-BFF1-1E61F3F0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35F9CF-42B9-8B4B-BD6F-BAD3CFED1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A02CCC8-9C24-FD4B-B186-99EE5DD9C3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304" y="1335564"/>
            <a:ext cx="10961688" cy="240450"/>
          </a:xfrm>
        </p:spPr>
        <p:txBody>
          <a:bodyPr lIns="0" tIns="0" rIns="0" bIns="0" anchor="b">
            <a:spAutoFit/>
          </a:bodyPr>
          <a:lstStyle>
            <a:lvl1pPr marL="0" indent="0">
              <a:buFontTx/>
              <a:buNone/>
              <a:defRPr sz="2400" b="0" i="0">
                <a:solidFill>
                  <a:srgbClr val="005B9E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D7F6126-1B82-484D-BF7D-E7F4B21595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304" y="1610839"/>
            <a:ext cx="10961688" cy="256480"/>
          </a:xfrm>
        </p:spPr>
        <p:txBody>
          <a:bodyPr lIns="0" tIns="0" rIns="0" bIns="0" anchor="t">
            <a:spAutoFit/>
          </a:bodyPr>
          <a:lstStyle>
            <a:lvl1pPr marL="0" indent="0">
              <a:lnSpc>
                <a:spcPts val="2180"/>
              </a:lnSpc>
              <a:buFontTx/>
              <a:buNone/>
              <a:defRPr sz="1400" b="0" i="0">
                <a:solidFill>
                  <a:srgbClr val="00305A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72BCDD-DDCC-EC47-92A9-EBBC220942AE}"/>
              </a:ext>
            </a:extLst>
          </p:cNvPr>
          <p:cNvCxnSpPr/>
          <p:nvPr userDrawn="1"/>
        </p:nvCxnSpPr>
        <p:spPr>
          <a:xfrm>
            <a:off x="666304" y="3180080"/>
            <a:ext cx="2635696" cy="0"/>
          </a:xfrm>
          <a:prstGeom prst="line">
            <a:avLst/>
          </a:prstGeom>
          <a:ln w="63500">
            <a:solidFill>
              <a:srgbClr val="23D9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C0C9CE-883B-094D-A9DC-36FAF87F0F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3441700"/>
            <a:ext cx="2133600" cy="22121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213016DE-9674-604D-9197-63177888FD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4400" y="3733800"/>
            <a:ext cx="2133600" cy="20518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418C60DC-D89C-8C48-A065-3B5303B32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45243" y="3441700"/>
            <a:ext cx="2133600" cy="22121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E6153D9B-C7FC-3D42-AB2C-332B7C5086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45243" y="3733800"/>
            <a:ext cx="2133600" cy="20518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424E2618-9D49-204D-BF93-2E9182C00A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3441700"/>
            <a:ext cx="2133600" cy="22121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086AA741-3D3E-A64F-A94B-C0CF495DFC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0800" y="3733800"/>
            <a:ext cx="2133600" cy="20518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9EF5C989-1210-C54D-A073-1E5B1ACC2F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31643" y="3441700"/>
            <a:ext cx="2133600" cy="22121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C28F89F0-1527-484B-935B-7CAFB4B7AA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31643" y="3733800"/>
            <a:ext cx="2133600" cy="20518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B967FB0-9BBE-714D-BEB0-F80F79103D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2300" y="-10160"/>
            <a:ext cx="2679700" cy="154940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F0A37AF3-7612-444B-86CD-BA380C81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392374"/>
            <a:ext cx="10961316" cy="553998"/>
          </a:xfrm>
        </p:spPr>
        <p:txBody>
          <a:bodyPr anchor="t"/>
          <a:lstStyle>
            <a:lvl1pPr>
              <a:defRPr sz="4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8639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Process/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15A7B4A-74FA-4547-8F72-2807ED0F580C}"/>
              </a:ext>
            </a:extLst>
          </p:cNvPr>
          <p:cNvSpPr/>
          <p:nvPr userDrawn="1"/>
        </p:nvSpPr>
        <p:spPr>
          <a:xfrm>
            <a:off x="8906064" y="3967480"/>
            <a:ext cx="2633472" cy="2234530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DEE0F2-4051-9945-9C9A-2129940503CE}"/>
              </a:ext>
            </a:extLst>
          </p:cNvPr>
          <p:cNvCxnSpPr/>
          <p:nvPr userDrawn="1"/>
        </p:nvCxnSpPr>
        <p:spPr>
          <a:xfrm>
            <a:off x="8906064" y="3906520"/>
            <a:ext cx="2635696" cy="0"/>
          </a:xfrm>
          <a:prstGeom prst="line">
            <a:avLst/>
          </a:prstGeom>
          <a:ln w="63500">
            <a:solidFill>
              <a:srgbClr val="036C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CED940C-B244-C14C-8868-376705823B47}"/>
              </a:ext>
            </a:extLst>
          </p:cNvPr>
          <p:cNvSpPr/>
          <p:nvPr userDrawn="1"/>
        </p:nvSpPr>
        <p:spPr>
          <a:xfrm>
            <a:off x="6152704" y="3967480"/>
            <a:ext cx="2633472" cy="2234530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639988-DA1D-4E46-AB95-8DE81CD634B2}"/>
              </a:ext>
            </a:extLst>
          </p:cNvPr>
          <p:cNvCxnSpPr/>
          <p:nvPr userDrawn="1"/>
        </p:nvCxnSpPr>
        <p:spPr>
          <a:xfrm>
            <a:off x="6152704" y="3906520"/>
            <a:ext cx="2635696" cy="0"/>
          </a:xfrm>
          <a:prstGeom prst="line">
            <a:avLst/>
          </a:prstGeom>
          <a:ln w="63500">
            <a:solidFill>
              <a:srgbClr val="037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523CB4B-BF21-7F48-966B-2602FBFC5BAC}"/>
              </a:ext>
            </a:extLst>
          </p:cNvPr>
          <p:cNvSpPr/>
          <p:nvPr userDrawn="1"/>
        </p:nvSpPr>
        <p:spPr>
          <a:xfrm>
            <a:off x="3409504" y="3967480"/>
            <a:ext cx="2633472" cy="2234530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195D93-330B-FA4D-9E1B-8DC2260DE8C2}"/>
              </a:ext>
            </a:extLst>
          </p:cNvPr>
          <p:cNvCxnSpPr/>
          <p:nvPr userDrawn="1"/>
        </p:nvCxnSpPr>
        <p:spPr>
          <a:xfrm>
            <a:off x="3409504" y="3906520"/>
            <a:ext cx="2635696" cy="0"/>
          </a:xfrm>
          <a:prstGeom prst="line">
            <a:avLst/>
          </a:prstGeom>
          <a:ln w="63500">
            <a:solidFill>
              <a:srgbClr val="30D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60E05A4-06DD-D640-86B2-E788A1A36953}"/>
              </a:ext>
            </a:extLst>
          </p:cNvPr>
          <p:cNvSpPr/>
          <p:nvPr userDrawn="1"/>
        </p:nvSpPr>
        <p:spPr>
          <a:xfrm>
            <a:off x="666304" y="3967480"/>
            <a:ext cx="2633472" cy="2234530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0192A-119B-3A4C-BFF1-1E61F3F0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35F9CF-42B9-8B4B-BD6F-BAD3CFED1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72BCDD-DDCC-EC47-92A9-EBBC220942AE}"/>
              </a:ext>
            </a:extLst>
          </p:cNvPr>
          <p:cNvCxnSpPr/>
          <p:nvPr userDrawn="1"/>
        </p:nvCxnSpPr>
        <p:spPr>
          <a:xfrm>
            <a:off x="666304" y="3906520"/>
            <a:ext cx="2635696" cy="0"/>
          </a:xfrm>
          <a:prstGeom prst="line">
            <a:avLst/>
          </a:prstGeom>
          <a:ln w="63500">
            <a:solidFill>
              <a:srgbClr val="23D9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51AB6C6-CE4A-A149-BF61-8BB50E67DC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6750" y="2377439"/>
            <a:ext cx="2633663" cy="14230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1AADBF9-D638-8F4F-ACAC-DD58717983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09950" y="2377439"/>
            <a:ext cx="2633663" cy="14230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930C279-A4EF-384B-90ED-2790F6E7AE7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62864" y="2377439"/>
            <a:ext cx="2613789" cy="14230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81A7874C-44CB-EF48-880B-F333B412CEE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906064" y="2377439"/>
            <a:ext cx="2633663" cy="1423035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AC9C421B-9F63-414B-8884-024328CA68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4191000"/>
            <a:ext cx="2133600" cy="22121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B71A7A18-7668-DB4B-99A3-6A3751FDFF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400" y="4495800"/>
            <a:ext cx="2133600" cy="20518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962B6D98-BFC1-5247-A62D-FBED4CC3A6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45243" y="4191000"/>
            <a:ext cx="2133600" cy="22121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6E8DC5B5-4B26-9645-BBC8-7513D82D650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45243" y="4495800"/>
            <a:ext cx="2133600" cy="20518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0BFE6641-31D8-A647-A0BF-9FF9D7B3509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0800" y="4191000"/>
            <a:ext cx="2133600" cy="22121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9D702D79-93A5-7949-A423-CFA05ED791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00800" y="4495800"/>
            <a:ext cx="2133600" cy="20518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AF849B22-7E57-984F-8964-CC5E709C255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1643" y="4191000"/>
            <a:ext cx="2133600" cy="22121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C418E60C-0ABB-684D-A725-FB480761625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131643" y="4495800"/>
            <a:ext cx="2133600" cy="20518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922E1FE-5B51-D943-8629-8228F3411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2300" y="-10160"/>
            <a:ext cx="2679700" cy="1549400"/>
          </a:xfrm>
          <a:prstGeom prst="rect">
            <a:avLst/>
          </a:prstGeom>
        </p:spPr>
      </p:pic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1D8465E0-80FF-0347-9E8F-1277038DDE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304" y="1335564"/>
            <a:ext cx="10961688" cy="240450"/>
          </a:xfrm>
        </p:spPr>
        <p:txBody>
          <a:bodyPr lIns="0" tIns="0" rIns="0" bIns="0" anchor="b">
            <a:spAutoFit/>
          </a:bodyPr>
          <a:lstStyle>
            <a:lvl1pPr marL="0" indent="0">
              <a:buFontTx/>
              <a:buNone/>
              <a:defRPr sz="2400" b="0" i="0">
                <a:solidFill>
                  <a:srgbClr val="005B9E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627B03C5-2450-6C4F-8FC3-2DE17224C4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304" y="1610839"/>
            <a:ext cx="10961688" cy="256480"/>
          </a:xfrm>
        </p:spPr>
        <p:txBody>
          <a:bodyPr lIns="0" tIns="0" rIns="0" bIns="0" anchor="t">
            <a:spAutoFit/>
          </a:bodyPr>
          <a:lstStyle>
            <a:lvl1pPr marL="0" indent="0">
              <a:lnSpc>
                <a:spcPts val="2180"/>
              </a:lnSpc>
              <a:buFontTx/>
              <a:buNone/>
              <a:defRPr sz="1400" b="0" i="0">
                <a:solidFill>
                  <a:srgbClr val="00305A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FE8C7D9-03EE-0A4D-8A41-722E4A2F8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392374"/>
            <a:ext cx="10961316" cy="553998"/>
          </a:xfrm>
        </p:spPr>
        <p:txBody>
          <a:bodyPr anchor="t"/>
          <a:lstStyle>
            <a:lvl1pPr>
              <a:defRPr sz="4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668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_Process/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639988-DA1D-4E46-AB95-8DE81CD634B2}"/>
              </a:ext>
            </a:extLst>
          </p:cNvPr>
          <p:cNvCxnSpPr>
            <a:cxnSpLocks/>
          </p:cNvCxnSpPr>
          <p:nvPr userDrawn="1"/>
        </p:nvCxnSpPr>
        <p:spPr>
          <a:xfrm>
            <a:off x="7939072" y="4397863"/>
            <a:ext cx="3490928" cy="0"/>
          </a:xfrm>
          <a:prstGeom prst="line">
            <a:avLst/>
          </a:prstGeom>
          <a:ln w="63500">
            <a:solidFill>
              <a:srgbClr val="037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195D93-330B-FA4D-9E1B-8DC2260DE8C2}"/>
              </a:ext>
            </a:extLst>
          </p:cNvPr>
          <p:cNvCxnSpPr>
            <a:cxnSpLocks/>
          </p:cNvCxnSpPr>
          <p:nvPr userDrawn="1"/>
        </p:nvCxnSpPr>
        <p:spPr>
          <a:xfrm>
            <a:off x="4302688" y="4397863"/>
            <a:ext cx="3490928" cy="0"/>
          </a:xfrm>
          <a:prstGeom prst="line">
            <a:avLst/>
          </a:prstGeom>
          <a:ln w="63500">
            <a:solidFill>
              <a:srgbClr val="30D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CED940C-B244-C14C-8868-376705823B47}"/>
              </a:ext>
            </a:extLst>
          </p:cNvPr>
          <p:cNvSpPr/>
          <p:nvPr userDrawn="1"/>
        </p:nvSpPr>
        <p:spPr>
          <a:xfrm>
            <a:off x="7939072" y="4458823"/>
            <a:ext cx="3490928" cy="1709928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23CB4B-BF21-7F48-966B-2602FBFC5BAC}"/>
              </a:ext>
            </a:extLst>
          </p:cNvPr>
          <p:cNvSpPr/>
          <p:nvPr userDrawn="1"/>
        </p:nvSpPr>
        <p:spPr>
          <a:xfrm>
            <a:off x="4302688" y="4458823"/>
            <a:ext cx="3490928" cy="1709928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0E05A4-06DD-D640-86B2-E788A1A36953}"/>
              </a:ext>
            </a:extLst>
          </p:cNvPr>
          <p:cNvSpPr/>
          <p:nvPr userDrawn="1"/>
        </p:nvSpPr>
        <p:spPr>
          <a:xfrm>
            <a:off x="666304" y="4458823"/>
            <a:ext cx="3490928" cy="1713377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0192A-119B-3A4C-BFF1-1E61F3F0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35F9CF-42B9-8B4B-BD6F-BAD3CFED1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72BCDD-DDCC-EC47-92A9-EBBC220942AE}"/>
              </a:ext>
            </a:extLst>
          </p:cNvPr>
          <p:cNvCxnSpPr>
            <a:cxnSpLocks/>
          </p:cNvCxnSpPr>
          <p:nvPr userDrawn="1"/>
        </p:nvCxnSpPr>
        <p:spPr>
          <a:xfrm>
            <a:off x="666304" y="4397863"/>
            <a:ext cx="3490928" cy="0"/>
          </a:xfrm>
          <a:prstGeom prst="line">
            <a:avLst/>
          </a:prstGeom>
          <a:ln w="63500">
            <a:solidFill>
              <a:srgbClr val="23D9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51AB6C6-CE4A-A149-BF61-8BB50E67DC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6750" y="2377439"/>
            <a:ext cx="3490482" cy="1885755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1AADBF9-D638-8F4F-ACAC-DD58717983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02688" y="2377439"/>
            <a:ext cx="3490482" cy="1885755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930C279-A4EF-384B-90ED-2790F6E7AE7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39072" y="2377439"/>
            <a:ext cx="3490482" cy="1885755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AC9C421B-9F63-414B-8884-024328CA68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4682343"/>
            <a:ext cx="2971800" cy="22121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B71A7A18-7668-DB4B-99A3-6A3751FDFF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400" y="4953000"/>
            <a:ext cx="2971800" cy="20518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962B6D98-BFC1-5247-A62D-FBED4CC3A6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000" y="4682343"/>
            <a:ext cx="2971800" cy="22121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6E8DC5B5-4B26-9645-BBC8-7513D82D650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72000" y="4953000"/>
            <a:ext cx="2971800" cy="20518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0BFE6641-31D8-A647-A0BF-9FF9D7B3509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400" y="4682343"/>
            <a:ext cx="3048000" cy="22121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9D702D79-93A5-7949-A423-CFA05ED791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53400" y="4953000"/>
            <a:ext cx="3048000" cy="20518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922E1FE-5B51-D943-8629-8228F3411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2300" y="-10160"/>
            <a:ext cx="2679700" cy="1549400"/>
          </a:xfrm>
          <a:prstGeom prst="rect">
            <a:avLst/>
          </a:prstGeom>
        </p:spPr>
      </p:pic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FAEA83F-836A-2146-BF49-EEC7BD279A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304" y="1335564"/>
            <a:ext cx="10961688" cy="240450"/>
          </a:xfrm>
        </p:spPr>
        <p:txBody>
          <a:bodyPr lIns="0" tIns="0" rIns="0" bIns="0" anchor="b">
            <a:spAutoFit/>
          </a:bodyPr>
          <a:lstStyle>
            <a:lvl1pPr marL="0" indent="0">
              <a:buFontTx/>
              <a:buNone/>
              <a:defRPr sz="2400" b="0" i="0">
                <a:solidFill>
                  <a:srgbClr val="005B9E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C115FFB9-AF6C-5C41-99BA-31ECC90FB5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304" y="1610839"/>
            <a:ext cx="10961688" cy="256480"/>
          </a:xfrm>
        </p:spPr>
        <p:txBody>
          <a:bodyPr lIns="0" tIns="0" rIns="0" bIns="0" anchor="t">
            <a:spAutoFit/>
          </a:bodyPr>
          <a:lstStyle>
            <a:lvl1pPr marL="0" indent="0">
              <a:lnSpc>
                <a:spcPts val="2180"/>
              </a:lnSpc>
              <a:buFontTx/>
              <a:buNone/>
              <a:defRPr sz="1400" b="0" i="0">
                <a:solidFill>
                  <a:srgbClr val="00305A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CA19E81-8BFA-344B-8B5E-7F3BE31C9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392374"/>
            <a:ext cx="10961316" cy="553998"/>
          </a:xfrm>
        </p:spPr>
        <p:txBody>
          <a:bodyPr anchor="t"/>
          <a:lstStyle>
            <a:lvl1pPr>
              <a:defRPr sz="4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9228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_Process/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195D93-330B-FA4D-9E1B-8DC2260DE8C2}"/>
              </a:ext>
            </a:extLst>
          </p:cNvPr>
          <p:cNvCxnSpPr>
            <a:cxnSpLocks/>
          </p:cNvCxnSpPr>
          <p:nvPr userDrawn="1"/>
        </p:nvCxnSpPr>
        <p:spPr>
          <a:xfrm>
            <a:off x="6088546" y="4550263"/>
            <a:ext cx="5265254" cy="0"/>
          </a:xfrm>
          <a:prstGeom prst="line">
            <a:avLst/>
          </a:prstGeom>
          <a:ln w="63500">
            <a:solidFill>
              <a:srgbClr val="30D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523CB4B-BF21-7F48-966B-2602FBFC5BAC}"/>
              </a:ext>
            </a:extLst>
          </p:cNvPr>
          <p:cNvSpPr/>
          <p:nvPr userDrawn="1"/>
        </p:nvSpPr>
        <p:spPr>
          <a:xfrm>
            <a:off x="6088546" y="4611224"/>
            <a:ext cx="5264582" cy="1560976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0E05A4-06DD-D640-86B2-E788A1A36953}"/>
              </a:ext>
            </a:extLst>
          </p:cNvPr>
          <p:cNvSpPr/>
          <p:nvPr userDrawn="1"/>
        </p:nvSpPr>
        <p:spPr>
          <a:xfrm>
            <a:off x="666304" y="4611224"/>
            <a:ext cx="5264582" cy="1560976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0192A-119B-3A4C-BFF1-1E61F3F0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35F9CF-42B9-8B4B-BD6F-BAD3CFED1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72BCDD-DDCC-EC47-92A9-EBBC220942AE}"/>
              </a:ext>
            </a:extLst>
          </p:cNvPr>
          <p:cNvCxnSpPr>
            <a:cxnSpLocks/>
          </p:cNvCxnSpPr>
          <p:nvPr userDrawn="1"/>
        </p:nvCxnSpPr>
        <p:spPr>
          <a:xfrm>
            <a:off x="666304" y="4550263"/>
            <a:ext cx="5264809" cy="0"/>
          </a:xfrm>
          <a:prstGeom prst="line">
            <a:avLst/>
          </a:prstGeom>
          <a:ln w="63500">
            <a:solidFill>
              <a:srgbClr val="23D9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51AB6C6-CE4A-A149-BF61-8BB50E67DC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6750" y="2377440"/>
            <a:ext cx="5264136" cy="204216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1AADBF9-D638-8F4F-ACAC-DD58717983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88545" y="2377440"/>
            <a:ext cx="5264581" cy="204216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AC9C421B-9F63-414B-8884-024328CA684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9" y="4834742"/>
            <a:ext cx="4718167" cy="22121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B71A7A18-7668-DB4B-99A3-6A3751FDFF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399" y="5128816"/>
            <a:ext cx="4718167" cy="20518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962B6D98-BFC1-5247-A62D-FBED4CC3A6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57857" y="4834743"/>
            <a:ext cx="4674321" cy="22121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6E8DC5B5-4B26-9645-BBC8-7513D82D650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57857" y="5128816"/>
            <a:ext cx="4674321" cy="20518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922E1FE-5B51-D943-8629-8228F3411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2300" y="-10160"/>
            <a:ext cx="2679700" cy="1549400"/>
          </a:xfrm>
          <a:prstGeom prst="rect">
            <a:avLst/>
          </a:prstGeom>
        </p:spPr>
      </p:pic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1DA3F40E-7444-694C-80FC-CB6B6E858F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304" y="1335564"/>
            <a:ext cx="10961688" cy="240450"/>
          </a:xfrm>
        </p:spPr>
        <p:txBody>
          <a:bodyPr lIns="0" tIns="0" rIns="0" bIns="0" anchor="b">
            <a:spAutoFit/>
          </a:bodyPr>
          <a:lstStyle>
            <a:lvl1pPr marL="0" indent="0">
              <a:buFontTx/>
              <a:buNone/>
              <a:defRPr sz="2400" b="0" i="0">
                <a:solidFill>
                  <a:srgbClr val="005B9E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D3255F6-0810-3846-AA8A-8F8AE2B4C9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6304" y="1610839"/>
            <a:ext cx="10961688" cy="256480"/>
          </a:xfrm>
        </p:spPr>
        <p:txBody>
          <a:bodyPr lIns="0" tIns="0" rIns="0" bIns="0" anchor="t">
            <a:spAutoFit/>
          </a:bodyPr>
          <a:lstStyle>
            <a:lvl1pPr marL="0" indent="0">
              <a:lnSpc>
                <a:spcPts val="2180"/>
              </a:lnSpc>
              <a:buFontTx/>
              <a:buNone/>
              <a:defRPr sz="1400" b="0" i="0">
                <a:solidFill>
                  <a:srgbClr val="00305A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CE9252D-82B9-184A-987E-1B2B6318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392374"/>
            <a:ext cx="10961316" cy="553998"/>
          </a:xfrm>
        </p:spPr>
        <p:txBody>
          <a:bodyPr anchor="t"/>
          <a:lstStyle>
            <a:lvl1pPr>
              <a:defRPr sz="4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255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6742-D820-68D3-494C-596E287D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0BA76-D02D-BA69-3F20-4F7680198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626B4-50FF-B07E-A456-C8F3C5907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B14C-2C1B-4059-B4C9-B6DBB72F77C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72170-B838-7F65-9822-38F599334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2D8D7-F196-77C5-1F0D-266058559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1437-23CC-4DCA-840C-1BA9807E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70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Process/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15A7B4A-74FA-4547-8F72-2807ED0F580C}"/>
              </a:ext>
            </a:extLst>
          </p:cNvPr>
          <p:cNvSpPr/>
          <p:nvPr userDrawn="1"/>
        </p:nvSpPr>
        <p:spPr>
          <a:xfrm>
            <a:off x="8906064" y="1837039"/>
            <a:ext cx="2633472" cy="4407501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DEE0F2-4051-9945-9C9A-2129940503CE}"/>
              </a:ext>
            </a:extLst>
          </p:cNvPr>
          <p:cNvCxnSpPr/>
          <p:nvPr userDrawn="1"/>
        </p:nvCxnSpPr>
        <p:spPr>
          <a:xfrm>
            <a:off x="8906064" y="1774432"/>
            <a:ext cx="2635696" cy="0"/>
          </a:xfrm>
          <a:prstGeom prst="line">
            <a:avLst/>
          </a:prstGeom>
          <a:ln w="63500">
            <a:solidFill>
              <a:srgbClr val="036C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CED940C-B244-C14C-8868-376705823B47}"/>
              </a:ext>
            </a:extLst>
          </p:cNvPr>
          <p:cNvSpPr/>
          <p:nvPr userDrawn="1"/>
        </p:nvSpPr>
        <p:spPr>
          <a:xfrm>
            <a:off x="6152704" y="1837039"/>
            <a:ext cx="2633472" cy="4407501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639988-DA1D-4E46-AB95-8DE81CD634B2}"/>
              </a:ext>
            </a:extLst>
          </p:cNvPr>
          <p:cNvCxnSpPr/>
          <p:nvPr userDrawn="1"/>
        </p:nvCxnSpPr>
        <p:spPr>
          <a:xfrm>
            <a:off x="6152704" y="1774432"/>
            <a:ext cx="2635696" cy="0"/>
          </a:xfrm>
          <a:prstGeom prst="line">
            <a:avLst/>
          </a:prstGeom>
          <a:ln w="63500">
            <a:solidFill>
              <a:srgbClr val="037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523CB4B-BF21-7F48-966B-2602FBFC5BAC}"/>
              </a:ext>
            </a:extLst>
          </p:cNvPr>
          <p:cNvSpPr/>
          <p:nvPr userDrawn="1"/>
        </p:nvSpPr>
        <p:spPr>
          <a:xfrm>
            <a:off x="3409504" y="1837039"/>
            <a:ext cx="2633472" cy="4407501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195D93-330B-FA4D-9E1B-8DC2260DE8C2}"/>
              </a:ext>
            </a:extLst>
          </p:cNvPr>
          <p:cNvCxnSpPr/>
          <p:nvPr userDrawn="1"/>
        </p:nvCxnSpPr>
        <p:spPr>
          <a:xfrm>
            <a:off x="3409504" y="1774432"/>
            <a:ext cx="2635696" cy="0"/>
          </a:xfrm>
          <a:prstGeom prst="line">
            <a:avLst/>
          </a:prstGeom>
          <a:ln w="63500">
            <a:solidFill>
              <a:srgbClr val="30D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60E05A4-06DD-D640-86B2-E788A1A36953}"/>
              </a:ext>
            </a:extLst>
          </p:cNvPr>
          <p:cNvSpPr/>
          <p:nvPr userDrawn="1"/>
        </p:nvSpPr>
        <p:spPr>
          <a:xfrm>
            <a:off x="666304" y="1837039"/>
            <a:ext cx="2633472" cy="4407501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0192A-119B-3A4C-BFF1-1E61F3F0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35F9CF-42B9-8B4B-BD6F-BAD3CFED1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72BCDD-DDCC-EC47-92A9-EBBC220942AE}"/>
              </a:ext>
            </a:extLst>
          </p:cNvPr>
          <p:cNvCxnSpPr/>
          <p:nvPr userDrawn="1"/>
        </p:nvCxnSpPr>
        <p:spPr>
          <a:xfrm>
            <a:off x="666304" y="1774432"/>
            <a:ext cx="2635696" cy="0"/>
          </a:xfrm>
          <a:prstGeom prst="line">
            <a:avLst/>
          </a:prstGeom>
          <a:ln w="63500">
            <a:solidFill>
              <a:srgbClr val="23D9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51AB6C6-CE4A-A149-BF61-8BB50E67DC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6750" y="1958956"/>
            <a:ext cx="2633663" cy="1497911"/>
          </a:xfrm>
          <a:noFill/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1AADBF9-D638-8F4F-ACAC-DD58717983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409950" y="1958956"/>
            <a:ext cx="2633663" cy="1497911"/>
          </a:xfrm>
          <a:noFill/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930C279-A4EF-384B-90ED-2790F6E7AE7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62864" y="1958956"/>
            <a:ext cx="2613789" cy="1497911"/>
          </a:xfrm>
          <a:noFill/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81A7874C-44CB-EF48-880B-F333B412CEE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906064" y="1958956"/>
            <a:ext cx="2633663" cy="1497911"/>
          </a:xfrm>
          <a:noFill/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67A06005-38F1-2E41-82AE-4CCA775133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3724089"/>
            <a:ext cx="2133600" cy="22121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CB0B1B95-6823-974C-B42D-F7A2353FD5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400" y="4045364"/>
            <a:ext cx="2133600" cy="20518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5F1742D-E858-0147-BA2E-2F14C3BB2D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45243" y="3724089"/>
            <a:ext cx="2133600" cy="22121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1DB8BCE1-7514-6946-87C6-9A39D20C2F1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45243" y="4045364"/>
            <a:ext cx="2133600" cy="20518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8BDA7E28-4F7E-4241-8999-A9FDC41F74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00800" y="3724089"/>
            <a:ext cx="2133600" cy="22121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6872DEC2-7AB1-F545-9DBB-C041DE45DCF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00800" y="4045364"/>
            <a:ext cx="2133600" cy="20518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89199AF9-7C6B-3A48-9D7E-F1F3A20299A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31643" y="3724089"/>
            <a:ext cx="2133600" cy="22121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65D7A4FC-2385-1C4F-9681-BFD423946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131643" y="4045364"/>
            <a:ext cx="2133600" cy="205184"/>
          </a:xfrm>
        </p:spPr>
        <p:txBody>
          <a:bodyPr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35E8D20-DD85-834D-B784-0B3F9F43BA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2300" y="-10160"/>
            <a:ext cx="2679700" cy="1549400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D5FCB689-3447-764D-B0FB-AC077DFA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392374"/>
            <a:ext cx="10961316" cy="553998"/>
          </a:xfrm>
        </p:spPr>
        <p:txBody>
          <a:bodyPr anchor="t"/>
          <a:lstStyle>
            <a:lvl1pPr>
              <a:defRPr sz="4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6764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_Process/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96E5854-B95A-0946-94DC-29FA749CD04E}"/>
              </a:ext>
            </a:extLst>
          </p:cNvPr>
          <p:cNvSpPr/>
          <p:nvPr userDrawn="1"/>
        </p:nvSpPr>
        <p:spPr>
          <a:xfrm>
            <a:off x="7939072" y="1804090"/>
            <a:ext cx="3493008" cy="4455240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345C96-F0CA-C44C-8DEE-85F9777F667A}"/>
              </a:ext>
            </a:extLst>
          </p:cNvPr>
          <p:cNvSpPr/>
          <p:nvPr userDrawn="1"/>
        </p:nvSpPr>
        <p:spPr>
          <a:xfrm>
            <a:off x="4302688" y="1804090"/>
            <a:ext cx="3493008" cy="4455240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F00959-1286-0A41-A6F2-12904F192476}"/>
              </a:ext>
            </a:extLst>
          </p:cNvPr>
          <p:cNvSpPr/>
          <p:nvPr userDrawn="1"/>
        </p:nvSpPr>
        <p:spPr>
          <a:xfrm>
            <a:off x="666304" y="1804090"/>
            <a:ext cx="3493008" cy="4455240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51AB6C6-CE4A-A149-BF61-8BB50E67DC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6750" y="1852180"/>
            <a:ext cx="3490482" cy="1946715"/>
          </a:xfrm>
          <a:noFill/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1AADBF9-D638-8F4F-ACAC-DD58717983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02688" y="1852180"/>
            <a:ext cx="3490928" cy="1946715"/>
          </a:xfrm>
          <a:noFill/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930C279-A4EF-384B-90ED-2790F6E7AE7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39072" y="1852180"/>
            <a:ext cx="3490928" cy="1946715"/>
          </a:xfrm>
          <a:noFill/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639988-DA1D-4E46-AB95-8DE81CD634B2}"/>
              </a:ext>
            </a:extLst>
          </p:cNvPr>
          <p:cNvCxnSpPr>
            <a:cxnSpLocks/>
          </p:cNvCxnSpPr>
          <p:nvPr userDrawn="1"/>
        </p:nvCxnSpPr>
        <p:spPr>
          <a:xfrm>
            <a:off x="7928912" y="1700291"/>
            <a:ext cx="3520187" cy="0"/>
          </a:xfrm>
          <a:prstGeom prst="line">
            <a:avLst/>
          </a:prstGeom>
          <a:ln w="63500">
            <a:solidFill>
              <a:srgbClr val="037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195D93-330B-FA4D-9E1B-8DC2260DE8C2}"/>
              </a:ext>
            </a:extLst>
          </p:cNvPr>
          <p:cNvCxnSpPr>
            <a:cxnSpLocks/>
          </p:cNvCxnSpPr>
          <p:nvPr userDrawn="1"/>
        </p:nvCxnSpPr>
        <p:spPr>
          <a:xfrm>
            <a:off x="4302242" y="1700291"/>
            <a:ext cx="3493623" cy="0"/>
          </a:xfrm>
          <a:prstGeom prst="line">
            <a:avLst/>
          </a:prstGeom>
          <a:ln w="63500">
            <a:solidFill>
              <a:srgbClr val="30D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0192A-119B-3A4C-BFF1-1E61F3F0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35F9CF-42B9-8B4B-BD6F-BAD3CFED1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72BCDD-DDCC-EC47-92A9-EBBC220942AE}"/>
              </a:ext>
            </a:extLst>
          </p:cNvPr>
          <p:cNvCxnSpPr>
            <a:cxnSpLocks/>
          </p:cNvCxnSpPr>
          <p:nvPr userDrawn="1"/>
        </p:nvCxnSpPr>
        <p:spPr>
          <a:xfrm>
            <a:off x="666304" y="1700291"/>
            <a:ext cx="3493176" cy="0"/>
          </a:xfrm>
          <a:prstGeom prst="line">
            <a:avLst/>
          </a:prstGeom>
          <a:ln w="63500">
            <a:solidFill>
              <a:srgbClr val="23D9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67A06005-38F1-2E41-82AE-4CCA775133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3991679"/>
            <a:ext cx="2895600" cy="22121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CB0B1B95-6823-974C-B42D-F7A2353FD5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400" y="4268852"/>
            <a:ext cx="2895600" cy="20518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5F1742D-E858-0147-BA2E-2F14C3BB2D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7980" y="3991679"/>
            <a:ext cx="2985992" cy="22121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1DB8BCE1-7514-6946-87C6-9A39D20C2F1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37980" y="4268852"/>
            <a:ext cx="2985992" cy="20518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8BDA7E28-4F7E-4241-8999-A9FDC41F74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77008" y="3991679"/>
            <a:ext cx="2948192" cy="22121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6872DEC2-7AB1-F545-9DBB-C041DE45DCF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77008" y="4268852"/>
            <a:ext cx="2948192" cy="20518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35E8D20-DD85-834D-B784-0B3F9F43BA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2300" y="-10160"/>
            <a:ext cx="2679700" cy="15494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3D822F25-B0D2-EC4F-977C-25891C43B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392374"/>
            <a:ext cx="10961316" cy="553998"/>
          </a:xfrm>
        </p:spPr>
        <p:txBody>
          <a:bodyPr anchor="t"/>
          <a:lstStyle>
            <a:lvl1pPr>
              <a:defRPr sz="4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7312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_Process/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2345C96-F0CA-C44C-8DEE-85F9777F667A}"/>
              </a:ext>
            </a:extLst>
          </p:cNvPr>
          <p:cNvSpPr/>
          <p:nvPr userDrawn="1"/>
        </p:nvSpPr>
        <p:spPr>
          <a:xfrm>
            <a:off x="6120714" y="1820566"/>
            <a:ext cx="5263690" cy="4438764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F00959-1286-0A41-A6F2-12904F192476}"/>
              </a:ext>
            </a:extLst>
          </p:cNvPr>
          <p:cNvSpPr/>
          <p:nvPr userDrawn="1"/>
        </p:nvSpPr>
        <p:spPr>
          <a:xfrm>
            <a:off x="666303" y="1820566"/>
            <a:ext cx="5264809" cy="4438764"/>
          </a:xfrm>
          <a:prstGeom prst="rect">
            <a:avLst/>
          </a:prstGeom>
          <a:solidFill>
            <a:srgbClr val="EE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51AB6C6-CE4A-A149-BF61-8BB50E67DC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6750" y="1832398"/>
            <a:ext cx="5264136" cy="1946715"/>
          </a:xfrm>
          <a:noFill/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1AADBF9-D638-8F4F-ACAC-DD58717983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20714" y="1832398"/>
            <a:ext cx="5263690" cy="1946715"/>
          </a:xfrm>
          <a:noFill/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195D93-330B-FA4D-9E1B-8DC2260DE8C2}"/>
              </a:ext>
            </a:extLst>
          </p:cNvPr>
          <p:cNvCxnSpPr>
            <a:cxnSpLocks/>
          </p:cNvCxnSpPr>
          <p:nvPr userDrawn="1"/>
        </p:nvCxnSpPr>
        <p:spPr>
          <a:xfrm flipV="1">
            <a:off x="6120268" y="1710885"/>
            <a:ext cx="5263690" cy="1"/>
          </a:xfrm>
          <a:prstGeom prst="line">
            <a:avLst/>
          </a:prstGeom>
          <a:ln w="63500">
            <a:solidFill>
              <a:srgbClr val="30D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0192A-119B-3A4C-BFF1-1E61F3F0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35F9CF-42B9-8B4B-BD6F-BAD3CFED1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72BCDD-DDCC-EC47-92A9-EBBC220942AE}"/>
              </a:ext>
            </a:extLst>
          </p:cNvPr>
          <p:cNvCxnSpPr>
            <a:cxnSpLocks/>
          </p:cNvCxnSpPr>
          <p:nvPr userDrawn="1"/>
        </p:nvCxnSpPr>
        <p:spPr>
          <a:xfrm>
            <a:off x="666304" y="1710885"/>
            <a:ext cx="5268199" cy="0"/>
          </a:xfrm>
          <a:prstGeom prst="line">
            <a:avLst/>
          </a:prstGeom>
          <a:ln w="63500">
            <a:solidFill>
              <a:srgbClr val="23D9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67A06005-38F1-2E41-82AE-4CCA775133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399" y="4014654"/>
            <a:ext cx="4680255" cy="22121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CB0B1B95-6823-974C-B42D-F7A2353FD5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4399" y="4312513"/>
            <a:ext cx="4680255" cy="20518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C5F1742D-E858-0147-BA2E-2F14C3BB2D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56006" y="4014654"/>
            <a:ext cx="4769194" cy="22121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1DB8BCE1-7514-6946-87C6-9A39D20C2F1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56006" y="4312513"/>
            <a:ext cx="4769194" cy="205184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latin typeface="Roboto Th" pitchFamily="2" charset="0"/>
                <a:ea typeface="Roboto Th" pitchFamily="2" charset="0"/>
              </a:defRPr>
            </a:lvl1pPr>
            <a:lvl2pPr marL="182880" indent="0">
              <a:buFontTx/>
              <a:buNone/>
              <a:defRPr/>
            </a:lvl2pPr>
            <a:lvl3pPr marL="384048" indent="0">
              <a:buFontTx/>
              <a:buNone/>
              <a:defRPr/>
            </a:lvl3pPr>
            <a:lvl4pPr marL="566928" indent="0">
              <a:buFontTx/>
              <a:buNone/>
              <a:defRPr/>
            </a:lvl4pPr>
            <a:lvl5pPr marL="77724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6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35E8D20-DD85-834D-B784-0B3F9F43BA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2300" y="-10160"/>
            <a:ext cx="2679700" cy="15494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FC57504-A58A-6042-9280-C5B01962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392374"/>
            <a:ext cx="10961316" cy="553998"/>
          </a:xfrm>
        </p:spPr>
        <p:txBody>
          <a:bodyPr anchor="t"/>
          <a:lstStyle>
            <a:lvl1pPr>
              <a:defRPr sz="4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9208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49CA5-0892-6346-801E-11CC35CC6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816" y="2511161"/>
            <a:ext cx="10799894" cy="1590179"/>
          </a:xfrm>
        </p:spPr>
        <p:txBody>
          <a:bodyPr lIns="0" tIns="0" rIns="0" bIns="0">
            <a:spAutoFit/>
          </a:bodyPr>
          <a:lstStyle>
            <a:lvl1pPr marL="182880">
              <a:defRPr b="0" i="0">
                <a:latin typeface="Roboto Th" pitchFamily="2" charset="0"/>
                <a:ea typeface="Roboto Th" pitchFamily="2" charset="0"/>
              </a:defRPr>
            </a:lvl1pPr>
            <a:lvl2pPr>
              <a:defRPr b="0" i="0">
                <a:latin typeface="Roboto Th" pitchFamily="2" charset="0"/>
                <a:ea typeface="Roboto Th" pitchFamily="2" charset="0"/>
              </a:defRPr>
            </a:lvl2pPr>
            <a:lvl3pPr>
              <a:defRPr b="0" i="0">
                <a:latin typeface="Roboto Th" pitchFamily="2" charset="0"/>
                <a:ea typeface="Roboto Th" pitchFamily="2" charset="0"/>
              </a:defRPr>
            </a:lvl3pPr>
            <a:lvl4pPr>
              <a:defRPr b="0" i="0">
                <a:latin typeface="Roboto Th" pitchFamily="2" charset="0"/>
                <a:ea typeface="Roboto Th" pitchFamily="2" charset="0"/>
              </a:defRPr>
            </a:lvl4pPr>
            <a:lvl5pPr>
              <a:defRPr b="0" i="0">
                <a:latin typeface="Roboto Th" pitchFamily="2" charset="0"/>
                <a:ea typeface="Roboto Th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0192A-119B-3A4C-BFF1-1E61F3F0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35F9CF-42B9-8B4B-BD6F-BAD3CFED1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A02CCC8-9C24-FD4B-B186-99EE5DD9C3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816" y="1490128"/>
            <a:ext cx="10799894" cy="253274"/>
          </a:xfrm>
        </p:spPr>
        <p:txBody>
          <a:bodyPr wrap="square" lIns="0" tIns="0" rIns="0" bIns="0" anchor="b">
            <a:spAutoFit/>
          </a:bodyPr>
          <a:lstStyle>
            <a:lvl1pPr marL="0" indent="0">
              <a:buFontTx/>
              <a:buNone/>
              <a:defRPr sz="2800" b="0" i="0">
                <a:solidFill>
                  <a:srgbClr val="005B9E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D7F6126-1B82-484D-BF7D-E7F4B21595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2816" y="1778227"/>
            <a:ext cx="10799894" cy="256480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ts val="2180"/>
              </a:lnSpc>
              <a:buFontTx/>
              <a:buNone/>
              <a:defRPr sz="1400" b="0" i="0">
                <a:solidFill>
                  <a:srgbClr val="00305A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C7EAAC-8063-7448-BCE3-5F6DA963C5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2300" y="-10160"/>
            <a:ext cx="2679700" cy="1549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A94CBF4-017A-484B-8D59-24F1A2C72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392374"/>
            <a:ext cx="10961316" cy="553998"/>
          </a:xfrm>
        </p:spPr>
        <p:txBody>
          <a:bodyPr anchor="t"/>
          <a:lstStyle>
            <a:lvl1pPr>
              <a:defRPr sz="4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7225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44E664C-F57B-4A48-9B16-844150596A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0" y="-17936"/>
            <a:ext cx="1778000" cy="154940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35F9CF-42B9-8B4B-BD6F-BAD3CFED1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FB863F-8979-A440-B7B7-C4C65BE66F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D7B67E5-61E5-7D4A-BCB3-6BC91D9F6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0350" y="5723872"/>
            <a:ext cx="33968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23FC32-464D-354C-BE50-5B2EB2CCFAB3}"/>
              </a:ext>
            </a:extLst>
          </p:cNvPr>
          <p:cNvCxnSpPr>
            <a:cxnSpLocks/>
          </p:cNvCxnSpPr>
          <p:nvPr userDrawn="1"/>
        </p:nvCxnSpPr>
        <p:spPr>
          <a:xfrm>
            <a:off x="10245725" y="6505444"/>
            <a:ext cx="12795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3AF5465-71C4-674A-8EBC-D948D555F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1745890" y="6372094"/>
            <a:ext cx="228600" cy="266700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1FD9EE5-0E30-1540-8679-06572A202983}"/>
              </a:ext>
            </a:extLst>
          </p:cNvPr>
          <p:cNvSpPr txBox="1">
            <a:spLocks/>
          </p:cNvSpPr>
          <p:nvPr userDrawn="1"/>
        </p:nvSpPr>
        <p:spPr>
          <a:xfrm>
            <a:off x="6049318" y="6451583"/>
            <a:ext cx="41148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rgbClr val="6E8897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b="0" i="0" err="1">
                <a:solidFill>
                  <a:schemeClr val="bg1"/>
                </a:solidFill>
                <a:effectLst/>
                <a:latin typeface="Roboto Lt" pitchFamily="2" charset="0"/>
                <a:ea typeface="Roboto Lt" pitchFamily="2" charset="0"/>
              </a:rPr>
              <a:t>cyberark.com</a:t>
            </a:r>
            <a:endParaRPr lang="en-US" sz="700" b="0" i="0">
              <a:solidFill>
                <a:schemeClr val="bg1"/>
              </a:solidFill>
              <a:effectLst/>
              <a:latin typeface="Roboto Lt" pitchFamily="2" charset="0"/>
              <a:ea typeface="Roboto Lt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82305B-54CA-D944-B623-BFF1472653F4}"/>
              </a:ext>
            </a:extLst>
          </p:cNvPr>
          <p:cNvCxnSpPr>
            <a:cxnSpLocks/>
          </p:cNvCxnSpPr>
          <p:nvPr userDrawn="1"/>
        </p:nvCxnSpPr>
        <p:spPr>
          <a:xfrm>
            <a:off x="11690350" y="5727047"/>
            <a:ext cx="3396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2CB945B-5644-644E-BAE0-42ED0E307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816" y="2762449"/>
            <a:ext cx="4859785" cy="1590179"/>
          </a:xfrm>
        </p:spPr>
        <p:txBody>
          <a:bodyPr wrap="square" lIns="0" tIns="0" rIns="0" bIns="0">
            <a:spAutoFit/>
          </a:bodyPr>
          <a:lstStyle>
            <a:lvl1pPr marL="182880">
              <a:defRPr b="0" i="0">
                <a:latin typeface="Roboto Th" pitchFamily="2" charset="0"/>
                <a:ea typeface="Roboto Th" pitchFamily="2" charset="0"/>
              </a:defRPr>
            </a:lvl1pPr>
            <a:lvl2pPr>
              <a:defRPr b="0" i="0">
                <a:latin typeface="Roboto Th" pitchFamily="2" charset="0"/>
                <a:ea typeface="Roboto Th" pitchFamily="2" charset="0"/>
              </a:defRPr>
            </a:lvl2pPr>
            <a:lvl3pPr>
              <a:defRPr b="0" i="0">
                <a:latin typeface="Roboto Th" pitchFamily="2" charset="0"/>
                <a:ea typeface="Roboto Th" pitchFamily="2" charset="0"/>
              </a:defRPr>
            </a:lvl3pPr>
            <a:lvl4pPr>
              <a:defRPr b="0" i="0">
                <a:latin typeface="Roboto Th" pitchFamily="2" charset="0"/>
                <a:ea typeface="Roboto Th" pitchFamily="2" charset="0"/>
              </a:defRPr>
            </a:lvl4pPr>
            <a:lvl5pPr>
              <a:defRPr b="0" i="0">
                <a:latin typeface="Roboto Th" pitchFamily="2" charset="0"/>
                <a:ea typeface="Roboto Th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0FDC2FCC-84BD-E642-B9C0-AD738D1F77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816" y="1862550"/>
            <a:ext cx="4859785" cy="253274"/>
          </a:xfrm>
        </p:spPr>
        <p:txBody>
          <a:bodyPr wrap="square" lIns="0" tIns="0" rIns="0" bIns="0" anchor="b">
            <a:spAutoFit/>
          </a:bodyPr>
          <a:lstStyle>
            <a:lvl1pPr marL="0" indent="0">
              <a:buFontTx/>
              <a:buNone/>
              <a:defRPr sz="2800" b="0" i="0">
                <a:solidFill>
                  <a:srgbClr val="005B9E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FDF4DD0D-54E7-D645-BDAE-CE99CB9D63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2816" y="2150649"/>
            <a:ext cx="4859785" cy="256480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ts val="2180"/>
              </a:lnSpc>
              <a:buFontTx/>
              <a:buNone/>
              <a:defRPr sz="1400" b="0" i="0">
                <a:solidFill>
                  <a:srgbClr val="00305A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D14040-2E83-E546-A3D1-A26CA9C08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392374"/>
            <a:ext cx="3757272" cy="1055180"/>
          </a:xfrm>
        </p:spPr>
        <p:txBody>
          <a:bodyPr anchor="t"/>
          <a:lstStyle>
            <a:lvl1pPr>
              <a:defRPr sz="4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55413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35F9CF-42B9-8B4B-BD6F-BAD3CFED1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FB863F-8979-A440-B7B7-C4C65BE66F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D7B67E5-61E5-7D4A-BCB3-6BC91D9F6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0350" y="5723872"/>
            <a:ext cx="339680" cy="365125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23FC32-464D-354C-BE50-5B2EB2CCFAB3}"/>
              </a:ext>
            </a:extLst>
          </p:cNvPr>
          <p:cNvCxnSpPr>
            <a:cxnSpLocks/>
          </p:cNvCxnSpPr>
          <p:nvPr userDrawn="1"/>
        </p:nvCxnSpPr>
        <p:spPr>
          <a:xfrm>
            <a:off x="10245725" y="6505444"/>
            <a:ext cx="12795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3AF5465-71C4-674A-8EBC-D948D555F8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745890" y="6372094"/>
            <a:ext cx="228600" cy="266700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1FD9EE5-0E30-1540-8679-06572A202983}"/>
              </a:ext>
            </a:extLst>
          </p:cNvPr>
          <p:cNvSpPr txBox="1">
            <a:spLocks/>
          </p:cNvSpPr>
          <p:nvPr userDrawn="1"/>
        </p:nvSpPr>
        <p:spPr>
          <a:xfrm>
            <a:off x="6049318" y="6451583"/>
            <a:ext cx="41148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rgbClr val="6E8897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b="0" i="0" err="1">
                <a:solidFill>
                  <a:schemeClr val="bg1"/>
                </a:solidFill>
                <a:effectLst/>
                <a:latin typeface="Roboto Lt" pitchFamily="2" charset="0"/>
                <a:ea typeface="Roboto Lt" pitchFamily="2" charset="0"/>
              </a:rPr>
              <a:t>cyberark.com</a:t>
            </a:r>
            <a:endParaRPr lang="en-US" sz="700" b="0" i="0">
              <a:solidFill>
                <a:schemeClr val="bg1"/>
              </a:solidFill>
              <a:effectLst/>
              <a:latin typeface="Roboto Lt" pitchFamily="2" charset="0"/>
              <a:ea typeface="Roboto Lt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82305B-54CA-D944-B623-BFF1472653F4}"/>
              </a:ext>
            </a:extLst>
          </p:cNvPr>
          <p:cNvCxnSpPr>
            <a:cxnSpLocks/>
          </p:cNvCxnSpPr>
          <p:nvPr userDrawn="1"/>
        </p:nvCxnSpPr>
        <p:spPr>
          <a:xfrm>
            <a:off x="11690350" y="5727047"/>
            <a:ext cx="3396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056183B-EF49-B046-850C-B236D687C7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816" y="2762449"/>
            <a:ext cx="4859785" cy="1590179"/>
          </a:xfrm>
        </p:spPr>
        <p:txBody>
          <a:bodyPr wrap="square" lIns="0" tIns="0" rIns="0" bIns="0">
            <a:spAutoFit/>
          </a:bodyPr>
          <a:lstStyle>
            <a:lvl1pPr marL="182880">
              <a:defRPr b="0" i="0">
                <a:latin typeface="Roboto Th" pitchFamily="2" charset="0"/>
                <a:ea typeface="Roboto Th" pitchFamily="2" charset="0"/>
              </a:defRPr>
            </a:lvl1pPr>
            <a:lvl2pPr>
              <a:defRPr b="0" i="0">
                <a:latin typeface="Roboto Th" pitchFamily="2" charset="0"/>
                <a:ea typeface="Roboto Th" pitchFamily="2" charset="0"/>
              </a:defRPr>
            </a:lvl2pPr>
            <a:lvl3pPr>
              <a:defRPr b="0" i="0">
                <a:latin typeface="Roboto Th" pitchFamily="2" charset="0"/>
                <a:ea typeface="Roboto Th" pitchFamily="2" charset="0"/>
              </a:defRPr>
            </a:lvl3pPr>
            <a:lvl4pPr>
              <a:defRPr b="0" i="0">
                <a:latin typeface="Roboto Th" pitchFamily="2" charset="0"/>
                <a:ea typeface="Roboto Th" pitchFamily="2" charset="0"/>
              </a:defRPr>
            </a:lvl4pPr>
            <a:lvl5pPr>
              <a:defRPr b="0" i="0">
                <a:latin typeface="Roboto Th" pitchFamily="2" charset="0"/>
                <a:ea typeface="Roboto Th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E96FE35-AFC2-9A43-9CFF-7248C59EF0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816" y="1862550"/>
            <a:ext cx="4859785" cy="253274"/>
          </a:xfrm>
        </p:spPr>
        <p:txBody>
          <a:bodyPr wrap="square" lIns="0" tIns="0" rIns="0" bIns="0" anchor="b">
            <a:spAutoFit/>
          </a:bodyPr>
          <a:lstStyle>
            <a:lvl1pPr marL="0" indent="0">
              <a:buFontTx/>
              <a:buNone/>
              <a:defRPr sz="2800" b="0" i="0">
                <a:solidFill>
                  <a:srgbClr val="005B9E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BD98F3A-2EE8-E147-8DED-5095E690A7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2816" y="2150649"/>
            <a:ext cx="4859785" cy="256480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ts val="2180"/>
              </a:lnSpc>
              <a:buFontTx/>
              <a:buNone/>
              <a:defRPr sz="1400" b="0" i="0">
                <a:solidFill>
                  <a:srgbClr val="00305A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6BEB8AF-6103-5A45-88D9-70FA0E849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392374"/>
            <a:ext cx="3757272" cy="1055180"/>
          </a:xfrm>
        </p:spPr>
        <p:txBody>
          <a:bodyPr anchor="t"/>
          <a:lstStyle>
            <a:lvl1pPr>
              <a:defRPr sz="4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160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49CA5-0892-6346-801E-11CC35CC6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6912" y="2511161"/>
            <a:ext cx="5181600" cy="1590179"/>
          </a:xfrm>
        </p:spPr>
        <p:txBody>
          <a:bodyPr lIns="0" tIns="0" rIns="0" bIns="0">
            <a:spAutoFit/>
          </a:bodyPr>
          <a:lstStyle>
            <a:lvl1pPr marL="182880">
              <a:defRPr b="0" i="0">
                <a:latin typeface="Roboto Th" pitchFamily="2" charset="0"/>
                <a:ea typeface="Roboto Th" pitchFamily="2" charset="0"/>
              </a:defRPr>
            </a:lvl1pPr>
            <a:lvl2pPr>
              <a:defRPr b="0" i="0">
                <a:latin typeface="Roboto Th" pitchFamily="2" charset="0"/>
                <a:ea typeface="Roboto Th" pitchFamily="2" charset="0"/>
              </a:defRPr>
            </a:lvl2pPr>
            <a:lvl3pPr>
              <a:defRPr b="0" i="0">
                <a:latin typeface="Roboto Th" pitchFamily="2" charset="0"/>
                <a:ea typeface="Roboto Th" pitchFamily="2" charset="0"/>
              </a:defRPr>
            </a:lvl3pPr>
            <a:lvl4pPr>
              <a:defRPr b="0" i="0">
                <a:latin typeface="Roboto Th" pitchFamily="2" charset="0"/>
                <a:ea typeface="Roboto Th" pitchFamily="2" charset="0"/>
              </a:defRPr>
            </a:lvl4pPr>
            <a:lvl5pPr>
              <a:defRPr b="0" i="0">
                <a:latin typeface="Roboto Th" pitchFamily="2" charset="0"/>
                <a:ea typeface="Roboto Th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9264-B152-F145-8DE6-0638FA8E2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7148" y="2511161"/>
            <a:ext cx="5181600" cy="1590179"/>
          </a:xfrm>
        </p:spPr>
        <p:txBody>
          <a:bodyPr lIns="0" tIns="0" rIns="0" bIns="0">
            <a:spAutoFit/>
          </a:bodyPr>
          <a:lstStyle>
            <a:lvl1pPr marL="182880">
              <a:defRPr b="0" i="0">
                <a:latin typeface="Roboto Th" pitchFamily="2" charset="0"/>
                <a:ea typeface="Roboto Th" pitchFamily="2" charset="0"/>
              </a:defRPr>
            </a:lvl1pPr>
            <a:lvl2pPr>
              <a:defRPr b="0" i="0">
                <a:latin typeface="Roboto Th" pitchFamily="2" charset="0"/>
                <a:ea typeface="Roboto Th" pitchFamily="2" charset="0"/>
              </a:defRPr>
            </a:lvl2pPr>
            <a:lvl3pPr>
              <a:defRPr b="0" i="0">
                <a:latin typeface="Roboto Th" pitchFamily="2" charset="0"/>
                <a:ea typeface="Roboto Th" pitchFamily="2" charset="0"/>
              </a:defRPr>
            </a:lvl3pPr>
            <a:lvl4pPr>
              <a:defRPr b="0" i="0">
                <a:latin typeface="Roboto Th" pitchFamily="2" charset="0"/>
                <a:ea typeface="Roboto Th" pitchFamily="2" charset="0"/>
              </a:defRPr>
            </a:lvl4pPr>
            <a:lvl5pPr>
              <a:defRPr b="0" i="0">
                <a:latin typeface="Roboto Th" pitchFamily="2" charset="0"/>
                <a:ea typeface="Roboto Th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0192A-119B-3A4C-BFF1-1E61F3F0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35F9CF-42B9-8B4B-BD6F-BAD3CFED1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F76465-3F64-9F4D-8A74-E9A67560E0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2300" y="0"/>
            <a:ext cx="2679700" cy="18034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1408C60-6F73-FD4D-967C-275BA6685B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816" y="1490128"/>
            <a:ext cx="10799894" cy="253274"/>
          </a:xfrm>
        </p:spPr>
        <p:txBody>
          <a:bodyPr wrap="square" lIns="0" tIns="0" rIns="0" bIns="0" anchor="b">
            <a:spAutoFit/>
          </a:bodyPr>
          <a:lstStyle>
            <a:lvl1pPr marL="0" indent="0">
              <a:buFontTx/>
              <a:buNone/>
              <a:defRPr sz="2800" b="0" i="0">
                <a:solidFill>
                  <a:srgbClr val="005B9E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2ECB503C-0047-4541-94F4-22EE58B524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2816" y="1778227"/>
            <a:ext cx="10799894" cy="256480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ts val="2180"/>
              </a:lnSpc>
              <a:buFontTx/>
              <a:buNone/>
              <a:defRPr sz="1400" b="0" i="0">
                <a:solidFill>
                  <a:srgbClr val="00305A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0740199-C037-A346-8EE3-EC70CF390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392374"/>
            <a:ext cx="10961316" cy="553998"/>
          </a:xfrm>
        </p:spPr>
        <p:txBody>
          <a:bodyPr anchor="t"/>
          <a:lstStyle>
            <a:lvl1pPr>
              <a:defRPr sz="4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20662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0192A-119B-3A4C-BFF1-1E61F3F0F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35F9CF-42B9-8B4B-BD6F-BAD3CFED1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A09AEED-91CD-C749-BDE0-7EA29A5A85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7388" y="1371601"/>
            <a:ext cx="10742612" cy="4800600"/>
          </a:xfrm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8455EC2-E5FC-AC42-B079-369A43BD7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392374"/>
            <a:ext cx="10961316" cy="553998"/>
          </a:xfrm>
        </p:spPr>
        <p:txBody>
          <a:bodyPr anchor="t"/>
          <a:lstStyle>
            <a:lvl1pPr>
              <a:defRPr sz="4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5589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D2269B-2B16-A341-B90B-EACFF374BE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38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35F9CF-42B9-8B4B-BD6F-BAD3CFED1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A09AEED-91CD-C749-BDE0-7EA29A5A85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7388" y="1371601"/>
            <a:ext cx="10742612" cy="4800600"/>
          </a:xfrm>
        </p:spPr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4E35749-2FD3-F240-B1AE-365874B800B3}"/>
              </a:ext>
            </a:extLst>
          </p:cNvPr>
          <p:cNvSpPr txBox="1">
            <a:spLocks/>
          </p:cNvSpPr>
          <p:nvPr userDrawn="1"/>
        </p:nvSpPr>
        <p:spPr>
          <a:xfrm>
            <a:off x="11690350" y="5723872"/>
            <a:ext cx="3396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4DAF8E-FDD9-D749-9BB5-653BA8DA8860}" type="slidenum">
              <a:rPr lang="en-US" b="0" i="0" smtClean="0">
                <a:latin typeface="Roboto Th" pitchFamily="2" charset="0"/>
                <a:ea typeface="Roboto Th" pitchFamily="2" charset="0"/>
              </a:rPr>
              <a:pPr/>
              <a:t>‹#›</a:t>
            </a:fld>
            <a:endParaRPr lang="en-US" b="0" i="0">
              <a:latin typeface="Roboto Th" pitchFamily="2" charset="0"/>
              <a:ea typeface="Roboto Th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C59F00-3560-7E43-8DB2-FDF775932CCA}"/>
              </a:ext>
            </a:extLst>
          </p:cNvPr>
          <p:cNvCxnSpPr>
            <a:cxnSpLocks/>
          </p:cNvCxnSpPr>
          <p:nvPr userDrawn="1"/>
        </p:nvCxnSpPr>
        <p:spPr>
          <a:xfrm>
            <a:off x="10245725" y="6505444"/>
            <a:ext cx="12795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19DEB05-7E05-5A4C-9538-4D0CC5C4DD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745890" y="6372094"/>
            <a:ext cx="228600" cy="2667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096FA6-F0A3-8E48-B426-A4320C671A0C}"/>
              </a:ext>
            </a:extLst>
          </p:cNvPr>
          <p:cNvCxnSpPr>
            <a:cxnSpLocks/>
          </p:cNvCxnSpPr>
          <p:nvPr userDrawn="1"/>
        </p:nvCxnSpPr>
        <p:spPr>
          <a:xfrm>
            <a:off x="11690350" y="5727047"/>
            <a:ext cx="3396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298BB00-4D38-8D4F-AE4E-16F690C7F586}"/>
              </a:ext>
            </a:extLst>
          </p:cNvPr>
          <p:cNvSpPr/>
          <p:nvPr userDrawn="1"/>
        </p:nvSpPr>
        <p:spPr>
          <a:xfrm>
            <a:off x="-1" y="0"/>
            <a:ext cx="54864" cy="6858000"/>
          </a:xfrm>
          <a:prstGeom prst="rect">
            <a:avLst/>
          </a:prstGeom>
          <a:gradFill>
            <a:gsLst>
              <a:gs pos="100000">
                <a:srgbClr val="2BB3EE"/>
              </a:gs>
              <a:gs pos="0">
                <a:srgbClr val="266FB8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EBCD17C-32DD-6940-AB2B-3F2C8AA47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392374"/>
            <a:ext cx="10961316" cy="553998"/>
          </a:xfrm>
        </p:spPr>
        <p:txBody>
          <a:bodyPr anchor="t"/>
          <a:lstStyle>
            <a:lvl1pPr>
              <a:defRPr sz="4000" b="0" i="0"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6448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90464-7FA3-6143-AF00-2D231BB70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CAC4A-91A1-3B41-B4AE-A23E63266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72110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20834-A796-D7C7-4C3C-92E178917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EC57D-DAEB-A1F8-1BD6-654B714C21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1D4104-D341-B389-C86F-CF5AD0FCA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45E549-82A8-95AF-9B67-A226AE02A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B14C-2C1B-4059-B4C9-B6DBB72F77C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C8C5E-5145-A24F-0DD2-A8970089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24A5F-9989-1391-231D-48BAAF264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1437-23CC-4DCA-840C-1BA9807E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9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041F-6BC2-A1DF-F9D3-6B06BEEF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1C68F-A458-90E5-602A-FC5D01474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76CB4-CE3B-035F-29AC-65792AD1A1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3969E-6C11-6C7C-6DCD-D80902C44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C11060-FFEA-8DE2-EC1E-FFF7187F8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134406-7786-26E2-372B-21EA16806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B14C-2C1B-4059-B4C9-B6DBB72F77C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07102F-B95B-D548-FBAD-B698CFDF4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F6CF2E-86D2-F279-EB81-C9942D412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1437-23CC-4DCA-840C-1BA9807E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5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FE53E-5387-A35F-D15C-E67F4DB31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983E08-D7DF-AB51-1CC3-D38EF7EFF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B14C-2C1B-4059-B4C9-B6DBB72F77C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FCCA66-F252-3880-60B9-70F45E89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8236D-D20B-5BD8-C0B2-AE930A85F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1437-23CC-4DCA-840C-1BA9807E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ACCCB7-2BF8-C554-9AAD-8B67D452B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B14C-2C1B-4059-B4C9-B6DBB72F77C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54585-0545-694D-91D7-33BB4FC2A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7CB05-4DA1-9034-EB8A-E8FD360CF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1437-23CC-4DCA-840C-1BA9807E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19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1354C-DFA1-4FAC-A224-BCC3E8AB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60055-7872-FD0B-F56D-B1C897573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26484-552B-688C-7276-517F329EC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14704-6DFA-4DCA-08E8-CD2350DA4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B14C-2C1B-4059-B4C9-B6DBB72F77C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55A57-4631-2FF9-9E2E-D52497D36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E9EDD-840A-2889-BE14-1CE463D94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1437-23CC-4DCA-840C-1BA9807E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67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E0207-6A1D-50B4-AFAA-8BD2F1B4C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839935-BC6F-DBD2-43FD-FBEA07C4D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CD0B7-9DF3-6BEB-989B-3442D4A35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2B587-4635-D1FC-9D91-FD8EFB201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B14C-2C1B-4059-B4C9-B6DBB72F77C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06021-7D34-9E1E-42A2-2C5BD69B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2BF9C-24CE-95BA-C599-700768629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61437-23CC-4DCA-840C-1BA9807E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5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15974C-FCE6-D52A-7D5C-035A41DBE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E84C4-623B-3558-1B63-427E2A780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2EC8B-4039-D4C3-5A54-C1D27182B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1B14C-2C1B-4059-B4C9-B6DBB72F77C2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7D3E9-5D58-5911-9BA7-9F068637F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6BB39-743B-A4DB-3F11-604F882C4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61437-23CC-4DCA-840C-1BA9807E3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3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A3DB5A-C198-AC48-A76F-437728EEC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258" y="655985"/>
            <a:ext cx="10961316" cy="12187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75CDF-C3A8-FB47-A4D9-B82C093E0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205" y="2445862"/>
            <a:ext cx="10986369" cy="2138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F06DE-8A0C-2948-8D8A-AC871A012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542" y="6459278"/>
            <a:ext cx="4114800" cy="92333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6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r>
              <a:rPr lang="en-US"/>
              <a:t>Copyright © 2021 CyberArk Software Ltd.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C7EA6-4F3D-8647-9213-D25198AA6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0350" y="5723872"/>
            <a:ext cx="3396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 b="0" i="0">
                <a:solidFill>
                  <a:srgbClr val="6E8897"/>
                </a:solidFill>
                <a:latin typeface="Roboto Th" pitchFamily="2" charset="0"/>
                <a:ea typeface="Roboto Th" pitchFamily="2" charset="0"/>
              </a:defRPr>
            </a:lvl1pPr>
          </a:lstStyle>
          <a:p>
            <a:fld id="{9C4DAF8E-FDD9-D749-9BB5-653BA8DA886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668F8-3106-1E4C-9409-821F659310E1}"/>
              </a:ext>
            </a:extLst>
          </p:cNvPr>
          <p:cNvSpPr/>
          <p:nvPr userDrawn="1"/>
        </p:nvSpPr>
        <p:spPr>
          <a:xfrm>
            <a:off x="-1" y="0"/>
            <a:ext cx="54864" cy="6858000"/>
          </a:xfrm>
          <a:prstGeom prst="rect">
            <a:avLst/>
          </a:prstGeom>
          <a:gradFill>
            <a:gsLst>
              <a:gs pos="100000">
                <a:srgbClr val="2BB3EE"/>
              </a:gs>
              <a:gs pos="0">
                <a:srgbClr val="266FB8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8FB526-46AB-C442-9A3F-2CDD7EEBC993}"/>
              </a:ext>
            </a:extLst>
          </p:cNvPr>
          <p:cNvCxnSpPr>
            <a:cxnSpLocks/>
          </p:cNvCxnSpPr>
          <p:nvPr userDrawn="1"/>
        </p:nvCxnSpPr>
        <p:spPr>
          <a:xfrm>
            <a:off x="11690350" y="5727047"/>
            <a:ext cx="339680" cy="0"/>
          </a:xfrm>
          <a:prstGeom prst="line">
            <a:avLst/>
          </a:prstGeom>
          <a:ln>
            <a:solidFill>
              <a:srgbClr val="6E88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DA99B5-03E6-A240-9DEB-7A98EEA038C2}"/>
              </a:ext>
            </a:extLst>
          </p:cNvPr>
          <p:cNvCxnSpPr>
            <a:cxnSpLocks/>
          </p:cNvCxnSpPr>
          <p:nvPr userDrawn="1"/>
        </p:nvCxnSpPr>
        <p:spPr>
          <a:xfrm>
            <a:off x="10245725" y="6505444"/>
            <a:ext cx="1279525" cy="0"/>
          </a:xfrm>
          <a:prstGeom prst="line">
            <a:avLst/>
          </a:prstGeom>
          <a:ln>
            <a:solidFill>
              <a:srgbClr val="6E88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57D947A-A91E-A945-BF71-852C06405962}"/>
              </a:ext>
            </a:extLst>
          </p:cNvPr>
          <p:cNvSpPr txBox="1">
            <a:spLocks/>
          </p:cNvSpPr>
          <p:nvPr userDrawn="1"/>
        </p:nvSpPr>
        <p:spPr>
          <a:xfrm>
            <a:off x="6049318" y="6451583"/>
            <a:ext cx="41148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600" kern="1200">
                <a:solidFill>
                  <a:srgbClr val="6E8897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00" b="0" i="0" err="1">
                <a:solidFill>
                  <a:srgbClr val="6E8897"/>
                </a:solidFill>
                <a:effectLst/>
                <a:latin typeface="Roboto Lt" pitchFamily="2" charset="0"/>
                <a:ea typeface="Roboto Lt" pitchFamily="2" charset="0"/>
              </a:rPr>
              <a:t>cyberark.com</a:t>
            </a:r>
            <a:endParaRPr lang="en-US" sz="700" b="0" i="0">
              <a:solidFill>
                <a:srgbClr val="6E8897"/>
              </a:solidFill>
              <a:effectLst/>
              <a:latin typeface="Roboto Lt" pitchFamily="2" charset="0"/>
              <a:ea typeface="Roboto Lt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40648E-BF16-024D-BCDB-F27151A7E803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1745890" y="6372094"/>
            <a:ext cx="2286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9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gradFill>
            <a:gsLst>
              <a:gs pos="0">
                <a:srgbClr val="2BB3EE"/>
              </a:gs>
              <a:gs pos="81000">
                <a:srgbClr val="266FB8"/>
              </a:gs>
            </a:gsLst>
            <a:lin ang="2700000" scaled="0"/>
          </a:gradFill>
          <a:latin typeface="Roboto Th" pitchFamily="2" charset="0"/>
          <a:ea typeface="Roboto Th" pitchFamily="2" charset="0"/>
          <a:cs typeface="+mj-cs"/>
        </a:defRPr>
      </a:lvl1pPr>
    </p:titleStyle>
    <p:bodyStyle>
      <a:lvl1pPr marL="137160" indent="-182880" algn="l" defTabSz="914400" rtl="0" eaLnBrk="1" latinLnBrk="0" hangingPunct="1">
        <a:lnSpc>
          <a:spcPts val="1680"/>
        </a:lnSpc>
        <a:spcBef>
          <a:spcPts val="1000"/>
        </a:spcBef>
        <a:buFont typeface="Arial" panose="020B0604020202020204" pitchFamily="34" charset="0"/>
        <a:buChar char="•"/>
        <a:defRPr sz="1300" b="0" i="0" kern="1200">
          <a:solidFill>
            <a:srgbClr val="00305A"/>
          </a:solidFill>
          <a:latin typeface="Roboto Th" pitchFamily="2" charset="0"/>
          <a:ea typeface="Roboto Th" pitchFamily="2" charset="0"/>
          <a:cs typeface="+mn-cs"/>
        </a:defRPr>
      </a:lvl1pPr>
      <a:lvl2pPr marL="365760" indent="-182880" algn="l" defTabSz="914400" rtl="0" eaLnBrk="1" latinLnBrk="0" hangingPunct="1">
        <a:lnSpc>
          <a:spcPts val="1680"/>
        </a:lnSpc>
        <a:spcBef>
          <a:spcPts val="1000"/>
        </a:spcBef>
        <a:buFont typeface="System Font Regular"/>
        <a:buChar char="–"/>
        <a:defRPr sz="1300" b="0" i="0" kern="1200">
          <a:solidFill>
            <a:srgbClr val="00305A"/>
          </a:solidFill>
          <a:latin typeface="Roboto Th" pitchFamily="2" charset="0"/>
          <a:ea typeface="Roboto Th" pitchFamily="2" charset="0"/>
          <a:cs typeface="+mn-cs"/>
        </a:defRPr>
      </a:lvl2pPr>
      <a:lvl3pPr marL="566928" indent="-182880" algn="l" defTabSz="914400" rtl="0" eaLnBrk="1" latinLnBrk="0" hangingPunct="1">
        <a:lnSpc>
          <a:spcPts val="1680"/>
        </a:lnSpc>
        <a:spcBef>
          <a:spcPts val="1000"/>
        </a:spcBef>
        <a:buFont typeface="Arial" panose="020B0604020202020204" pitchFamily="34" charset="0"/>
        <a:buChar char="•"/>
        <a:defRPr sz="1300" b="0" i="0" kern="1200">
          <a:solidFill>
            <a:srgbClr val="00305A"/>
          </a:solidFill>
          <a:latin typeface="Roboto Th" pitchFamily="2" charset="0"/>
          <a:ea typeface="Roboto Th" pitchFamily="2" charset="0"/>
          <a:cs typeface="+mn-cs"/>
        </a:defRPr>
      </a:lvl3pPr>
      <a:lvl4pPr marL="749808" indent="-182880" algn="l" defTabSz="914400" rtl="0" eaLnBrk="1" latinLnBrk="0" hangingPunct="1">
        <a:lnSpc>
          <a:spcPts val="1680"/>
        </a:lnSpc>
        <a:spcBef>
          <a:spcPts val="1000"/>
        </a:spcBef>
        <a:buFont typeface="System Font Regular"/>
        <a:buChar char="–"/>
        <a:defRPr sz="1300" b="0" i="0" kern="1200">
          <a:solidFill>
            <a:srgbClr val="00305A"/>
          </a:solidFill>
          <a:latin typeface="Roboto Th" pitchFamily="2" charset="0"/>
          <a:ea typeface="Roboto Th" pitchFamily="2" charset="0"/>
          <a:cs typeface="+mn-cs"/>
        </a:defRPr>
      </a:lvl4pPr>
      <a:lvl5pPr marL="960120" indent="-182880" algn="l" defTabSz="914400" rtl="0" eaLnBrk="1" latinLnBrk="0" hangingPunct="1">
        <a:lnSpc>
          <a:spcPts val="1680"/>
        </a:lnSpc>
        <a:spcBef>
          <a:spcPts val="1000"/>
        </a:spcBef>
        <a:buFont typeface="Arial" panose="020B0604020202020204" pitchFamily="34" charset="0"/>
        <a:buChar char="•"/>
        <a:defRPr sz="1300" b="0" i="0" kern="1200">
          <a:solidFill>
            <a:srgbClr val="00305A"/>
          </a:solidFill>
          <a:latin typeface="Roboto Th" pitchFamily="2" charset="0"/>
          <a:ea typeface="Roboto Th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emf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cyberark.com/try-buy/workforce-identity-trial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xxxxxx.id.cyberark.cloud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ptest.iamshowcase.com/index#star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cyberark.com/resources/blo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round a table looking at papers&#10;&#10;Description automatically generated with medium confidence">
            <a:extLst>
              <a:ext uri="{FF2B5EF4-FFF2-40B4-BE49-F238E27FC236}">
                <a16:creationId xmlns:a16="http://schemas.microsoft.com/office/drawing/2014/main" id="{B87818CA-E410-2949-A0BD-2C5D99E444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"/>
          <a:stretch/>
        </p:blipFill>
        <p:spPr>
          <a:xfrm>
            <a:off x="2880951" y="3217"/>
            <a:ext cx="9311049" cy="6854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C29F69-C879-6A4C-A719-08EA04410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684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46DA03-7C55-8B4E-8222-7B05718DC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833" y="2505670"/>
            <a:ext cx="5845653" cy="1846659"/>
          </a:xfrm>
        </p:spPr>
        <p:txBody>
          <a:bodyPr/>
          <a:lstStyle/>
          <a:p>
            <a:r>
              <a:rPr lang="en-US" sz="6000" dirty="0"/>
              <a:t>Identity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986864-1644-4B43-9B0E-8CBFBBC11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833" y="5290710"/>
            <a:ext cx="9144000" cy="22121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65AC6B-F912-1A42-802E-02B06BE2F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834" y="1317959"/>
            <a:ext cx="2463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15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50DB878-E1F8-10A8-B539-18A3EE2BC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58" y="3429000"/>
            <a:ext cx="5489713" cy="220726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25A9B-644C-257B-C7FD-1CB98526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s-ES_tradnl" dirty="0" err="1"/>
              <a:t>Installing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Identity </a:t>
            </a:r>
            <a:r>
              <a:rPr lang="es-ES_tradnl" dirty="0" err="1"/>
              <a:t>Connector</a:t>
            </a:r>
            <a:endParaRPr lang="es-ES_trad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C3BAEA-82CD-54CF-E532-0CF9547E1415}"/>
              </a:ext>
            </a:extLst>
          </p:cNvPr>
          <p:cNvSpPr txBox="1"/>
          <p:nvPr/>
        </p:nvSpPr>
        <p:spPr>
          <a:xfrm>
            <a:off x="625258" y="1871659"/>
            <a:ext cx="5910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1. </a:t>
            </a:r>
            <a:r>
              <a:rPr lang="es-ES_tradnl" sz="1600" dirty="0" err="1"/>
              <a:t>We</a:t>
            </a:r>
            <a:r>
              <a:rPr lang="es-ES_tradnl" sz="1600" dirty="0"/>
              <a:t> </a:t>
            </a:r>
            <a:r>
              <a:rPr lang="es-ES_tradnl" sz="1600" dirty="0" err="1"/>
              <a:t>will</a:t>
            </a:r>
            <a:r>
              <a:rPr lang="es-ES_tradnl" sz="1600" dirty="0"/>
              <a:t> </a:t>
            </a:r>
            <a:r>
              <a:rPr lang="es-ES_tradnl" sz="1600" dirty="0" err="1"/>
              <a:t>install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Identity </a:t>
            </a:r>
            <a:r>
              <a:rPr lang="es-ES_tradnl" sz="1600" dirty="0" err="1"/>
              <a:t>connector</a:t>
            </a:r>
            <a:r>
              <a:rPr lang="es-ES_tradnl" sz="1600" dirty="0"/>
              <a:t> in </a:t>
            </a:r>
            <a:r>
              <a:rPr lang="es-ES_tradnl" sz="1600" dirty="0" err="1"/>
              <a:t>our</a:t>
            </a:r>
            <a:r>
              <a:rPr lang="es-ES_tradnl" sz="1600" dirty="0"/>
              <a:t> </a:t>
            </a:r>
            <a:r>
              <a:rPr lang="es-ES_tradnl" sz="1600" dirty="0" err="1"/>
              <a:t>Skytap</a:t>
            </a:r>
            <a:r>
              <a:rPr lang="es-ES_tradnl" sz="1600" dirty="0"/>
              <a:t> </a:t>
            </a:r>
            <a:r>
              <a:rPr lang="es-ES_tradnl" sz="1600" dirty="0" err="1"/>
              <a:t>environment</a:t>
            </a:r>
            <a:r>
              <a:rPr lang="es-ES_tradnl" sz="1600" dirty="0"/>
              <a:t> </a:t>
            </a:r>
            <a:r>
              <a:rPr lang="es-ES_tradnl" sz="1600" dirty="0" err="1"/>
              <a:t>to</a:t>
            </a:r>
            <a:r>
              <a:rPr lang="es-ES_tradnl" sz="1600" dirty="0"/>
              <a:t> be </a:t>
            </a:r>
            <a:r>
              <a:rPr lang="es-ES_tradnl" sz="1600" dirty="0" err="1"/>
              <a:t>able</a:t>
            </a:r>
            <a:r>
              <a:rPr lang="es-ES_tradnl" sz="1600" dirty="0"/>
              <a:t>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dirty="0" err="1"/>
              <a:t>integrate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Active </a:t>
            </a:r>
            <a:r>
              <a:rPr lang="es-ES_tradnl" sz="1600" dirty="0" err="1"/>
              <a:t>Directory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organization</a:t>
            </a:r>
            <a:r>
              <a:rPr lang="es-ES_tradnl" sz="1600" dirty="0"/>
              <a:t> so </a:t>
            </a:r>
            <a:r>
              <a:rPr lang="es-ES_tradnl" sz="1600" dirty="0" err="1"/>
              <a:t>that</a:t>
            </a:r>
            <a:r>
              <a:rPr lang="es-ES_tradnl" sz="1600" dirty="0"/>
              <a:t> </a:t>
            </a:r>
            <a:r>
              <a:rPr lang="es-ES_tradnl" sz="1600" dirty="0" err="1"/>
              <a:t>our</a:t>
            </a:r>
            <a:r>
              <a:rPr lang="es-ES_tradnl" sz="1600" dirty="0"/>
              <a:t> </a:t>
            </a:r>
            <a:r>
              <a:rPr lang="es-ES_tradnl" sz="1600" dirty="0" err="1"/>
              <a:t>corporate</a:t>
            </a:r>
            <a:r>
              <a:rPr lang="es-ES_tradnl" sz="1600" dirty="0"/>
              <a:t> </a:t>
            </a:r>
            <a:r>
              <a:rPr lang="es-ES_tradnl" sz="1600" dirty="0" err="1"/>
              <a:t>users</a:t>
            </a:r>
            <a:r>
              <a:rPr lang="es-ES_tradnl" sz="1600" dirty="0"/>
              <a:t> can </a:t>
            </a:r>
            <a:r>
              <a:rPr lang="es-ES_tradnl" sz="1600" dirty="0" err="1"/>
              <a:t>take</a:t>
            </a:r>
            <a:r>
              <a:rPr lang="es-ES_tradnl" sz="1600" dirty="0"/>
              <a:t> </a:t>
            </a:r>
            <a:r>
              <a:rPr lang="es-ES_tradnl" sz="1600" dirty="0" err="1"/>
              <a:t>advantage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features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SSO/MFA/WPM/App Gateway. In </a:t>
            </a:r>
            <a:r>
              <a:rPr lang="es-ES_tradnl" sz="1600" dirty="0" err="1"/>
              <a:t>Skytap</a:t>
            </a:r>
            <a:r>
              <a:rPr lang="es-ES_tradnl" sz="1600" dirty="0"/>
              <a:t>, login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/>
              <a:t>DC01</a:t>
            </a:r>
            <a:r>
              <a:rPr lang="es-ES_tradnl" sz="1600" dirty="0"/>
              <a:t> server </a:t>
            </a:r>
            <a:r>
              <a:rPr lang="es-ES_tradnl" sz="1600" dirty="0" err="1"/>
              <a:t>using</a:t>
            </a:r>
            <a:r>
              <a:rPr lang="es-ES_tradnl" sz="1600" dirty="0"/>
              <a:t> </a:t>
            </a:r>
            <a:r>
              <a:rPr lang="es-ES_tradnl" sz="1600" dirty="0" err="1"/>
              <a:t>Mike’s</a:t>
            </a:r>
            <a:r>
              <a:rPr lang="es-ES_tradnl" sz="1600" dirty="0"/>
              <a:t> </a:t>
            </a:r>
            <a:r>
              <a:rPr lang="es-ES_tradnl" sz="1600" dirty="0" err="1"/>
              <a:t>credentials</a:t>
            </a:r>
            <a:r>
              <a:rPr lang="es-ES_tradnl" sz="1600" dirty="0"/>
              <a:t> (Cyberark1)
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A208BB-73CF-B7B3-1FA7-EBB10ED9D302}"/>
              </a:ext>
            </a:extLst>
          </p:cNvPr>
          <p:cNvCxnSpPr>
            <a:cxnSpLocks/>
          </p:cNvCxnSpPr>
          <p:nvPr/>
        </p:nvCxnSpPr>
        <p:spPr>
          <a:xfrm flipH="1">
            <a:off x="3437491" y="3877373"/>
            <a:ext cx="967532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9F4CAC6-F204-825C-45DA-5741D677336E}"/>
              </a:ext>
            </a:extLst>
          </p:cNvPr>
          <p:cNvSpPr txBox="1"/>
          <p:nvPr/>
        </p:nvSpPr>
        <p:spPr>
          <a:xfrm>
            <a:off x="6876308" y="1871660"/>
            <a:ext cx="5185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2. Open Chrome and </a:t>
            </a:r>
            <a:r>
              <a:rPr lang="es-ES_tradnl" sz="1600" dirty="0" err="1"/>
              <a:t>authenticate</a:t>
            </a:r>
            <a:r>
              <a:rPr lang="es-ES_tradnl" sz="1600" dirty="0"/>
              <a:t>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Identity </a:t>
            </a:r>
            <a:r>
              <a:rPr lang="es-ES_tradnl" sz="1600" b="1" dirty="0" err="1"/>
              <a:t>Admin</a:t>
            </a:r>
            <a:r>
              <a:rPr lang="es-ES_tradnl" sz="1600" b="1" dirty="0"/>
              <a:t> Portal</a:t>
            </a:r>
            <a:r>
              <a:rPr lang="es-ES_tradnl" sz="1600" dirty="0"/>
              <a:t> </a:t>
            </a:r>
            <a:r>
              <a:rPr lang="es-ES_tradnl" sz="1600" dirty="0" err="1"/>
              <a:t>with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newly</a:t>
            </a:r>
            <a:r>
              <a:rPr lang="es-ES_tradnl" sz="1600" dirty="0"/>
              <a:t> </a:t>
            </a:r>
            <a:r>
              <a:rPr lang="es-ES_tradnl" sz="1600" dirty="0" err="1"/>
              <a:t>created</a:t>
            </a:r>
            <a:r>
              <a:rPr lang="es-ES_tradnl" sz="1600" dirty="0"/>
              <a:t> </a:t>
            </a:r>
            <a:r>
              <a:rPr lang="es-ES_tradnl" sz="1600" dirty="0" err="1"/>
              <a:t>user</a:t>
            </a:r>
            <a:r>
              <a:rPr lang="es-ES_tradnl" sz="1600" dirty="0"/>
              <a:t> (</a:t>
            </a:r>
            <a:r>
              <a:rPr lang="es-ES_tradnl" sz="1600" dirty="0" err="1"/>
              <a:t>system</a:t>
            </a:r>
            <a:r>
              <a:rPr lang="es-ES_tradnl" sz="1600" dirty="0"/>
              <a:t> </a:t>
            </a:r>
            <a:r>
              <a:rPr lang="es-ES_tradnl" sz="1600" dirty="0" err="1"/>
              <a:t>administrator</a:t>
            </a:r>
            <a:r>
              <a:rPr lang="es-ES_tradnl" sz="1600" dirty="0"/>
              <a:t> role).  </a:t>
            </a:r>
            <a:r>
              <a:rPr lang="es-ES_tradnl" sz="1600" dirty="0" err="1"/>
              <a:t>Select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 err="1"/>
              <a:t>Downloads</a:t>
            </a:r>
            <a:r>
              <a:rPr lang="es-ES_tradnl" sz="1600" dirty="0"/>
              <a:t> </a:t>
            </a:r>
            <a:r>
              <a:rPr lang="es-ES_tradnl" sz="1600" dirty="0" err="1"/>
              <a:t>menu</a:t>
            </a:r>
            <a:r>
              <a:rPr lang="es-ES_tradnl" sz="1600" dirty="0"/>
              <a:t> and </a:t>
            </a:r>
            <a:r>
              <a:rPr lang="es-ES_tradnl" sz="1600" dirty="0" err="1"/>
              <a:t>download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/>
              <a:t>CyberArk Identity </a:t>
            </a:r>
            <a:r>
              <a:rPr lang="es-ES_tradnl" sz="1600" b="1" dirty="0" err="1"/>
              <a:t>Connector</a:t>
            </a:r>
            <a:endParaRPr lang="es-ES_tradnl" sz="1600" b="1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49A608B-1573-8A4A-0CF0-185D576B7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802" y="3195098"/>
            <a:ext cx="4468832" cy="3186571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6751C30-0DD8-9D71-1C0F-20033DD45F94}"/>
              </a:ext>
            </a:extLst>
          </p:cNvPr>
          <p:cNvCxnSpPr>
            <a:cxnSpLocks/>
          </p:cNvCxnSpPr>
          <p:nvPr/>
        </p:nvCxnSpPr>
        <p:spPr>
          <a:xfrm flipH="1">
            <a:off x="7907449" y="5287617"/>
            <a:ext cx="377810" cy="2051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E8A6CCC-89D8-81B9-998F-1BC904D945B4}"/>
              </a:ext>
            </a:extLst>
          </p:cNvPr>
          <p:cNvCxnSpPr>
            <a:cxnSpLocks/>
          </p:cNvCxnSpPr>
          <p:nvPr/>
        </p:nvCxnSpPr>
        <p:spPr>
          <a:xfrm flipH="1">
            <a:off x="9546743" y="5533664"/>
            <a:ext cx="377810" cy="2051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7D8B1CB-BA9D-6A73-6A8B-A43E02F00A0C}"/>
              </a:ext>
            </a:extLst>
          </p:cNvPr>
          <p:cNvSpPr txBox="1"/>
          <p:nvPr/>
        </p:nvSpPr>
        <p:spPr>
          <a:xfrm>
            <a:off x="365760" y="6392849"/>
            <a:ext cx="8817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>
                <a:highlight>
                  <a:srgbClr val="FFFF00"/>
                </a:highlight>
              </a:rPr>
              <a:t>Note</a:t>
            </a:r>
            <a:r>
              <a:rPr lang="es-ES_tradnl" sz="1600" dirty="0">
                <a:highlight>
                  <a:srgbClr val="FFFF00"/>
                </a:highlight>
              </a:rPr>
              <a:t>: In </a:t>
            </a:r>
            <a:r>
              <a:rPr lang="es-ES_tradnl" sz="1600" dirty="0" err="1">
                <a:highlight>
                  <a:srgbClr val="FFFF00"/>
                </a:highlight>
              </a:rPr>
              <a:t>production</a:t>
            </a:r>
            <a:r>
              <a:rPr lang="es-ES_tradnl" sz="1600" dirty="0">
                <a:highlight>
                  <a:srgbClr val="FFFF00"/>
                </a:highlight>
              </a:rPr>
              <a:t> </a:t>
            </a:r>
            <a:r>
              <a:rPr lang="es-ES_tradnl" sz="1600" dirty="0" err="1">
                <a:highlight>
                  <a:srgbClr val="FFFF00"/>
                </a:highlight>
              </a:rPr>
              <a:t>environments</a:t>
            </a:r>
            <a:r>
              <a:rPr lang="es-ES_tradnl" sz="1600" dirty="0">
                <a:highlight>
                  <a:srgbClr val="FFFF00"/>
                </a:highlight>
              </a:rPr>
              <a:t>, </a:t>
            </a:r>
            <a:r>
              <a:rPr lang="es-ES_tradnl" sz="1600" dirty="0" err="1">
                <a:highlight>
                  <a:srgbClr val="FFFF00"/>
                </a:highlight>
              </a:rPr>
              <a:t>installing</a:t>
            </a:r>
            <a:r>
              <a:rPr lang="es-ES_tradnl" sz="1600" dirty="0">
                <a:highlight>
                  <a:srgbClr val="FFFF00"/>
                </a:highlight>
              </a:rPr>
              <a:t> </a:t>
            </a:r>
            <a:r>
              <a:rPr lang="es-ES_tradnl" sz="1600" dirty="0" err="1">
                <a:highlight>
                  <a:srgbClr val="FFFF00"/>
                </a:highlight>
              </a:rPr>
              <a:t>the</a:t>
            </a:r>
            <a:r>
              <a:rPr lang="es-ES_tradnl" sz="1600" dirty="0">
                <a:highlight>
                  <a:srgbClr val="FFFF00"/>
                </a:highlight>
              </a:rPr>
              <a:t> </a:t>
            </a:r>
            <a:r>
              <a:rPr lang="es-ES_tradnl" sz="1600" dirty="0" err="1">
                <a:highlight>
                  <a:srgbClr val="FFFF00"/>
                </a:highlight>
              </a:rPr>
              <a:t>connector</a:t>
            </a:r>
            <a:r>
              <a:rPr lang="es-ES_tradnl" sz="1600" dirty="0">
                <a:highlight>
                  <a:srgbClr val="FFFF00"/>
                </a:highlight>
              </a:rPr>
              <a:t> </a:t>
            </a:r>
            <a:r>
              <a:rPr lang="es-ES_tradnl" sz="1600" dirty="0" err="1">
                <a:highlight>
                  <a:srgbClr val="FFFF00"/>
                </a:highlight>
              </a:rPr>
              <a:t>on</a:t>
            </a:r>
            <a:r>
              <a:rPr lang="es-ES_tradnl" sz="1600" dirty="0">
                <a:highlight>
                  <a:srgbClr val="FFFF00"/>
                </a:highlight>
              </a:rPr>
              <a:t> </a:t>
            </a:r>
            <a:r>
              <a:rPr lang="es-ES_tradnl" sz="1600" dirty="0" err="1">
                <a:highlight>
                  <a:srgbClr val="FFFF00"/>
                </a:highlight>
              </a:rPr>
              <a:t>Domain</a:t>
            </a:r>
            <a:r>
              <a:rPr lang="es-ES_tradnl" sz="1600" dirty="0">
                <a:highlight>
                  <a:srgbClr val="FFFF00"/>
                </a:highlight>
              </a:rPr>
              <a:t> </a:t>
            </a:r>
            <a:r>
              <a:rPr lang="es-ES_tradnl" sz="1600" dirty="0" err="1">
                <a:highlight>
                  <a:srgbClr val="FFFF00"/>
                </a:highlight>
              </a:rPr>
              <a:t>Controllers</a:t>
            </a:r>
            <a:r>
              <a:rPr lang="es-ES_tradnl" sz="1600" dirty="0">
                <a:highlight>
                  <a:srgbClr val="FFFF00"/>
                </a:highlight>
              </a:rPr>
              <a:t> </a:t>
            </a:r>
            <a:r>
              <a:rPr lang="es-ES_tradnl" sz="1600" dirty="0" err="1">
                <a:highlight>
                  <a:srgbClr val="FFFF00"/>
                </a:highlight>
              </a:rPr>
              <a:t>is</a:t>
            </a:r>
            <a:r>
              <a:rPr lang="es-ES_tradnl" sz="1600" dirty="0">
                <a:highlight>
                  <a:srgbClr val="FFFF00"/>
                </a:highlight>
              </a:rPr>
              <a:t> </a:t>
            </a:r>
            <a:r>
              <a:rPr lang="es-ES_tradnl" sz="1600" b="1" dirty="0" err="1">
                <a:highlight>
                  <a:srgbClr val="FFFF00"/>
                </a:highlight>
              </a:rPr>
              <a:t>not</a:t>
            </a:r>
            <a:r>
              <a:rPr lang="es-ES_tradnl" sz="1600" b="1" dirty="0">
                <a:highlight>
                  <a:srgbClr val="FFFF00"/>
                </a:highlight>
              </a:rPr>
              <a:t> </a:t>
            </a:r>
            <a:r>
              <a:rPr lang="es-ES_tradnl" sz="1600" b="1" dirty="0" err="1">
                <a:highlight>
                  <a:srgbClr val="FFFF00"/>
                </a:highlight>
              </a:rPr>
              <a:t>recommended</a:t>
            </a:r>
            <a:r>
              <a:rPr lang="es-ES_tradnl" sz="1600" dirty="0">
                <a:highlight>
                  <a:srgbClr val="FFFF00"/>
                </a:highlight>
              </a:rPr>
              <a:t>.</a:t>
            </a:r>
            <a:endParaRPr lang="es-ES_tradnl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9579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25A9B-644C-257B-C7FD-1CB98526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s-ES_tradnl" dirty="0" err="1"/>
              <a:t>Installing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Identity </a:t>
            </a:r>
            <a:r>
              <a:rPr lang="es-ES_tradnl" dirty="0" err="1"/>
              <a:t>Connector</a:t>
            </a:r>
            <a:endParaRPr lang="es-ES_trad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C3BAEA-82CD-54CF-E532-0CF9547E1415}"/>
              </a:ext>
            </a:extLst>
          </p:cNvPr>
          <p:cNvSpPr txBox="1"/>
          <p:nvPr/>
        </p:nvSpPr>
        <p:spPr>
          <a:xfrm>
            <a:off x="625258" y="1871659"/>
            <a:ext cx="5910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3. After </a:t>
            </a:r>
            <a:r>
              <a:rPr lang="es-ES_tradnl" sz="1600" dirty="0" err="1"/>
              <a:t>downloading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file, </a:t>
            </a:r>
            <a:r>
              <a:rPr lang="es-ES_tradnl" sz="1600" dirty="0" err="1"/>
              <a:t>unzip</a:t>
            </a:r>
            <a:r>
              <a:rPr lang="es-ES_tradnl" sz="1600" dirty="0"/>
              <a:t> </a:t>
            </a:r>
            <a:r>
              <a:rPr lang="es-ES_tradnl" sz="1600" dirty="0" err="1"/>
              <a:t>it</a:t>
            </a:r>
            <a:r>
              <a:rPr lang="es-ES_tradnl" sz="1600" dirty="0"/>
              <a:t> and run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Connector</a:t>
            </a:r>
            <a:r>
              <a:rPr lang="es-ES_tradnl" sz="1600" dirty="0"/>
              <a:t> </a:t>
            </a:r>
            <a:r>
              <a:rPr lang="es-ES_tradnl" sz="1600" dirty="0" err="1"/>
              <a:t>installer</a:t>
            </a:r>
            <a:r>
              <a:rPr lang="es-ES_tradnl" sz="1600" dirty="0"/>
              <a:t>. </a:t>
            </a:r>
            <a:r>
              <a:rPr lang="es-ES_tradnl" sz="1600" dirty="0" err="1"/>
              <a:t>Accept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terms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service</a:t>
            </a:r>
            <a:r>
              <a:rPr lang="es-ES_tradnl" sz="1600" dirty="0"/>
              <a:t>, </a:t>
            </a:r>
            <a:r>
              <a:rPr lang="es-ES_tradnl" sz="1600" dirty="0" err="1"/>
              <a:t>enable</a:t>
            </a:r>
            <a:r>
              <a:rPr lang="es-ES_tradnl" sz="1600" dirty="0"/>
              <a:t> </a:t>
            </a:r>
            <a:r>
              <a:rPr lang="es-ES_tradnl" sz="1600" dirty="0" err="1"/>
              <a:t>all</a:t>
            </a:r>
            <a:r>
              <a:rPr lang="es-ES_tradnl" sz="1600" dirty="0"/>
              <a:t> </a:t>
            </a:r>
            <a:r>
              <a:rPr lang="es-ES_tradnl" sz="1600" dirty="0" err="1"/>
              <a:t>options</a:t>
            </a:r>
            <a:r>
              <a:rPr lang="es-ES_tradnl" sz="1600" dirty="0"/>
              <a:t>, and </a:t>
            </a:r>
            <a:r>
              <a:rPr lang="es-ES_tradnl" sz="1600" dirty="0" err="1"/>
              <a:t>select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Install</a:t>
            </a:r>
            <a:r>
              <a:rPr lang="es-ES_tradnl" sz="1600" dirty="0"/>
              <a:t> </a:t>
            </a:r>
            <a:r>
              <a:rPr lang="es-ES_tradnl" sz="1600" dirty="0" err="1"/>
              <a:t>option</a:t>
            </a:r>
            <a:endParaRPr lang="es-ES_tradnl" sz="16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F4CAC6-F204-825C-45DA-5741D677336E}"/>
              </a:ext>
            </a:extLst>
          </p:cNvPr>
          <p:cNvSpPr txBox="1"/>
          <p:nvPr/>
        </p:nvSpPr>
        <p:spPr>
          <a:xfrm>
            <a:off x="6876308" y="1871660"/>
            <a:ext cx="5185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4. In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Configuration</a:t>
            </a:r>
            <a:r>
              <a:rPr lang="es-ES_tradnl" sz="1600" dirty="0"/>
              <a:t> Wizard, </a:t>
            </a:r>
            <a:r>
              <a:rPr lang="es-ES_tradnl" sz="1600" dirty="0" err="1"/>
              <a:t>specify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newly</a:t>
            </a:r>
            <a:r>
              <a:rPr lang="es-ES_tradnl" sz="1600" dirty="0"/>
              <a:t> </a:t>
            </a:r>
            <a:r>
              <a:rPr lang="es-ES_tradnl" sz="1600" dirty="0" err="1"/>
              <a:t>created</a:t>
            </a:r>
            <a:r>
              <a:rPr lang="es-ES_tradnl" sz="1600" dirty="0"/>
              <a:t> </a:t>
            </a:r>
            <a:r>
              <a:rPr lang="es-ES_tradnl" sz="1600" dirty="0" err="1"/>
              <a:t>admin</a:t>
            </a:r>
            <a:r>
              <a:rPr lang="es-ES_tradnl" sz="1600" dirty="0"/>
              <a:t> </a:t>
            </a:r>
            <a:r>
              <a:rPr lang="es-ES_tradnl" sz="1600" dirty="0" err="1"/>
              <a:t>user</a:t>
            </a:r>
            <a:r>
              <a:rPr lang="es-ES_tradnl" sz="1600" dirty="0"/>
              <a:t>, </a:t>
            </a:r>
            <a:r>
              <a:rPr lang="es-ES_tradnl" sz="1600" dirty="0" err="1"/>
              <a:t>we</a:t>
            </a:r>
            <a:r>
              <a:rPr lang="es-ES_tradnl" sz="1600" dirty="0"/>
              <a:t> </a:t>
            </a:r>
            <a:r>
              <a:rPr lang="es-ES_tradnl" sz="1600" dirty="0" err="1"/>
              <a:t>need</a:t>
            </a:r>
            <a:r>
              <a:rPr lang="es-ES_tradnl" sz="1600" dirty="0"/>
              <a:t>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dirty="0" err="1"/>
              <a:t>get</a:t>
            </a:r>
            <a:r>
              <a:rPr lang="es-ES_tradnl" sz="1600" dirty="0"/>
              <a:t> 4 </a:t>
            </a:r>
            <a:r>
              <a:rPr lang="es-ES_tradnl" sz="1600" dirty="0" err="1"/>
              <a:t>successes</a:t>
            </a:r>
            <a:r>
              <a:rPr lang="es-ES_tradnl" sz="1600" dirty="0"/>
              <a:t> and </a:t>
            </a:r>
            <a:r>
              <a:rPr lang="es-ES_tradnl" sz="1600" dirty="0" err="1"/>
              <a:t>then</a:t>
            </a:r>
            <a:r>
              <a:rPr lang="es-ES_tradnl" sz="1600" dirty="0"/>
              <a:t> </a:t>
            </a:r>
            <a:r>
              <a:rPr lang="es-ES_tradnl" sz="1600" dirty="0" err="1"/>
              <a:t>verify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successful</a:t>
            </a:r>
            <a:r>
              <a:rPr lang="es-ES_tradnl" sz="1600" dirty="0"/>
              <a:t> </a:t>
            </a:r>
            <a:r>
              <a:rPr lang="es-ES_tradnl" sz="1600" dirty="0" err="1"/>
              <a:t>completion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install</a:t>
            </a:r>
            <a:r>
              <a:rPr lang="es-ES_tradnl" sz="1600" dirty="0"/>
              <a:t>.
</a:t>
            </a:r>
            <a:endParaRPr lang="es-ES_tradnl" sz="1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517BAE-7F44-B6E8-C893-AF49215BD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625" y="2688336"/>
            <a:ext cx="2560208" cy="19889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3FD7AD-9A86-A3C4-2FC7-985FF7BC6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53" y="2787781"/>
            <a:ext cx="2637428" cy="202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F751EA-E382-79D0-7511-CB08C9BAB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03" y="3294996"/>
            <a:ext cx="2637065" cy="2029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2E6928-33A6-1FB9-6443-0D4BF7DC8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8470" y="3768070"/>
            <a:ext cx="2630319" cy="20296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B601A7-ACDF-51C8-054E-8AD8FB9FB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845" y="4310446"/>
            <a:ext cx="2630319" cy="20351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474FD9-78C3-6F68-A3B6-BED0491D4F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978" y="4894009"/>
            <a:ext cx="2637065" cy="204587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E8CFB9F-DFF3-16DA-C435-71CBD0443C81}"/>
              </a:ext>
            </a:extLst>
          </p:cNvPr>
          <p:cNvCxnSpPr>
            <a:cxnSpLocks/>
          </p:cNvCxnSpPr>
          <p:nvPr/>
        </p:nvCxnSpPr>
        <p:spPr>
          <a:xfrm flipH="1">
            <a:off x="4264451" y="6560001"/>
            <a:ext cx="377810" cy="2051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9E6AD9C6-B3B5-40A2-E82E-13C41EE59F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8042" y="3014032"/>
            <a:ext cx="2560208" cy="19939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B6024B-D01C-8B6E-D8B8-4D1998B96F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2885" y="3857851"/>
            <a:ext cx="2557594" cy="19884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6095C0B-CE05-9B03-BD65-833A2AF26E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7419" y="4309801"/>
            <a:ext cx="2557594" cy="19976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FE35C63-44F5-FA0F-F51D-CC2FBE98C9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8210" y="4817392"/>
            <a:ext cx="2557595" cy="19942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439308C-B306-EF7A-B64D-EBB681CE2E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6520" y="5942969"/>
            <a:ext cx="2043911" cy="80517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43B9109-58C2-8038-C66E-B9EBC0B0F5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26531" y="2720420"/>
            <a:ext cx="2335876" cy="181783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0F253E8-490C-37E1-5AB8-02A5F12CF1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92453" y="3497165"/>
            <a:ext cx="2347902" cy="1833206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6751C30-0DD8-9D71-1C0F-20033DD45F94}"/>
              </a:ext>
            </a:extLst>
          </p:cNvPr>
          <p:cNvCxnSpPr>
            <a:cxnSpLocks/>
          </p:cNvCxnSpPr>
          <p:nvPr/>
        </p:nvCxnSpPr>
        <p:spPr>
          <a:xfrm flipH="1">
            <a:off x="11936370" y="4983948"/>
            <a:ext cx="377810" cy="2051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022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25A9B-644C-257B-C7FD-1CB98526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s-ES_tradnl" dirty="0" err="1"/>
              <a:t>Installing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Identity </a:t>
            </a:r>
            <a:r>
              <a:rPr lang="es-ES_tradnl" dirty="0" err="1"/>
              <a:t>Connector</a:t>
            </a:r>
            <a:endParaRPr lang="es-ES_trad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C3BAEA-82CD-54CF-E532-0CF9547E1415}"/>
              </a:ext>
            </a:extLst>
          </p:cNvPr>
          <p:cNvSpPr txBox="1"/>
          <p:nvPr/>
        </p:nvSpPr>
        <p:spPr>
          <a:xfrm>
            <a:off x="625258" y="1871659"/>
            <a:ext cx="5910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5. In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/>
              <a:t>CyberArk </a:t>
            </a:r>
            <a:r>
              <a:rPr lang="es-ES_tradnl" sz="1600" b="1" dirty="0" err="1"/>
              <a:t>Connector</a:t>
            </a:r>
            <a:r>
              <a:rPr lang="es-ES_tradnl" sz="1600" b="1" dirty="0"/>
              <a:t> </a:t>
            </a:r>
            <a:r>
              <a:rPr lang="es-ES_tradnl" sz="1600" b="1" dirty="0" err="1"/>
              <a:t>Configuration</a:t>
            </a:r>
            <a:r>
              <a:rPr lang="es-ES_tradnl" sz="1600" b="1" dirty="0"/>
              <a:t> </a:t>
            </a:r>
            <a:r>
              <a:rPr lang="es-ES_tradnl" sz="1600" dirty="0" err="1"/>
              <a:t>window</a:t>
            </a:r>
            <a:r>
              <a:rPr lang="es-ES_tradnl" sz="1600" dirty="0"/>
              <a:t>, </a:t>
            </a:r>
            <a:r>
              <a:rPr lang="es-ES_tradnl" sz="1600" dirty="0" err="1"/>
              <a:t>verify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time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last</a:t>
            </a:r>
            <a:r>
              <a:rPr lang="es-ES_tradnl" sz="1600" dirty="0"/>
              <a:t> </a:t>
            </a:r>
            <a:r>
              <a:rPr lang="es-ES_tradnl" sz="1600" dirty="0" err="1"/>
              <a:t>connection</a:t>
            </a:r>
            <a:r>
              <a:rPr lang="es-ES_tradnl" sz="1600" dirty="0"/>
              <a:t>, server </a:t>
            </a:r>
            <a:r>
              <a:rPr lang="es-ES_tradnl" sz="1600" dirty="0" err="1"/>
              <a:t>name</a:t>
            </a:r>
            <a:r>
              <a:rPr lang="es-ES_tradnl" sz="1600" dirty="0"/>
              <a:t>, and </a:t>
            </a:r>
            <a:r>
              <a:rPr lang="es-ES_tradnl" sz="1600" dirty="0" err="1"/>
              <a:t>customer</a:t>
            </a:r>
            <a:r>
              <a:rPr lang="es-ES_tradnl" sz="1600" dirty="0"/>
              <a:t> ID. </a:t>
            </a:r>
            <a:r>
              <a:rPr lang="es-ES_tradnl" sz="1600" dirty="0" err="1"/>
              <a:t>Review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options</a:t>
            </a:r>
            <a:r>
              <a:rPr lang="es-ES_tradnl" sz="1600" dirty="0"/>
              <a:t> </a:t>
            </a:r>
            <a:r>
              <a:rPr lang="es-ES_tradnl" sz="1600" dirty="0" err="1"/>
              <a:t>available</a:t>
            </a:r>
            <a:r>
              <a:rPr lang="es-ES_tradnl" sz="1600" dirty="0"/>
              <a:t> </a:t>
            </a:r>
            <a:r>
              <a:rPr lang="es-ES_tradnl" sz="1600" dirty="0" err="1"/>
              <a:t>on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 err="1"/>
              <a:t>Connector</a:t>
            </a:r>
            <a:r>
              <a:rPr lang="es-ES_tradnl" sz="1600" dirty="0"/>
              <a:t> </a:t>
            </a:r>
            <a:r>
              <a:rPr lang="es-ES_tradnl" sz="1600" dirty="0" err="1"/>
              <a:t>tab</a:t>
            </a:r>
            <a:r>
              <a:rPr lang="es-ES_tradnl" sz="1600" dirty="0"/>
              <a:t>.
</a:t>
            </a:r>
            <a:endParaRPr lang="es-ES_tradnl" sz="16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9F4CAC6-F204-825C-45DA-5741D677336E}"/>
              </a:ext>
            </a:extLst>
          </p:cNvPr>
          <p:cNvSpPr txBox="1"/>
          <p:nvPr/>
        </p:nvSpPr>
        <p:spPr>
          <a:xfrm>
            <a:off x="6876308" y="1871660"/>
            <a:ext cx="5185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6. In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 err="1"/>
              <a:t>Admin</a:t>
            </a:r>
            <a:r>
              <a:rPr lang="es-ES_tradnl" sz="1600" b="1" dirty="0"/>
              <a:t> Portal</a:t>
            </a:r>
            <a:r>
              <a:rPr lang="es-ES_tradnl" sz="1600" dirty="0"/>
              <a:t>, </a:t>
            </a:r>
            <a:r>
              <a:rPr lang="es-ES_tradnl" sz="1600" dirty="0" err="1"/>
              <a:t>go</a:t>
            </a:r>
            <a:r>
              <a:rPr lang="es-ES_tradnl" sz="1600" dirty="0"/>
              <a:t>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b="1" dirty="0" err="1"/>
              <a:t>Settings</a:t>
            </a:r>
            <a:r>
              <a:rPr lang="es-ES_tradnl" sz="1600" dirty="0"/>
              <a:t> </a:t>
            </a:r>
            <a:r>
              <a:rPr lang="es-ES_tradnl" sz="1600" b="1" dirty="0"/>
              <a:t>| Network | CyberArk Identity </a:t>
            </a:r>
            <a:r>
              <a:rPr lang="es-ES_tradnl" sz="1600" b="1" dirty="0" err="1"/>
              <a:t>Connectors</a:t>
            </a:r>
            <a:r>
              <a:rPr lang="es-ES_tradnl" sz="1600" b="1" dirty="0"/>
              <a:t> </a:t>
            </a:r>
            <a:r>
              <a:rPr lang="es-ES_tradnl" sz="1600" dirty="0"/>
              <a:t>and </a:t>
            </a:r>
            <a:r>
              <a:rPr lang="es-ES_tradnl" sz="1600" dirty="0" err="1"/>
              <a:t>verify</a:t>
            </a:r>
            <a:r>
              <a:rPr lang="es-ES_tradnl" sz="1600" dirty="0"/>
              <a:t> </a:t>
            </a:r>
            <a:r>
              <a:rPr lang="es-ES_tradnl" sz="1600" dirty="0" err="1"/>
              <a:t>that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connector</a:t>
            </a:r>
            <a:r>
              <a:rPr lang="es-ES_tradnl" sz="1600" dirty="0"/>
              <a:t> </a:t>
            </a:r>
            <a:r>
              <a:rPr lang="es-ES_tradnl" sz="1600" dirty="0" err="1"/>
              <a:t>is</a:t>
            </a:r>
            <a:r>
              <a:rPr lang="es-ES_tradnl" sz="1600" dirty="0"/>
              <a:t> </a:t>
            </a:r>
            <a:r>
              <a:rPr lang="es-ES_tradnl" sz="1600" dirty="0" err="1"/>
              <a:t>listed</a:t>
            </a:r>
            <a:r>
              <a:rPr lang="es-ES_tradnl" sz="1600" dirty="0"/>
              <a:t> as </a:t>
            </a:r>
            <a:r>
              <a:rPr lang="es-ES_tradnl" sz="1600" b="1" dirty="0"/>
              <a:t>Active</a:t>
            </a:r>
            <a:r>
              <a:rPr lang="es-ES_tradnl" sz="1600" dirty="0"/>
              <a:t>. </a:t>
            </a:r>
            <a:r>
              <a:rPr lang="es-ES_tradnl" sz="1600" dirty="0" err="1"/>
              <a:t>Review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services</a:t>
            </a:r>
            <a:r>
              <a:rPr lang="es-ES_tradnl" sz="1600" dirty="0"/>
              <a:t> </a:t>
            </a:r>
            <a:r>
              <a:rPr lang="es-ES_tradnl" sz="1600" dirty="0" err="1"/>
              <a:t>that</a:t>
            </a:r>
            <a:r>
              <a:rPr lang="es-ES_tradnl" sz="1600" dirty="0"/>
              <a:t> are </a:t>
            </a:r>
            <a:r>
              <a:rPr lang="es-ES_tradnl" sz="1600" dirty="0" err="1"/>
              <a:t>enabled</a:t>
            </a:r>
            <a:r>
              <a:rPr lang="es-ES_tradnl" sz="1600" dirty="0"/>
              <a:t> </a:t>
            </a:r>
            <a:r>
              <a:rPr lang="es-ES_tradnl" sz="1600" dirty="0" err="1"/>
              <a:t>by</a:t>
            </a:r>
            <a:r>
              <a:rPr lang="es-ES_tradnl" sz="1600" dirty="0"/>
              <a:t> default.
</a:t>
            </a:r>
            <a:endParaRPr lang="es-ES_tradnl" sz="1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70B489-CCAF-A075-2431-F1CB7C7B1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06" y="2953820"/>
            <a:ext cx="2682517" cy="3412269"/>
          </a:xfrm>
          <a:prstGeom prst="rect">
            <a:avLst/>
          </a:prstGeom>
          <a:ln>
            <a:solidFill>
              <a:srgbClr val="005B9E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8ACC28-7FEC-78CB-C1C6-B85ADB13E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393" y="2953820"/>
            <a:ext cx="2705586" cy="3412269"/>
          </a:xfrm>
          <a:prstGeom prst="rect">
            <a:avLst/>
          </a:prstGeom>
          <a:ln>
            <a:solidFill>
              <a:srgbClr val="005B9E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61F40C-C653-89E9-B988-8B114C1FA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449" y="2948878"/>
            <a:ext cx="5342950" cy="2193613"/>
          </a:xfrm>
          <a:prstGeom prst="rect">
            <a:avLst/>
          </a:prstGeom>
          <a:ln>
            <a:solidFill>
              <a:srgbClr val="005B9E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1A392F-7AF2-1FF1-1959-F7655FE137F0}"/>
              </a:ext>
            </a:extLst>
          </p:cNvPr>
          <p:cNvCxnSpPr>
            <a:cxnSpLocks/>
          </p:cNvCxnSpPr>
          <p:nvPr/>
        </p:nvCxnSpPr>
        <p:spPr>
          <a:xfrm flipH="1">
            <a:off x="11757304" y="3429000"/>
            <a:ext cx="304825" cy="24786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18ECCC-AF4C-C817-E40F-3C4AE335886B}"/>
              </a:ext>
            </a:extLst>
          </p:cNvPr>
          <p:cNvCxnSpPr>
            <a:cxnSpLocks/>
          </p:cNvCxnSpPr>
          <p:nvPr/>
        </p:nvCxnSpPr>
        <p:spPr>
          <a:xfrm flipH="1">
            <a:off x="7059384" y="4754880"/>
            <a:ext cx="709040" cy="2131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397D868-7CB4-6640-7B9F-78550D1A97CC}"/>
              </a:ext>
            </a:extLst>
          </p:cNvPr>
          <p:cNvSpPr/>
          <p:nvPr/>
        </p:nvSpPr>
        <p:spPr>
          <a:xfrm>
            <a:off x="11107972" y="3498574"/>
            <a:ext cx="478602" cy="547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91FA9B-F1DE-BC19-8724-9F6FDD98BF11}"/>
              </a:ext>
            </a:extLst>
          </p:cNvPr>
          <p:cNvSpPr txBox="1"/>
          <p:nvPr/>
        </p:nvSpPr>
        <p:spPr>
          <a:xfrm>
            <a:off x="6798365" y="5275138"/>
            <a:ext cx="5093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/>
              <a:t>IWA </a:t>
            </a:r>
            <a:r>
              <a:rPr lang="es-ES_tradnl" sz="1200" b="1" dirty="0" err="1"/>
              <a:t>Service</a:t>
            </a:r>
            <a:r>
              <a:rPr lang="es-ES_tradnl" sz="1200" dirty="0"/>
              <a:t>: </a:t>
            </a:r>
            <a:r>
              <a:rPr lang="es-ES_tradnl" sz="1200" dirty="0" err="1"/>
              <a:t>Integrated</a:t>
            </a:r>
            <a:r>
              <a:rPr lang="es-ES_tradnl" sz="1200" dirty="0"/>
              <a:t> Windows </a:t>
            </a:r>
            <a:r>
              <a:rPr lang="es-ES_tradnl" sz="1200" dirty="0" err="1"/>
              <a:t>Authentication</a:t>
            </a:r>
            <a:r>
              <a:rPr lang="es-ES_tradnl" sz="1200" dirty="0"/>
              <a:t>, </a:t>
            </a:r>
            <a:r>
              <a:rPr lang="es-ES_tradnl" sz="1200" dirty="0" err="1"/>
              <a:t>allows</a:t>
            </a:r>
            <a:r>
              <a:rPr lang="es-ES_tradnl" sz="1200" dirty="0"/>
              <a:t> </a:t>
            </a:r>
            <a:r>
              <a:rPr lang="es-ES_tradnl" sz="1200" dirty="0" err="1"/>
              <a:t>users</a:t>
            </a:r>
            <a:r>
              <a:rPr lang="es-ES_tradnl" sz="1200" dirty="0"/>
              <a:t> </a:t>
            </a:r>
            <a:r>
              <a:rPr lang="es-ES_tradnl" sz="1200" dirty="0" err="1"/>
              <a:t>already</a:t>
            </a:r>
            <a:r>
              <a:rPr lang="es-ES_tradnl" sz="1200" dirty="0"/>
              <a:t> </a:t>
            </a:r>
            <a:r>
              <a:rPr lang="es-ES_tradnl" sz="1200" dirty="0" err="1"/>
              <a:t>authenticated</a:t>
            </a:r>
            <a:r>
              <a:rPr lang="es-ES_tradnl" sz="1200" dirty="0"/>
              <a:t> </a:t>
            </a:r>
            <a:r>
              <a:rPr lang="es-ES_tradnl" sz="1200" dirty="0" err="1"/>
              <a:t>on</a:t>
            </a:r>
            <a:r>
              <a:rPr lang="es-ES_tradnl" sz="1200" dirty="0"/>
              <a:t> </a:t>
            </a:r>
            <a:r>
              <a:rPr lang="es-ES_tradnl" sz="1200" dirty="0" err="1"/>
              <a:t>their</a:t>
            </a:r>
            <a:r>
              <a:rPr lang="es-ES_tradnl" sz="1200" dirty="0"/>
              <a:t> </a:t>
            </a:r>
            <a:r>
              <a:rPr lang="es-ES_tradnl" sz="1200" dirty="0" err="1"/>
              <a:t>workstations</a:t>
            </a:r>
            <a:r>
              <a:rPr lang="es-ES_tradnl" sz="1200" dirty="0"/>
              <a:t> </a:t>
            </a:r>
            <a:r>
              <a:rPr lang="es-ES_tradnl" sz="1200" dirty="0" err="1"/>
              <a:t>to</a:t>
            </a:r>
            <a:r>
              <a:rPr lang="es-ES_tradnl" sz="1200" dirty="0"/>
              <a:t> </a:t>
            </a:r>
            <a:r>
              <a:rPr lang="es-ES_tradnl" sz="1200" dirty="0" err="1"/>
              <a:t>access</a:t>
            </a:r>
            <a:r>
              <a:rPr lang="es-ES_tradnl" sz="1200" dirty="0"/>
              <a:t> </a:t>
            </a:r>
            <a:r>
              <a:rPr lang="es-ES_tradnl" sz="1200" dirty="0" err="1"/>
              <a:t>the</a:t>
            </a:r>
            <a:r>
              <a:rPr lang="es-ES_tradnl" sz="1200" dirty="0"/>
              <a:t> Identity portal </a:t>
            </a:r>
            <a:r>
              <a:rPr lang="es-ES_tradnl" sz="1200" dirty="0" err="1"/>
              <a:t>automatically</a:t>
            </a:r>
            <a:r>
              <a:rPr lang="es-ES_tradnl" sz="1200" dirty="0"/>
              <a:t> </a:t>
            </a:r>
            <a:r>
              <a:rPr lang="es-ES_tradnl" sz="1200" dirty="0" err="1"/>
              <a:t>without</a:t>
            </a:r>
            <a:r>
              <a:rPr lang="es-ES_tradnl" sz="1200" dirty="0"/>
              <a:t> </a:t>
            </a:r>
            <a:r>
              <a:rPr lang="es-ES_tradnl" sz="1200" dirty="0" err="1"/>
              <a:t>the</a:t>
            </a:r>
            <a:r>
              <a:rPr lang="es-ES_tradnl" sz="1200" dirty="0"/>
              <a:t> </a:t>
            </a:r>
            <a:r>
              <a:rPr lang="es-ES_tradnl" sz="1200" dirty="0" err="1"/>
              <a:t>need</a:t>
            </a:r>
            <a:r>
              <a:rPr lang="es-ES_tradnl" sz="1200" dirty="0"/>
              <a:t> </a:t>
            </a:r>
            <a:r>
              <a:rPr lang="es-ES_tradnl" sz="1200" dirty="0" err="1"/>
              <a:t>for</a:t>
            </a:r>
            <a:r>
              <a:rPr lang="es-ES_tradnl" sz="1200" dirty="0"/>
              <a:t> </a:t>
            </a:r>
            <a:r>
              <a:rPr lang="es-ES_tradnl" sz="1200" dirty="0" err="1"/>
              <a:t>re-autenticate</a:t>
            </a:r>
            <a:r>
              <a:rPr lang="es-ES_tradnl" sz="1200" dirty="0"/>
              <a:t>.</a:t>
            </a:r>
            <a:br>
              <a:rPr lang="es-ES_tradnl" sz="1200" dirty="0"/>
            </a:br>
            <a:r>
              <a:rPr lang="es-ES_tradnl" sz="1200" b="1" dirty="0"/>
              <a:t>App Gateway</a:t>
            </a:r>
            <a:r>
              <a:rPr lang="es-ES_tradnl" sz="1200" dirty="0"/>
              <a:t>: Access </a:t>
            </a:r>
            <a:r>
              <a:rPr lang="es-ES_tradnl" sz="1200" dirty="0" err="1"/>
              <a:t>internal</a:t>
            </a:r>
            <a:r>
              <a:rPr lang="es-ES_tradnl" sz="1200" dirty="0"/>
              <a:t> web </a:t>
            </a:r>
            <a:r>
              <a:rPr lang="es-ES_tradnl" sz="1200" dirty="0" err="1"/>
              <a:t>applications</a:t>
            </a:r>
            <a:r>
              <a:rPr lang="es-ES_tradnl" sz="1200" dirty="0"/>
              <a:t> </a:t>
            </a:r>
            <a:r>
              <a:rPr lang="es-ES_tradnl" sz="1200" dirty="0" err="1"/>
              <a:t>from</a:t>
            </a:r>
            <a:r>
              <a:rPr lang="es-ES_tradnl" sz="1200" dirty="0"/>
              <a:t> </a:t>
            </a:r>
            <a:r>
              <a:rPr lang="es-ES_tradnl" sz="1200" dirty="0" err="1"/>
              <a:t>the</a:t>
            </a:r>
            <a:r>
              <a:rPr lang="es-ES_tradnl" sz="1200" dirty="0"/>
              <a:t> SSO portal </a:t>
            </a:r>
            <a:r>
              <a:rPr lang="es-ES_tradnl" sz="1200" dirty="0" err="1"/>
              <a:t>without</a:t>
            </a:r>
            <a:r>
              <a:rPr lang="es-ES_tradnl" sz="1200" dirty="0"/>
              <a:t> </a:t>
            </a:r>
            <a:r>
              <a:rPr lang="es-ES_tradnl" sz="1200" dirty="0" err="1"/>
              <a:t>the</a:t>
            </a:r>
            <a:r>
              <a:rPr lang="es-ES_tradnl" sz="1200" dirty="0"/>
              <a:t> </a:t>
            </a:r>
            <a:r>
              <a:rPr lang="es-ES_tradnl" sz="1200" dirty="0" err="1"/>
              <a:t>need</a:t>
            </a:r>
            <a:r>
              <a:rPr lang="es-ES_tradnl" sz="1200" dirty="0"/>
              <a:t> </a:t>
            </a:r>
            <a:r>
              <a:rPr lang="es-ES_tradnl" sz="1200" dirty="0" err="1"/>
              <a:t>to</a:t>
            </a:r>
            <a:r>
              <a:rPr lang="es-ES_tradnl" sz="1200" dirty="0"/>
              <a:t> </a:t>
            </a:r>
            <a:r>
              <a:rPr lang="es-ES_tradnl" sz="1200" dirty="0" err="1"/>
              <a:t>connect</a:t>
            </a:r>
            <a:r>
              <a:rPr lang="es-ES_tradnl" sz="1200" dirty="0"/>
              <a:t> </a:t>
            </a:r>
            <a:r>
              <a:rPr lang="es-ES_tradnl" sz="1200" dirty="0" err="1"/>
              <a:t>via</a:t>
            </a:r>
            <a:r>
              <a:rPr lang="es-ES_tradnl" sz="1200" dirty="0"/>
              <a:t> a VPN</a:t>
            </a:r>
          </a:p>
        </p:txBody>
      </p:sp>
    </p:spTree>
    <p:extLst>
      <p:ext uri="{BB962C8B-B14F-4D97-AF65-F5344CB8AC3E}">
        <p14:creationId xmlns:p14="http://schemas.microsoft.com/office/powerpoint/2010/main" val="12902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E3D27B2-5AAD-4494-E859-CE4C64B4F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811" y="3339125"/>
            <a:ext cx="5477061" cy="164934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25A9B-644C-257B-C7FD-1CB98526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s-ES_tradnl" dirty="0" err="1"/>
              <a:t>Creating</a:t>
            </a:r>
            <a:r>
              <a:rPr lang="es-ES_tradnl" dirty="0"/>
              <a:t> Roles and </a:t>
            </a:r>
            <a:r>
              <a:rPr lang="es-ES_tradnl" dirty="0" err="1"/>
              <a:t>Policies</a:t>
            </a:r>
            <a:endParaRPr lang="es-ES_trad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ECC806-A73B-170D-96D3-C3497CED371B}"/>
              </a:ext>
            </a:extLst>
          </p:cNvPr>
          <p:cNvSpPr txBox="1"/>
          <p:nvPr/>
        </p:nvSpPr>
        <p:spPr>
          <a:xfrm>
            <a:off x="625258" y="1743402"/>
            <a:ext cx="97597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Policy-based</a:t>
            </a:r>
            <a:r>
              <a:rPr lang="es-ES_tradnl" dirty="0"/>
              <a:t> </a:t>
            </a:r>
            <a:r>
              <a:rPr lang="es-ES_tradnl" dirty="0" err="1"/>
              <a:t>access</a:t>
            </a:r>
            <a:r>
              <a:rPr lang="es-ES_tradnl" dirty="0"/>
              <a:t> control, </a:t>
            </a:r>
            <a:r>
              <a:rPr lang="es-ES_tradnl" dirty="0" err="1"/>
              <a:t>also</a:t>
            </a:r>
            <a:r>
              <a:rPr lang="es-ES_tradnl" dirty="0"/>
              <a:t> </a:t>
            </a:r>
            <a:r>
              <a:rPr lang="es-ES_tradnl" dirty="0" err="1"/>
              <a:t>known</a:t>
            </a:r>
            <a:r>
              <a:rPr lang="es-ES_tradnl" dirty="0"/>
              <a:t> as </a:t>
            </a:r>
            <a:r>
              <a:rPr lang="es-ES_tradnl" dirty="0" err="1"/>
              <a:t>Attribute-based</a:t>
            </a:r>
            <a:r>
              <a:rPr lang="es-ES_tradnl" dirty="0"/>
              <a:t> Access Control (ABAC) </a:t>
            </a:r>
            <a:r>
              <a:rPr lang="es-ES_tradnl" dirty="0" err="1"/>
              <a:t>is</a:t>
            </a:r>
            <a:r>
              <a:rPr lang="es-ES_tradnl" dirty="0"/>
              <a:t> a </a:t>
            </a:r>
            <a:r>
              <a:rPr lang="es-ES_tradnl" dirty="0" err="1"/>
              <a:t>strategy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managing</a:t>
            </a:r>
            <a:r>
              <a:rPr lang="es-ES_tradnl" dirty="0"/>
              <a:t> </a:t>
            </a:r>
            <a:r>
              <a:rPr lang="es-ES_tradnl" dirty="0" err="1"/>
              <a:t>user</a:t>
            </a:r>
            <a:r>
              <a:rPr lang="es-ES_tradnl" dirty="0"/>
              <a:t> </a:t>
            </a:r>
            <a:r>
              <a:rPr lang="es-ES_tradnl" dirty="0" err="1"/>
              <a:t>access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one</a:t>
            </a:r>
            <a:r>
              <a:rPr lang="es-ES_tradnl" dirty="0"/>
              <a:t> </a:t>
            </a:r>
            <a:r>
              <a:rPr lang="es-ES_tradnl" dirty="0" err="1"/>
              <a:t>or</a:t>
            </a:r>
            <a:r>
              <a:rPr lang="es-ES_tradnl" dirty="0"/>
              <a:t> more </a:t>
            </a:r>
            <a:r>
              <a:rPr lang="es-ES_tradnl" dirty="0" err="1"/>
              <a:t>systems</a:t>
            </a:r>
            <a:r>
              <a:rPr lang="es-ES_tradnl" dirty="0"/>
              <a:t>, </a:t>
            </a:r>
            <a:r>
              <a:rPr lang="es-ES_tradnl" dirty="0" err="1"/>
              <a:t>where</a:t>
            </a:r>
            <a:r>
              <a:rPr lang="es-ES_tradnl" dirty="0"/>
              <a:t> </a:t>
            </a:r>
            <a:r>
              <a:rPr lang="es-ES_tradnl" dirty="0" err="1"/>
              <a:t>users</a:t>
            </a:r>
            <a:r>
              <a:rPr lang="es-ES_tradnl" dirty="0"/>
              <a:t>' </a:t>
            </a:r>
            <a:r>
              <a:rPr lang="es-ES_tradnl" dirty="0" err="1"/>
              <a:t>business</a:t>
            </a:r>
            <a:r>
              <a:rPr lang="es-ES_tradnl" dirty="0"/>
              <a:t> roles are </a:t>
            </a:r>
            <a:r>
              <a:rPr lang="es-ES_tradnl" dirty="0" err="1"/>
              <a:t>combined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policies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determine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access</a:t>
            </a:r>
            <a:r>
              <a:rPr lang="es-ES_tradnl" dirty="0"/>
              <a:t> and </a:t>
            </a:r>
            <a:r>
              <a:rPr lang="es-ES_tradnl" dirty="0" err="1"/>
              <a:t>privileges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users</a:t>
            </a:r>
            <a:r>
              <a:rPr lang="es-ES_tradnl" dirty="0"/>
              <a:t> in </a:t>
            </a:r>
            <a:r>
              <a:rPr lang="es-ES_tradnl" dirty="0" err="1"/>
              <a:t>each</a:t>
            </a:r>
            <a:r>
              <a:rPr lang="es-ES_tradnl" dirty="0"/>
              <a:t> role </a:t>
            </a:r>
            <a:r>
              <a:rPr lang="es-ES_tradnl" dirty="0" err="1"/>
              <a:t>must</a:t>
            </a:r>
            <a:r>
              <a:rPr lang="es-ES_tradnl" dirty="0"/>
              <a:t> </a:t>
            </a:r>
            <a:r>
              <a:rPr lang="es-ES_tradnl" dirty="0" err="1"/>
              <a:t>have</a:t>
            </a:r>
            <a:r>
              <a:rPr lang="es-ES_tradnl" dirty="0"/>
              <a:t>.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Default </a:t>
            </a:r>
            <a:r>
              <a:rPr lang="es-ES_tradnl" b="1" dirty="0" err="1"/>
              <a:t>Policy</a:t>
            </a:r>
            <a:r>
              <a:rPr lang="es-ES_tradnl" b="1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policy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configured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default in </a:t>
            </a:r>
            <a:r>
              <a:rPr lang="es-ES_tradnl" dirty="0" err="1"/>
              <a:t>our</a:t>
            </a:r>
            <a:r>
              <a:rPr lang="es-ES_tradnl" dirty="0"/>
              <a:t> </a:t>
            </a:r>
            <a:r>
              <a:rPr lang="es-ES_tradnl" dirty="0" err="1"/>
              <a:t>tenant</a:t>
            </a:r>
            <a:r>
              <a:rPr lang="es-ES_tradnl" dirty="0"/>
              <a:t>. In </a:t>
            </a:r>
            <a:r>
              <a:rPr lang="es-ES_tradnl" dirty="0" err="1"/>
              <a:t>this</a:t>
            </a:r>
            <a:r>
              <a:rPr lang="es-ES_tradnl" dirty="0"/>
              <a:t> lab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create</a:t>
            </a:r>
            <a:r>
              <a:rPr lang="es-ES_tradnl" dirty="0"/>
              <a:t> a new </a:t>
            </a:r>
            <a:r>
              <a:rPr lang="es-ES_tradnl" dirty="0" err="1"/>
              <a:t>policy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be </a:t>
            </a:r>
            <a:r>
              <a:rPr lang="es-ES_tradnl" dirty="0" err="1"/>
              <a:t>assigned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users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CYBR.COM </a:t>
            </a:r>
            <a:r>
              <a:rPr lang="es-ES_tradnl" dirty="0" err="1"/>
              <a:t>domain</a:t>
            </a:r>
            <a:r>
              <a:rPr lang="es-ES_tradnl" dirty="0"/>
              <a:t>.
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8" y="3751002"/>
            <a:ext cx="5086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_tradnl" dirty="0"/>
              <a:t>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Admin</a:t>
            </a:r>
            <a:r>
              <a:rPr lang="es-ES_tradnl" b="1" dirty="0"/>
              <a:t> Portal</a:t>
            </a:r>
            <a:r>
              <a:rPr lang="es-ES_tradnl" dirty="0"/>
              <a:t>,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b="1" dirty="0"/>
              <a:t>Core </a:t>
            </a:r>
            <a:r>
              <a:rPr lang="es-ES_tradnl" b="1" dirty="0" err="1"/>
              <a:t>Services</a:t>
            </a:r>
            <a:r>
              <a:rPr lang="es-ES_tradnl" b="1" dirty="0"/>
              <a:t> | Roles</a:t>
            </a:r>
            <a:r>
              <a:rPr lang="es-ES_tradnl" dirty="0"/>
              <a:t>.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create</a:t>
            </a:r>
            <a:r>
              <a:rPr lang="es-ES_tradnl" dirty="0"/>
              <a:t> a new role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users</a:t>
            </a:r>
            <a:r>
              <a:rPr lang="es-ES_tradnl" dirty="0"/>
              <a:t> in </a:t>
            </a:r>
            <a:r>
              <a:rPr lang="es-ES_tradnl" dirty="0" err="1"/>
              <a:t>our</a:t>
            </a:r>
            <a:r>
              <a:rPr lang="es-ES_tradnl" dirty="0"/>
              <a:t> </a:t>
            </a:r>
            <a:r>
              <a:rPr lang="es-ES_tradnl" dirty="0" err="1"/>
              <a:t>organization's</a:t>
            </a:r>
            <a:r>
              <a:rPr lang="es-ES_tradnl" dirty="0"/>
              <a:t> Active </a:t>
            </a:r>
            <a:r>
              <a:rPr lang="es-ES_tradnl" dirty="0" err="1"/>
              <a:t>Directory</a:t>
            </a:r>
            <a:r>
              <a:rPr lang="es-ES_tradnl" dirty="0"/>
              <a:t>.</a:t>
            </a:r>
          </a:p>
          <a:p>
            <a:pPr marL="342900" indent="-342900">
              <a:buAutoNum type="arabicPeriod"/>
            </a:pPr>
            <a:endParaRPr lang="es-ES_tradnl" dirty="0"/>
          </a:p>
          <a:p>
            <a:pPr marL="342900" indent="-342900">
              <a:buAutoNum type="arabicPeriod"/>
            </a:pPr>
            <a:endParaRPr lang="es-ES_tradnl" dirty="0"/>
          </a:p>
          <a:p>
            <a:pPr marL="342900" indent="-342900">
              <a:buAutoNum type="arabicPeriod"/>
            </a:pP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Description</a:t>
            </a:r>
            <a:r>
              <a:rPr lang="es-ES_tradnl" dirty="0"/>
              <a:t> </a:t>
            </a:r>
            <a:r>
              <a:rPr lang="es-ES_tradnl" dirty="0" err="1"/>
              <a:t>menu</a:t>
            </a:r>
            <a:r>
              <a:rPr lang="es-ES_tradnl" dirty="0"/>
              <a:t>, </a:t>
            </a:r>
            <a:r>
              <a:rPr lang="es-ES_tradnl" dirty="0" err="1"/>
              <a:t>specify</a:t>
            </a:r>
            <a:r>
              <a:rPr lang="es-ES_tradnl" dirty="0"/>
              <a:t> a </a:t>
            </a:r>
            <a:r>
              <a:rPr lang="es-ES_tradnl" b="1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new role, and </a:t>
            </a:r>
            <a:r>
              <a:rPr lang="es-ES_tradnl" dirty="0" err="1"/>
              <a:t>under</a:t>
            </a:r>
            <a:r>
              <a:rPr lang="es-ES_tradnl" dirty="0"/>
              <a:t> </a:t>
            </a:r>
            <a:r>
              <a:rPr lang="es-ES_tradnl" b="1" dirty="0" err="1"/>
              <a:t>Members</a:t>
            </a:r>
            <a:r>
              <a:rPr lang="es-ES_tradnl" dirty="0"/>
              <a:t>,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Domain</a:t>
            </a:r>
            <a:r>
              <a:rPr lang="es-ES_tradnl" b="1" dirty="0"/>
              <a:t> </a:t>
            </a:r>
            <a:r>
              <a:rPr lang="es-ES_tradnl" b="1" dirty="0" err="1"/>
              <a:t>Users</a:t>
            </a:r>
            <a:r>
              <a:rPr lang="es-ES_tradnl" b="1" dirty="0"/>
              <a:t> </a:t>
            </a:r>
            <a:r>
              <a:rPr lang="es-ES_tradnl" dirty="0" err="1"/>
              <a:t>group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active </a:t>
            </a:r>
            <a:r>
              <a:rPr lang="es-ES_tradnl" dirty="0" err="1"/>
              <a:t>directory</a:t>
            </a:r>
            <a:r>
              <a:rPr lang="es-ES_tradnl" dirty="0"/>
              <a:t> </a:t>
            </a:r>
            <a:r>
              <a:rPr lang="es-ES_tradnl" b="1" dirty="0"/>
              <a:t>CYBR.COM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D249F5-6132-FCC8-A6C6-63D68D30231F}"/>
              </a:ext>
            </a:extLst>
          </p:cNvPr>
          <p:cNvCxnSpPr>
            <a:cxnSpLocks/>
          </p:cNvCxnSpPr>
          <p:nvPr/>
        </p:nvCxnSpPr>
        <p:spPr>
          <a:xfrm flipH="1">
            <a:off x="6214081" y="4381431"/>
            <a:ext cx="441160" cy="1105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AF8363-18F6-631E-0CB4-0230CB9499B0}"/>
              </a:ext>
            </a:extLst>
          </p:cNvPr>
          <p:cNvCxnSpPr>
            <a:cxnSpLocks/>
          </p:cNvCxnSpPr>
          <p:nvPr/>
        </p:nvCxnSpPr>
        <p:spPr>
          <a:xfrm flipH="1">
            <a:off x="11238743" y="3222266"/>
            <a:ext cx="206257" cy="3172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D1405F1-FD6C-3A52-478C-B3D5EA486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811" y="5105326"/>
            <a:ext cx="2682903" cy="1196376"/>
          </a:xfrm>
          <a:prstGeom prst="rect">
            <a:avLst/>
          </a:prstGeom>
          <a:ln>
            <a:solidFill>
              <a:srgbClr val="005B9E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CD97D0-EE7E-BFE0-4D2C-DA08D71A0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474" y="5105326"/>
            <a:ext cx="2664526" cy="1487088"/>
          </a:xfrm>
          <a:prstGeom prst="rect">
            <a:avLst/>
          </a:prstGeom>
          <a:ln>
            <a:solidFill>
              <a:srgbClr val="005B9E"/>
            </a:solidFill>
          </a:ln>
        </p:spPr>
      </p:pic>
    </p:spTree>
    <p:extLst>
      <p:ext uri="{BB962C8B-B14F-4D97-AF65-F5344CB8AC3E}">
        <p14:creationId xmlns:p14="http://schemas.microsoft.com/office/powerpoint/2010/main" val="2288435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25A9B-644C-257B-C7FD-1CB98526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s-ES_tradnl" dirty="0" err="1"/>
              <a:t>Creating</a:t>
            </a:r>
            <a:r>
              <a:rPr lang="es-ES_tradnl" dirty="0"/>
              <a:t> Roles and </a:t>
            </a:r>
            <a:r>
              <a:rPr lang="es-ES_tradnl" dirty="0" err="1"/>
              <a:t>Policies</a:t>
            </a:r>
            <a:endParaRPr lang="es-ES_trad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8" y="2041471"/>
            <a:ext cx="5086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3.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Admin</a:t>
            </a:r>
            <a:r>
              <a:rPr lang="es-ES_tradnl" b="1" dirty="0"/>
              <a:t> Portal</a:t>
            </a:r>
            <a:r>
              <a:rPr lang="es-ES_tradnl" dirty="0"/>
              <a:t>,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b="1" dirty="0"/>
              <a:t>Core </a:t>
            </a:r>
            <a:r>
              <a:rPr lang="es-ES_tradnl" b="1" dirty="0" err="1"/>
              <a:t>Services</a:t>
            </a:r>
            <a:r>
              <a:rPr lang="es-ES_tradnl" b="1" dirty="0"/>
              <a:t> | </a:t>
            </a:r>
            <a:r>
              <a:rPr lang="es-ES_tradnl" b="1" dirty="0" err="1"/>
              <a:t>Policies</a:t>
            </a:r>
            <a:r>
              <a:rPr lang="es-ES_tradnl" b="1" dirty="0"/>
              <a:t> </a:t>
            </a:r>
            <a:r>
              <a:rPr lang="es-ES_tradnl" dirty="0"/>
              <a:t>and </a:t>
            </a:r>
            <a:r>
              <a:rPr lang="es-ES_tradnl" dirty="0" err="1"/>
              <a:t>review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properties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Default </a:t>
            </a:r>
            <a:r>
              <a:rPr lang="es-ES_tradnl" b="1" dirty="0" err="1"/>
              <a:t>Policy</a:t>
            </a:r>
            <a:r>
              <a:rPr lang="es-ES_tradnl" dirty="0"/>
              <a:t>. </a:t>
            </a:r>
            <a:r>
              <a:rPr lang="es-ES_tradnl" dirty="0" err="1"/>
              <a:t>Then</a:t>
            </a:r>
            <a:r>
              <a:rPr lang="es-ES_tradnl" dirty="0"/>
              <a:t>, </a:t>
            </a:r>
            <a:r>
              <a:rPr lang="es-ES_tradnl" dirty="0" err="1"/>
              <a:t>add</a:t>
            </a:r>
            <a:r>
              <a:rPr lang="es-ES_tradnl" dirty="0"/>
              <a:t> a new </a:t>
            </a:r>
            <a:r>
              <a:rPr lang="es-ES_tradnl" dirty="0" err="1"/>
              <a:t>policy</a:t>
            </a:r>
            <a:r>
              <a:rPr lang="es-ES_tradnl" dirty="0"/>
              <a:t>.
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E6A8D-F460-8144-15DD-F091AE771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16" y="3431909"/>
            <a:ext cx="5086114" cy="168269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D249F5-6132-FCC8-A6C6-63D68D30231F}"/>
              </a:ext>
            </a:extLst>
          </p:cNvPr>
          <p:cNvCxnSpPr>
            <a:cxnSpLocks/>
          </p:cNvCxnSpPr>
          <p:nvPr/>
        </p:nvCxnSpPr>
        <p:spPr>
          <a:xfrm flipH="1">
            <a:off x="1094208" y="4503024"/>
            <a:ext cx="441160" cy="1105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AF8363-18F6-631E-0CB4-0230CB9499B0}"/>
              </a:ext>
            </a:extLst>
          </p:cNvPr>
          <p:cNvCxnSpPr>
            <a:cxnSpLocks/>
          </p:cNvCxnSpPr>
          <p:nvPr/>
        </p:nvCxnSpPr>
        <p:spPr>
          <a:xfrm flipH="1">
            <a:off x="5155836" y="3286213"/>
            <a:ext cx="206257" cy="3172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8AEEA55-9398-28D8-A522-61896FB8E864}"/>
              </a:ext>
            </a:extLst>
          </p:cNvPr>
          <p:cNvSpPr txBox="1"/>
          <p:nvPr/>
        </p:nvSpPr>
        <p:spPr>
          <a:xfrm>
            <a:off x="6868357" y="2041471"/>
            <a:ext cx="5086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4.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Policy</a:t>
            </a:r>
            <a:r>
              <a:rPr lang="es-ES_tradnl" b="1" dirty="0"/>
              <a:t> </a:t>
            </a:r>
            <a:r>
              <a:rPr lang="es-ES_tradnl" b="1" dirty="0" err="1"/>
              <a:t>Settings</a:t>
            </a:r>
            <a:r>
              <a:rPr lang="es-ES_tradnl" b="1" dirty="0"/>
              <a:t> </a:t>
            </a:r>
            <a:r>
              <a:rPr lang="es-ES_tradnl" dirty="0" err="1"/>
              <a:t>menu</a:t>
            </a:r>
            <a:r>
              <a:rPr lang="es-ES_tradnl" dirty="0"/>
              <a:t>, </a:t>
            </a:r>
            <a:r>
              <a:rPr lang="es-ES_tradnl" dirty="0" err="1"/>
              <a:t>specify</a:t>
            </a:r>
            <a:r>
              <a:rPr lang="es-ES_tradnl" dirty="0"/>
              <a:t> a </a:t>
            </a:r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new </a:t>
            </a:r>
            <a:r>
              <a:rPr lang="es-ES_tradnl" dirty="0" err="1"/>
              <a:t>policy</a:t>
            </a:r>
            <a:r>
              <a:rPr lang="es-ES_tradnl" dirty="0"/>
              <a:t> and </a:t>
            </a:r>
            <a:r>
              <a:rPr lang="es-ES_tradnl" dirty="0" err="1"/>
              <a:t>assign</a:t>
            </a:r>
            <a:r>
              <a:rPr lang="es-ES_tradnl" dirty="0"/>
              <a:t> </a:t>
            </a:r>
            <a:r>
              <a:rPr lang="es-ES_tradnl" dirty="0" err="1"/>
              <a:t>it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newly</a:t>
            </a:r>
            <a:r>
              <a:rPr lang="es-ES_tradnl" dirty="0"/>
              <a:t> </a:t>
            </a:r>
            <a:r>
              <a:rPr lang="es-ES_tradnl" dirty="0" err="1"/>
              <a:t>created</a:t>
            </a:r>
            <a:r>
              <a:rPr lang="es-ES_tradnl" dirty="0"/>
              <a:t> role: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EA053D-20AC-BE6F-DE90-ED58365DD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962" y="2838501"/>
            <a:ext cx="3678901" cy="3095382"/>
          </a:xfrm>
          <a:prstGeom prst="rect">
            <a:avLst/>
          </a:prstGeom>
          <a:ln>
            <a:solidFill>
              <a:srgbClr val="005B9E"/>
            </a:solidFill>
          </a:ln>
        </p:spPr>
      </p:pic>
    </p:spTree>
    <p:extLst>
      <p:ext uri="{BB962C8B-B14F-4D97-AF65-F5344CB8AC3E}">
        <p14:creationId xmlns:p14="http://schemas.microsoft.com/office/powerpoint/2010/main" val="3756695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0F0C1E0-B24B-5825-9324-709AB222D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311" y="2624823"/>
            <a:ext cx="3886200" cy="21348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C90289-B2AA-88FD-45F5-A0EF8EB50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576" y="2765306"/>
            <a:ext cx="4094260" cy="280978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25A9B-644C-257B-C7FD-1CB98526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s-ES_tradnl" dirty="0" err="1"/>
              <a:t>Creating</a:t>
            </a:r>
            <a:r>
              <a:rPr lang="es-ES_tradnl" dirty="0"/>
              <a:t> Roles and </a:t>
            </a:r>
            <a:r>
              <a:rPr lang="es-ES_tradnl" dirty="0" err="1"/>
              <a:t>Policies</a:t>
            </a:r>
            <a:endParaRPr lang="es-ES_trad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8" y="2041471"/>
            <a:ext cx="5086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5.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b="1" dirty="0" err="1"/>
              <a:t>Application</a:t>
            </a:r>
            <a:r>
              <a:rPr lang="es-ES_tradnl" b="1" dirty="0"/>
              <a:t> </a:t>
            </a:r>
            <a:r>
              <a:rPr lang="es-ES_tradnl" b="1" dirty="0" err="1"/>
              <a:t>Policies</a:t>
            </a:r>
            <a:r>
              <a:rPr lang="es-ES_tradnl" b="1" dirty="0"/>
              <a:t> | </a:t>
            </a:r>
            <a:r>
              <a:rPr lang="es-ES_tradnl" b="1" dirty="0" err="1"/>
              <a:t>User</a:t>
            </a:r>
            <a:r>
              <a:rPr lang="es-ES_tradnl" b="1" dirty="0"/>
              <a:t> </a:t>
            </a:r>
            <a:r>
              <a:rPr lang="es-ES_tradnl" b="1" dirty="0" err="1"/>
              <a:t>Settings</a:t>
            </a:r>
            <a:r>
              <a:rPr lang="es-ES_tradnl" dirty="0"/>
              <a:t> and </a:t>
            </a:r>
            <a:r>
              <a:rPr lang="es-ES_tradnl" dirty="0" err="1"/>
              <a:t>enable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following</a:t>
            </a:r>
            <a:r>
              <a:rPr lang="es-ES_tradnl" dirty="0"/>
              <a:t> </a:t>
            </a:r>
            <a:r>
              <a:rPr lang="es-ES_tradnl" dirty="0" err="1"/>
              <a:t>options</a:t>
            </a:r>
            <a:r>
              <a:rPr lang="es-ES_tradnl" dirty="0"/>
              <a:t>:
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D249F5-6132-FCC8-A6C6-63D68D30231F}"/>
              </a:ext>
            </a:extLst>
          </p:cNvPr>
          <p:cNvCxnSpPr>
            <a:cxnSpLocks/>
          </p:cNvCxnSpPr>
          <p:nvPr/>
        </p:nvCxnSpPr>
        <p:spPr>
          <a:xfrm flipH="1">
            <a:off x="4486592" y="4804442"/>
            <a:ext cx="46707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AF8363-18F6-631E-0CB4-0230CB9499B0}"/>
              </a:ext>
            </a:extLst>
          </p:cNvPr>
          <p:cNvCxnSpPr>
            <a:cxnSpLocks/>
          </p:cNvCxnSpPr>
          <p:nvPr/>
        </p:nvCxnSpPr>
        <p:spPr>
          <a:xfrm flipH="1">
            <a:off x="4273241" y="3619408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8AEEA55-9398-28D8-A522-61896FB8E864}"/>
              </a:ext>
            </a:extLst>
          </p:cNvPr>
          <p:cNvSpPr txBox="1"/>
          <p:nvPr/>
        </p:nvSpPr>
        <p:spPr>
          <a:xfrm>
            <a:off x="6868355" y="1630653"/>
            <a:ext cx="5086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6.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b="1" dirty="0" err="1"/>
              <a:t>Endpoint</a:t>
            </a:r>
            <a:r>
              <a:rPr lang="es-ES_tradnl" b="1" dirty="0"/>
              <a:t> </a:t>
            </a:r>
            <a:r>
              <a:rPr lang="es-ES_tradnl" b="1" dirty="0" err="1"/>
              <a:t>policies</a:t>
            </a:r>
            <a:r>
              <a:rPr lang="es-ES_tradnl" b="1" dirty="0"/>
              <a:t> | </a:t>
            </a:r>
            <a:r>
              <a:rPr lang="es-ES_tradnl" b="1" dirty="0" err="1"/>
              <a:t>Common</a:t>
            </a:r>
            <a:r>
              <a:rPr lang="es-ES_tradnl" b="1" dirty="0"/>
              <a:t> </a:t>
            </a:r>
            <a:r>
              <a:rPr lang="es-ES_tradnl" b="1" dirty="0" err="1"/>
              <a:t>Settings</a:t>
            </a:r>
            <a:r>
              <a:rPr lang="es-ES_tradnl" b="1" dirty="0"/>
              <a:t> | Mobile </a:t>
            </a:r>
            <a:r>
              <a:rPr lang="es-ES_tradnl" b="1" dirty="0" err="1"/>
              <a:t>Settings</a:t>
            </a:r>
            <a:r>
              <a:rPr lang="es-ES_tradnl" b="1" dirty="0"/>
              <a:t> | Security </a:t>
            </a:r>
            <a:r>
              <a:rPr lang="es-ES_tradnl" b="1" dirty="0" err="1"/>
              <a:t>Settings</a:t>
            </a:r>
            <a:r>
              <a:rPr lang="es-ES_tradnl" dirty="0"/>
              <a:t>, </a:t>
            </a:r>
            <a:r>
              <a:rPr lang="es-ES_tradnl" dirty="0" err="1"/>
              <a:t>enable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following</a:t>
            </a:r>
            <a:r>
              <a:rPr lang="es-ES_tradnl" dirty="0"/>
              <a:t> </a:t>
            </a:r>
            <a:r>
              <a:rPr lang="es-ES_tradnl" dirty="0" err="1"/>
              <a:t>options</a:t>
            </a:r>
            <a:r>
              <a:rPr lang="es-ES_tradnl" dirty="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D57AA0-F0F1-6E91-EE6B-320A757AE042}"/>
              </a:ext>
            </a:extLst>
          </p:cNvPr>
          <p:cNvSpPr txBox="1"/>
          <p:nvPr/>
        </p:nvSpPr>
        <p:spPr>
          <a:xfrm>
            <a:off x="742115" y="5653695"/>
            <a:ext cx="496925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 err="1"/>
              <a:t>Allow</a:t>
            </a:r>
            <a:r>
              <a:rPr lang="es-ES_tradnl" sz="1100" b="1" dirty="0"/>
              <a:t> </a:t>
            </a:r>
            <a:r>
              <a:rPr lang="es-ES_tradnl" sz="1100" b="1" dirty="0" err="1"/>
              <a:t>users</a:t>
            </a:r>
            <a:r>
              <a:rPr lang="es-ES_tradnl" sz="1100" b="1" dirty="0"/>
              <a:t> </a:t>
            </a:r>
            <a:r>
              <a:rPr lang="es-ES_tradnl" sz="1100" b="1" dirty="0" err="1"/>
              <a:t>to</a:t>
            </a:r>
            <a:r>
              <a:rPr lang="es-ES_tradnl" sz="1100" b="1" dirty="0"/>
              <a:t> </a:t>
            </a:r>
            <a:r>
              <a:rPr lang="es-ES_tradnl" sz="1100" b="1" dirty="0" err="1"/>
              <a:t>add</a:t>
            </a:r>
            <a:r>
              <a:rPr lang="es-ES_tradnl" sz="1100" b="1" dirty="0"/>
              <a:t> personal apps</a:t>
            </a:r>
            <a:r>
              <a:rPr lang="es-ES_tradnl" sz="1100" dirty="0"/>
              <a:t>: </a:t>
            </a:r>
            <a:r>
              <a:rPr lang="es-ES_tradnl" sz="1100" dirty="0" err="1"/>
              <a:t>Allow</a:t>
            </a:r>
            <a:r>
              <a:rPr lang="es-ES_tradnl" sz="1100" dirty="0"/>
              <a:t> </a:t>
            </a:r>
            <a:r>
              <a:rPr lang="es-ES_tradnl" sz="1100" dirty="0" err="1"/>
              <a:t>the</a:t>
            </a:r>
            <a:r>
              <a:rPr lang="es-ES_tradnl" sz="1100" dirty="0"/>
              <a:t> </a:t>
            </a:r>
            <a:r>
              <a:rPr lang="es-ES_tradnl" sz="1100" dirty="0" err="1"/>
              <a:t>end</a:t>
            </a:r>
            <a:r>
              <a:rPr lang="es-ES_tradnl" sz="1100" dirty="0"/>
              <a:t> </a:t>
            </a:r>
            <a:r>
              <a:rPr lang="es-ES_tradnl" sz="1100" dirty="0" err="1"/>
              <a:t>user</a:t>
            </a:r>
            <a:r>
              <a:rPr lang="es-ES_tradnl" sz="1100" dirty="0"/>
              <a:t> </a:t>
            </a:r>
            <a:r>
              <a:rPr lang="es-ES_tradnl" sz="1100" dirty="0" err="1"/>
              <a:t>to</a:t>
            </a:r>
            <a:r>
              <a:rPr lang="es-ES_tradnl" sz="1100" dirty="0"/>
              <a:t> </a:t>
            </a:r>
            <a:r>
              <a:rPr lang="es-ES_tradnl" sz="1100" dirty="0" err="1"/>
              <a:t>add</a:t>
            </a:r>
            <a:r>
              <a:rPr lang="es-ES_tradnl" sz="1100" dirty="0"/>
              <a:t> new </a:t>
            </a:r>
            <a:r>
              <a:rPr lang="es-ES_tradnl" sz="1100" dirty="0" err="1"/>
              <a:t>applications</a:t>
            </a:r>
            <a:r>
              <a:rPr lang="es-ES_tradnl" sz="1100" dirty="0"/>
              <a:t> </a:t>
            </a:r>
            <a:r>
              <a:rPr lang="es-ES_tradnl" sz="1100" dirty="0" err="1"/>
              <a:t>to</a:t>
            </a:r>
            <a:r>
              <a:rPr lang="es-ES_tradnl" sz="1100" dirty="0"/>
              <a:t> </a:t>
            </a:r>
            <a:r>
              <a:rPr lang="es-ES_tradnl" sz="1100" dirty="0" err="1"/>
              <a:t>his</a:t>
            </a:r>
            <a:r>
              <a:rPr lang="es-ES_tradnl" sz="1100" dirty="0"/>
              <a:t>/</a:t>
            </a:r>
            <a:r>
              <a:rPr lang="es-ES_tradnl" sz="1100" dirty="0" err="1"/>
              <a:t>her</a:t>
            </a:r>
            <a:r>
              <a:rPr lang="es-ES_tradnl" sz="1100" dirty="0"/>
              <a:t> Single </a:t>
            </a:r>
            <a:r>
              <a:rPr lang="es-ES_tradnl" sz="1100" dirty="0" err="1"/>
              <a:t>Sign</a:t>
            </a:r>
            <a:r>
              <a:rPr lang="es-ES_tradnl" sz="1100" dirty="0"/>
              <a:t> </a:t>
            </a:r>
            <a:r>
              <a:rPr lang="es-ES_tradnl" sz="1100" dirty="0" err="1"/>
              <a:t>On</a:t>
            </a:r>
            <a:r>
              <a:rPr lang="es-ES_tradnl" sz="1100" dirty="0"/>
              <a:t> (SSO) portal
</a:t>
            </a:r>
          </a:p>
          <a:p>
            <a:r>
              <a:rPr lang="es-ES_tradnl" sz="1100" b="1" dirty="0" err="1"/>
              <a:t>Enable</a:t>
            </a:r>
            <a:r>
              <a:rPr lang="es-ES_tradnl" sz="1100" b="1" dirty="0"/>
              <a:t> Browser </a:t>
            </a:r>
            <a:r>
              <a:rPr lang="es-ES_tradnl" sz="1100" b="1" dirty="0" err="1"/>
              <a:t>Extension</a:t>
            </a:r>
            <a:r>
              <a:rPr lang="es-ES_tradnl" sz="1100" b="1" dirty="0"/>
              <a:t> </a:t>
            </a:r>
            <a:r>
              <a:rPr lang="es-ES_tradnl" sz="1100" b="1" dirty="0" err="1"/>
              <a:t>Land</a:t>
            </a:r>
            <a:r>
              <a:rPr lang="es-ES_tradnl" sz="1100" b="1" dirty="0"/>
              <a:t> &amp; Catch</a:t>
            </a:r>
            <a:r>
              <a:rPr lang="es-ES_tradnl" sz="1100" dirty="0"/>
              <a:t>: </a:t>
            </a:r>
            <a:r>
              <a:rPr lang="es-ES_tradnl" sz="1100" dirty="0" err="1"/>
              <a:t>Option</a:t>
            </a:r>
            <a:r>
              <a:rPr lang="es-ES_tradnl" sz="1100" dirty="0"/>
              <a:t> </a:t>
            </a:r>
            <a:r>
              <a:rPr lang="es-ES_tradnl" sz="1100" dirty="0" err="1"/>
              <a:t>to</a:t>
            </a:r>
            <a:r>
              <a:rPr lang="es-ES_tradnl" sz="1100" dirty="0"/>
              <a:t> use </a:t>
            </a:r>
            <a:r>
              <a:rPr lang="es-ES_tradnl" sz="1100" dirty="0" err="1"/>
              <a:t>the</a:t>
            </a:r>
            <a:r>
              <a:rPr lang="es-ES_tradnl" sz="1100" dirty="0"/>
              <a:t> browser </a:t>
            </a:r>
            <a:r>
              <a:rPr lang="es-ES_tradnl" sz="1100" dirty="0" err="1"/>
              <a:t>extension</a:t>
            </a:r>
            <a:r>
              <a:rPr lang="es-ES_tradnl" sz="1100" dirty="0"/>
              <a:t> </a:t>
            </a:r>
            <a:r>
              <a:rPr lang="es-ES_tradnl" sz="1100" dirty="0" err="1"/>
              <a:t>to</a:t>
            </a:r>
            <a:r>
              <a:rPr lang="es-ES_tradnl" sz="1100" dirty="0"/>
              <a:t> capture </a:t>
            </a:r>
            <a:r>
              <a:rPr lang="es-ES_tradnl" sz="1100" dirty="0" err="1"/>
              <a:t>username</a:t>
            </a:r>
            <a:r>
              <a:rPr lang="es-ES_tradnl" sz="1100" dirty="0"/>
              <a:t>/</a:t>
            </a:r>
            <a:r>
              <a:rPr lang="es-ES_tradnl" sz="1100" dirty="0" err="1"/>
              <a:t>password</a:t>
            </a:r>
            <a:r>
              <a:rPr lang="es-ES_tradnl" sz="1100" dirty="0"/>
              <a:t> </a:t>
            </a:r>
            <a:r>
              <a:rPr lang="es-ES_tradnl" sz="1100" dirty="0" err="1"/>
              <a:t>when</a:t>
            </a:r>
            <a:r>
              <a:rPr lang="es-ES_tradnl" sz="1100" dirty="0"/>
              <a:t> </a:t>
            </a:r>
            <a:r>
              <a:rPr lang="es-ES_tradnl" sz="1100" dirty="0" err="1"/>
              <a:t>authenticating</a:t>
            </a:r>
            <a:r>
              <a:rPr lang="es-ES_tradnl" sz="1100" dirty="0"/>
              <a:t> </a:t>
            </a:r>
            <a:r>
              <a:rPr lang="es-ES_tradnl" sz="1100" dirty="0" err="1"/>
              <a:t>to</a:t>
            </a:r>
            <a:r>
              <a:rPr lang="es-ES_tradnl" sz="1100" dirty="0"/>
              <a:t> web </a:t>
            </a:r>
            <a:r>
              <a:rPr lang="es-ES_tradnl" sz="1100" dirty="0" err="1"/>
              <a:t>pages</a:t>
            </a:r>
            <a:endParaRPr lang="es-ES_tradnl" sz="11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05F74-0B1B-46CE-AD71-BA782F046FF9}"/>
              </a:ext>
            </a:extLst>
          </p:cNvPr>
          <p:cNvCxnSpPr>
            <a:cxnSpLocks/>
          </p:cNvCxnSpPr>
          <p:nvPr/>
        </p:nvCxnSpPr>
        <p:spPr>
          <a:xfrm flipH="1">
            <a:off x="10357314" y="3263750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305D94-6E17-67EE-5701-B6894CCC7464}"/>
              </a:ext>
            </a:extLst>
          </p:cNvPr>
          <p:cNvCxnSpPr>
            <a:cxnSpLocks/>
          </p:cNvCxnSpPr>
          <p:nvPr/>
        </p:nvCxnSpPr>
        <p:spPr>
          <a:xfrm flipH="1">
            <a:off x="11137545" y="3766007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33AC8EC-EC63-7E05-1FEA-5E984216F8E0}"/>
              </a:ext>
            </a:extLst>
          </p:cNvPr>
          <p:cNvSpPr txBox="1"/>
          <p:nvPr/>
        </p:nvSpPr>
        <p:spPr>
          <a:xfrm>
            <a:off x="7036166" y="4891290"/>
            <a:ext cx="47787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b="1" dirty="0"/>
              <a:t>Show Mobile </a:t>
            </a:r>
            <a:r>
              <a:rPr lang="es-ES_tradnl" sz="1100" b="1" dirty="0" err="1"/>
              <a:t>Authenticator</a:t>
            </a:r>
            <a:r>
              <a:rPr lang="es-ES_tradnl" sz="1100" b="1" dirty="0"/>
              <a:t> </a:t>
            </a:r>
            <a:r>
              <a:rPr lang="es-ES_tradnl" sz="1100" b="1" dirty="0" err="1"/>
              <a:t>by</a:t>
            </a:r>
            <a:r>
              <a:rPr lang="es-ES_tradnl" sz="1100" b="1" dirty="0"/>
              <a:t> Default</a:t>
            </a:r>
            <a:r>
              <a:rPr lang="es-ES_tradnl" sz="1100" dirty="0"/>
              <a:t>: show </a:t>
            </a:r>
            <a:r>
              <a:rPr lang="es-ES_tradnl" sz="1100" dirty="0" err="1"/>
              <a:t>the</a:t>
            </a:r>
            <a:r>
              <a:rPr lang="es-ES_tradnl" sz="1100" dirty="0"/>
              <a:t> </a:t>
            </a:r>
            <a:r>
              <a:rPr lang="es-ES_tradnl" sz="1100" dirty="0" err="1"/>
              <a:t>mobile</a:t>
            </a:r>
            <a:r>
              <a:rPr lang="es-ES_tradnl" sz="1100" dirty="0"/>
              <a:t> </a:t>
            </a:r>
            <a:r>
              <a:rPr lang="es-ES_tradnl" sz="1100" dirty="0" err="1"/>
              <a:t>authenticator</a:t>
            </a:r>
            <a:r>
              <a:rPr lang="es-ES_tradnl" sz="1100" dirty="0"/>
              <a:t> in </a:t>
            </a:r>
            <a:r>
              <a:rPr lang="es-ES_tradnl" sz="1100" dirty="0" err="1"/>
              <a:t>the</a:t>
            </a:r>
            <a:r>
              <a:rPr lang="es-ES_tradnl" sz="1100" dirty="0"/>
              <a:t> Identity app (OATH OTP)</a:t>
            </a:r>
            <a:br>
              <a:rPr lang="es-ES_tradnl" sz="1100" dirty="0"/>
            </a:br>
            <a:endParaRPr lang="es-ES_tradnl" sz="1100" dirty="0"/>
          </a:p>
          <a:p>
            <a:r>
              <a:rPr lang="es-ES_tradnl" sz="1100" b="1" dirty="0" err="1"/>
              <a:t>Require</a:t>
            </a:r>
            <a:r>
              <a:rPr lang="es-ES_tradnl" sz="1100" b="1" dirty="0"/>
              <a:t> </a:t>
            </a:r>
            <a:r>
              <a:rPr lang="es-ES_tradnl" sz="1100" b="1" dirty="0" err="1"/>
              <a:t>Biometric</a:t>
            </a:r>
            <a:r>
              <a:rPr lang="es-ES_tradnl" sz="1100" b="1" dirty="0"/>
              <a:t> </a:t>
            </a:r>
            <a:r>
              <a:rPr lang="es-ES_tradnl" sz="1100" b="1" dirty="0" err="1"/>
              <a:t>authentication</a:t>
            </a:r>
            <a:r>
              <a:rPr lang="es-ES_tradnl" sz="1100" b="1" dirty="0"/>
              <a:t> </a:t>
            </a:r>
            <a:r>
              <a:rPr lang="es-ES_tradnl" sz="1100" b="1" dirty="0" err="1"/>
              <a:t>for</a:t>
            </a:r>
            <a:r>
              <a:rPr lang="es-ES_tradnl" sz="1100" b="1" dirty="0"/>
              <a:t> Passcodes and QR </a:t>
            </a:r>
            <a:r>
              <a:rPr lang="es-ES_tradnl" sz="1100" b="1" dirty="0" err="1"/>
              <a:t>code</a:t>
            </a:r>
            <a:r>
              <a:rPr lang="es-ES_tradnl" sz="1100" b="1" dirty="0"/>
              <a:t> </a:t>
            </a:r>
            <a:r>
              <a:rPr lang="es-ES_tradnl" sz="1100" b="1" dirty="0" err="1"/>
              <a:t>authenticator</a:t>
            </a:r>
            <a:r>
              <a:rPr lang="es-ES_tradnl" sz="1100" dirty="0"/>
              <a:t>: use </a:t>
            </a:r>
            <a:r>
              <a:rPr lang="es-ES_tradnl" sz="1100" dirty="0" err="1"/>
              <a:t>biometric</a:t>
            </a:r>
            <a:r>
              <a:rPr lang="es-ES_tradnl" sz="1100" dirty="0"/>
              <a:t> </a:t>
            </a:r>
            <a:r>
              <a:rPr lang="es-ES_tradnl" sz="1100" dirty="0" err="1"/>
              <a:t>scanning</a:t>
            </a:r>
            <a:r>
              <a:rPr lang="es-ES_tradnl" sz="1100" dirty="0"/>
              <a:t> </a:t>
            </a:r>
            <a:r>
              <a:rPr lang="es-ES_tradnl" sz="1100" dirty="0" err="1"/>
              <a:t>to</a:t>
            </a:r>
            <a:r>
              <a:rPr lang="es-ES_tradnl" sz="1100" dirty="0"/>
              <a:t> </a:t>
            </a:r>
            <a:r>
              <a:rPr lang="es-ES_tradnl" sz="1100" dirty="0" err="1"/>
              <a:t>access</a:t>
            </a:r>
            <a:r>
              <a:rPr lang="es-ES_tradnl" sz="1100" dirty="0"/>
              <a:t> passcodes </a:t>
            </a:r>
            <a:r>
              <a:rPr lang="es-ES_tradnl" sz="1100" dirty="0" err="1"/>
              <a:t>or</a:t>
            </a:r>
            <a:r>
              <a:rPr lang="es-ES_tradnl" sz="1100" dirty="0"/>
              <a:t> QR </a:t>
            </a:r>
            <a:r>
              <a:rPr lang="es-ES_tradnl" sz="1100" dirty="0" err="1"/>
              <a:t>code</a:t>
            </a:r>
            <a:r>
              <a:rPr lang="es-ES_tradnl" sz="1100" dirty="0"/>
              <a:t> </a:t>
            </a:r>
            <a:r>
              <a:rPr lang="es-ES_tradnl" sz="1100" dirty="0" err="1"/>
              <a:t>scans</a:t>
            </a:r>
            <a:r>
              <a:rPr lang="es-ES_tradnl" sz="1100" dirty="0"/>
              <a:t> </a:t>
            </a:r>
            <a:r>
              <a:rPr lang="es-ES_tradnl" sz="1100" dirty="0" err="1"/>
              <a:t>for</a:t>
            </a:r>
            <a:r>
              <a:rPr lang="es-ES_tradnl" sz="1100" dirty="0"/>
              <a:t> </a:t>
            </a:r>
            <a:r>
              <a:rPr lang="es-ES_tradnl" sz="1100" dirty="0" err="1"/>
              <a:t>authentication</a:t>
            </a:r>
            <a:r>
              <a:rPr lang="es-ES_tradnl" sz="11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6683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E6DB254-4FAA-CE9D-AC6A-199AB8B3B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685" y="3420081"/>
            <a:ext cx="5040686" cy="178516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25A9B-644C-257B-C7FD-1CB98526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s-ES_tradnl" dirty="0" err="1"/>
              <a:t>Creating</a:t>
            </a:r>
            <a:r>
              <a:rPr lang="es-ES_tradnl" dirty="0"/>
              <a:t> Roles and </a:t>
            </a:r>
            <a:r>
              <a:rPr lang="es-ES_tradnl" dirty="0" err="1"/>
              <a:t>Policies</a:t>
            </a:r>
            <a:endParaRPr lang="es-ES_trad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8" y="2041471"/>
            <a:ext cx="5086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7.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now</a:t>
            </a:r>
            <a:r>
              <a:rPr lang="es-ES_tradnl" dirty="0"/>
              <a:t> </a:t>
            </a:r>
            <a:r>
              <a:rPr lang="es-ES_tradnl" dirty="0" err="1"/>
              <a:t>secure</a:t>
            </a:r>
            <a:r>
              <a:rPr lang="es-ES_tradnl" dirty="0"/>
              <a:t> </a:t>
            </a:r>
            <a:r>
              <a:rPr lang="es-ES_tradnl" dirty="0" err="1"/>
              <a:t>user</a:t>
            </a:r>
            <a:r>
              <a:rPr lang="es-ES_tradnl" dirty="0"/>
              <a:t> </a:t>
            </a:r>
            <a:r>
              <a:rPr lang="es-ES_tradnl" dirty="0" err="1"/>
              <a:t>console</a:t>
            </a:r>
            <a:r>
              <a:rPr lang="es-ES_tradnl" dirty="0"/>
              <a:t> </a:t>
            </a:r>
            <a:r>
              <a:rPr lang="es-ES_tradnl" dirty="0" err="1"/>
              <a:t>access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MFA. </a:t>
            </a:r>
            <a:r>
              <a:rPr lang="es-ES_tradnl" dirty="0" err="1"/>
              <a:t>Expand</a:t>
            </a:r>
            <a:r>
              <a:rPr lang="es-ES_tradnl" dirty="0"/>
              <a:t> </a:t>
            </a:r>
            <a:r>
              <a:rPr lang="es-ES_tradnl" b="1" dirty="0" err="1"/>
              <a:t>Authentication</a:t>
            </a:r>
            <a:r>
              <a:rPr lang="es-ES_tradnl" b="1" dirty="0"/>
              <a:t> </a:t>
            </a:r>
            <a:r>
              <a:rPr lang="es-ES_tradnl" b="1" dirty="0" err="1"/>
              <a:t>Policies</a:t>
            </a:r>
            <a:r>
              <a:rPr lang="es-ES_tradnl" b="1" dirty="0"/>
              <a:t> | CyberArk Identity </a:t>
            </a:r>
            <a:r>
              <a:rPr lang="es-ES_tradnl" dirty="0"/>
              <a:t>and </a:t>
            </a:r>
            <a:r>
              <a:rPr lang="es-ES_tradnl" dirty="0" err="1"/>
              <a:t>enable</a:t>
            </a:r>
            <a:r>
              <a:rPr lang="es-ES_tradnl" dirty="0"/>
              <a:t> </a:t>
            </a:r>
            <a:r>
              <a:rPr lang="es-ES_tradnl" b="1" dirty="0" err="1"/>
              <a:t>Enable</a:t>
            </a:r>
            <a:r>
              <a:rPr lang="es-ES_tradnl" b="1" dirty="0"/>
              <a:t> </a:t>
            </a:r>
            <a:r>
              <a:rPr lang="es-ES_tradnl" b="1" dirty="0" err="1"/>
              <a:t>Authentication</a:t>
            </a:r>
            <a:r>
              <a:rPr lang="es-ES_tradnl" b="1" dirty="0"/>
              <a:t> </a:t>
            </a:r>
            <a:r>
              <a:rPr lang="es-ES_tradnl" b="1" dirty="0" err="1"/>
              <a:t>Policy</a:t>
            </a:r>
            <a:r>
              <a:rPr lang="es-ES_tradnl" b="1" dirty="0"/>
              <a:t> </a:t>
            </a:r>
            <a:r>
              <a:rPr lang="es-ES_tradnl" b="1" dirty="0" err="1"/>
              <a:t>Controls</a:t>
            </a:r>
            <a:r>
              <a:rPr lang="es-ES_tradnl" dirty="0"/>
              <a:t>:
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D249F5-6132-FCC8-A6C6-63D68D30231F}"/>
              </a:ext>
            </a:extLst>
          </p:cNvPr>
          <p:cNvCxnSpPr>
            <a:cxnSpLocks/>
          </p:cNvCxnSpPr>
          <p:nvPr/>
        </p:nvCxnSpPr>
        <p:spPr>
          <a:xfrm flipH="1">
            <a:off x="1290168" y="4724929"/>
            <a:ext cx="46707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AF8363-18F6-631E-0CB4-0230CB9499B0}"/>
              </a:ext>
            </a:extLst>
          </p:cNvPr>
          <p:cNvCxnSpPr>
            <a:cxnSpLocks/>
          </p:cNvCxnSpPr>
          <p:nvPr/>
        </p:nvCxnSpPr>
        <p:spPr>
          <a:xfrm flipH="1">
            <a:off x="2985130" y="4168048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8AEEA55-9398-28D8-A522-61896FB8E864}"/>
              </a:ext>
            </a:extLst>
          </p:cNvPr>
          <p:cNvSpPr txBox="1"/>
          <p:nvPr/>
        </p:nvSpPr>
        <p:spPr>
          <a:xfrm>
            <a:off x="7011479" y="2069540"/>
            <a:ext cx="5086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8. </a:t>
            </a:r>
            <a:r>
              <a:rPr lang="es-ES_tradnl" dirty="0" err="1"/>
              <a:t>Expand</a:t>
            </a:r>
            <a:r>
              <a:rPr lang="es-ES_tradnl" dirty="0"/>
              <a:t> </a:t>
            </a:r>
            <a:r>
              <a:rPr lang="es-ES_tradnl" b="1" dirty="0"/>
              <a:t>Default </a:t>
            </a:r>
            <a:r>
              <a:rPr lang="es-ES_tradnl" b="1" dirty="0" err="1"/>
              <a:t>Profile</a:t>
            </a:r>
            <a:r>
              <a:rPr lang="es-ES_tradnl" b="1" dirty="0"/>
              <a:t> (</a:t>
            </a:r>
            <a:r>
              <a:rPr lang="es-ES_tradnl" b="1" dirty="0" err="1"/>
              <a:t>used</a:t>
            </a:r>
            <a:r>
              <a:rPr lang="es-ES_tradnl" b="1" dirty="0"/>
              <a:t> </a:t>
            </a:r>
            <a:r>
              <a:rPr lang="es-ES_tradnl" b="1" dirty="0" err="1"/>
              <a:t>if</a:t>
            </a:r>
            <a:r>
              <a:rPr lang="es-ES_tradnl" b="1" dirty="0"/>
              <a:t> no </a:t>
            </a:r>
            <a:r>
              <a:rPr lang="es-ES_tradnl" b="1" dirty="0" err="1"/>
              <a:t>conditions</a:t>
            </a:r>
            <a:r>
              <a:rPr lang="es-ES_tradnl" b="1" dirty="0"/>
              <a:t> </a:t>
            </a:r>
            <a:r>
              <a:rPr lang="es-ES_tradnl" b="1" dirty="0" err="1"/>
              <a:t>matched</a:t>
            </a:r>
            <a:r>
              <a:rPr lang="es-ES_tradnl" b="1" dirty="0"/>
              <a:t>)</a:t>
            </a:r>
            <a:r>
              <a:rPr lang="es-ES_tradnl" dirty="0"/>
              <a:t>, and </a:t>
            </a:r>
            <a:r>
              <a:rPr lang="es-ES_tradnl" dirty="0" err="1"/>
              <a:t>select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Add</a:t>
            </a:r>
            <a:r>
              <a:rPr lang="es-ES_tradnl" b="1" dirty="0"/>
              <a:t> New </a:t>
            </a:r>
            <a:r>
              <a:rPr lang="es-ES_tradnl" b="1" dirty="0" err="1"/>
              <a:t>Profile</a:t>
            </a:r>
            <a:r>
              <a:rPr lang="es-ES_tradnl" b="1" dirty="0"/>
              <a:t> </a:t>
            </a:r>
            <a:r>
              <a:rPr lang="es-ES_tradnl" dirty="0" err="1"/>
              <a:t>option</a:t>
            </a:r>
            <a:r>
              <a:rPr lang="es-ES_tradnl" dirty="0"/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20A9EE6-DA96-941C-A51B-9CAA7141C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780" y="3319008"/>
            <a:ext cx="2402927" cy="1057523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50ABB9-22A3-2E17-4F99-38D55F14E118}"/>
              </a:ext>
            </a:extLst>
          </p:cNvPr>
          <p:cNvCxnSpPr>
            <a:cxnSpLocks/>
          </p:cNvCxnSpPr>
          <p:nvPr/>
        </p:nvCxnSpPr>
        <p:spPr>
          <a:xfrm flipH="1">
            <a:off x="10421741" y="3574590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9F823B-B96B-A1D6-C363-2B5F3CB86738}"/>
              </a:ext>
            </a:extLst>
          </p:cNvPr>
          <p:cNvCxnSpPr>
            <a:cxnSpLocks/>
          </p:cNvCxnSpPr>
          <p:nvPr/>
        </p:nvCxnSpPr>
        <p:spPr>
          <a:xfrm flipH="1">
            <a:off x="9108961" y="4148649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405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54AD2AD-E473-3E06-328B-11A9B69B4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631" y="1743402"/>
            <a:ext cx="4522565" cy="40194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25A9B-644C-257B-C7FD-1CB98526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s-ES_tradnl" dirty="0" err="1"/>
              <a:t>Creating</a:t>
            </a:r>
            <a:r>
              <a:rPr lang="es-ES_tradnl" dirty="0"/>
              <a:t> Roles and </a:t>
            </a:r>
            <a:r>
              <a:rPr lang="es-ES_tradnl" dirty="0" err="1"/>
              <a:t>Policies</a:t>
            </a:r>
            <a:endParaRPr lang="es-ES_trad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8" y="2041471"/>
            <a:ext cx="50861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9.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authentication</a:t>
            </a:r>
            <a:r>
              <a:rPr lang="es-ES_tradnl" dirty="0"/>
              <a:t> </a:t>
            </a:r>
            <a:r>
              <a:rPr lang="es-ES_tradnl" dirty="0" err="1"/>
              <a:t>profile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where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required</a:t>
            </a:r>
            <a:r>
              <a:rPr lang="es-ES_tradnl" dirty="0"/>
              <a:t> </a:t>
            </a:r>
            <a:r>
              <a:rPr lang="es-ES_tradnl" dirty="0" err="1"/>
              <a:t>authentication</a:t>
            </a:r>
            <a:r>
              <a:rPr lang="es-ES_tradnl" dirty="0"/>
              <a:t> </a:t>
            </a:r>
            <a:r>
              <a:rPr lang="es-ES_tradnl" dirty="0" err="1"/>
              <a:t>mechanisms</a:t>
            </a:r>
            <a:r>
              <a:rPr lang="es-ES_tradnl" dirty="0"/>
              <a:t> are </a:t>
            </a:r>
            <a:r>
              <a:rPr lang="es-ES_tradnl" dirty="0" err="1"/>
              <a:t>defined</a:t>
            </a:r>
            <a:r>
              <a:rPr lang="es-ES_tradnl" dirty="0"/>
              <a:t>, </a:t>
            </a:r>
            <a:r>
              <a:rPr lang="es-ES_tradnl" dirty="0" err="1"/>
              <a:t>such</a:t>
            </a:r>
            <a:r>
              <a:rPr lang="es-ES_tradnl" dirty="0"/>
              <a:t> as </a:t>
            </a:r>
            <a:r>
              <a:rPr lang="es-ES_tradnl" dirty="0" err="1"/>
              <a:t>password</a:t>
            </a:r>
            <a:r>
              <a:rPr lang="es-ES_tradnl" dirty="0"/>
              <a:t>, email </a:t>
            </a:r>
            <a:r>
              <a:rPr lang="es-ES_tradnl" dirty="0" err="1"/>
              <a:t>confirmation</a:t>
            </a:r>
            <a:r>
              <a:rPr lang="es-ES_tradnl" dirty="0"/>
              <a:t> </a:t>
            </a:r>
            <a:r>
              <a:rPr lang="es-ES_tradnl" dirty="0" err="1"/>
              <a:t>code</a:t>
            </a:r>
            <a:r>
              <a:rPr lang="es-ES_tradnl" dirty="0"/>
              <a:t>, </a:t>
            </a:r>
            <a:r>
              <a:rPr lang="es-ES_tradnl" dirty="0" err="1"/>
              <a:t>mobile</a:t>
            </a:r>
            <a:r>
              <a:rPr lang="es-ES_tradnl" dirty="0"/>
              <a:t> </a:t>
            </a:r>
            <a:r>
              <a:rPr lang="es-ES_tradnl" dirty="0" err="1"/>
              <a:t>authenticator</a:t>
            </a:r>
            <a:r>
              <a:rPr lang="es-ES_tradnl" dirty="0"/>
              <a:t>, etc. Define a </a:t>
            </a:r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policy</a:t>
            </a:r>
            <a:r>
              <a:rPr lang="es-ES_tradnl" dirty="0"/>
              <a:t> and </a:t>
            </a:r>
            <a:r>
              <a:rPr lang="es-ES_tradnl" dirty="0" err="1"/>
              <a:t>enable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following</a:t>
            </a:r>
            <a:r>
              <a:rPr lang="es-ES_tradnl" dirty="0"/>
              <a:t> </a:t>
            </a:r>
            <a:r>
              <a:rPr lang="es-ES_tradnl" dirty="0" err="1"/>
              <a:t>options</a:t>
            </a:r>
            <a:r>
              <a:rPr lang="es-ES_tradnl" dirty="0"/>
              <a:t>:
</a:t>
            </a:r>
          </a:p>
          <a:p>
            <a:r>
              <a:rPr lang="es-ES_tradnl" b="1" dirty="0" err="1"/>
              <a:t>First</a:t>
            </a:r>
            <a:r>
              <a:rPr lang="es-ES_tradnl" b="1" dirty="0"/>
              <a:t> </a:t>
            </a:r>
            <a:r>
              <a:rPr lang="es-ES_tradnl" b="1" dirty="0" err="1"/>
              <a:t>challenge</a:t>
            </a:r>
            <a:r>
              <a:rPr lang="es-ES_tradnl" b="1" dirty="0"/>
              <a:t>: </a:t>
            </a:r>
            <a:r>
              <a:rPr lang="es-ES_tradnl" dirty="0" err="1"/>
              <a:t>Password</a:t>
            </a:r>
            <a:r>
              <a:rPr lang="es-ES_tradnl" b="1" dirty="0"/>
              <a:t>
</a:t>
            </a:r>
            <a:endParaRPr lang="es-ES_tradnl" dirty="0"/>
          </a:p>
          <a:p>
            <a:r>
              <a:rPr lang="es-ES_tradnl" b="1" dirty="0" err="1"/>
              <a:t>Second</a:t>
            </a:r>
            <a:r>
              <a:rPr lang="es-ES_tradnl" b="1" dirty="0"/>
              <a:t> </a:t>
            </a:r>
            <a:r>
              <a:rPr lang="es-ES_tradnl" b="1" dirty="0" err="1"/>
              <a:t>challenge</a:t>
            </a:r>
            <a:r>
              <a:rPr lang="es-ES_tradnl" b="1" dirty="0"/>
              <a:t>: </a:t>
            </a:r>
            <a:r>
              <a:rPr lang="es-ES_tradnl" dirty="0" err="1"/>
              <a:t>none</a:t>
            </a:r>
            <a:r>
              <a:rPr lang="es-ES_tradnl" dirty="0"/>
              <a:t> (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show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behavior</a:t>
            </a:r>
            <a:r>
              <a:rPr lang="es-ES_tradnl" dirty="0"/>
              <a:t> </a:t>
            </a:r>
            <a:r>
              <a:rPr lang="es-ES_tradnl" dirty="0" err="1"/>
              <a:t>when</a:t>
            </a:r>
            <a:r>
              <a:rPr lang="es-ES_tradnl" dirty="0"/>
              <a:t> </a:t>
            </a:r>
            <a:r>
              <a:rPr lang="es-ES_tradnl" dirty="0" err="1"/>
              <a:t>enabling</a:t>
            </a:r>
            <a:r>
              <a:rPr lang="es-ES_tradnl" dirty="0"/>
              <a:t> </a:t>
            </a:r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challenges</a:t>
            </a:r>
            <a:r>
              <a:rPr lang="es-ES_tradnl" dirty="0"/>
              <a:t> </a:t>
            </a:r>
            <a:r>
              <a:rPr lang="es-ES_tradnl" dirty="0" err="1"/>
              <a:t>later</a:t>
            </a:r>
            <a:r>
              <a:rPr lang="es-ES_tradnl" dirty="0"/>
              <a:t>)</a:t>
            </a:r>
            <a:r>
              <a:rPr lang="es-ES_tradnl" b="1" dirty="0"/>
              <a:t>
</a:t>
            </a:r>
            <a:endParaRPr lang="es-ES_tradnl" dirty="0"/>
          </a:p>
          <a:p>
            <a:endParaRPr lang="es-ES_tradnl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A1FC0F5-186B-23FF-5385-F18FFC97A79F}"/>
              </a:ext>
            </a:extLst>
          </p:cNvPr>
          <p:cNvCxnSpPr>
            <a:cxnSpLocks/>
          </p:cNvCxnSpPr>
          <p:nvPr/>
        </p:nvCxnSpPr>
        <p:spPr>
          <a:xfrm flipH="1">
            <a:off x="7288675" y="2156624"/>
            <a:ext cx="421858" cy="1305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9F4758-8020-EF8D-024E-7807390C06D9}"/>
              </a:ext>
            </a:extLst>
          </p:cNvPr>
          <p:cNvCxnSpPr>
            <a:cxnSpLocks/>
          </p:cNvCxnSpPr>
          <p:nvPr/>
        </p:nvCxnSpPr>
        <p:spPr>
          <a:xfrm flipH="1">
            <a:off x="7104449" y="4304801"/>
            <a:ext cx="421858" cy="1305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1B0A148-CA0B-AF4B-3F6E-A61B06C932A3}"/>
              </a:ext>
            </a:extLst>
          </p:cNvPr>
          <p:cNvCxnSpPr>
            <a:cxnSpLocks/>
          </p:cNvCxnSpPr>
          <p:nvPr/>
        </p:nvCxnSpPr>
        <p:spPr>
          <a:xfrm flipH="1">
            <a:off x="7002408" y="5271715"/>
            <a:ext cx="286267" cy="16142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00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83CBEE-2607-800B-7070-147C08288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168" y="3907439"/>
            <a:ext cx="3886200" cy="295056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25A9B-644C-257B-C7FD-1CB98526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s-ES_tradnl" dirty="0" err="1"/>
              <a:t>Creating</a:t>
            </a:r>
            <a:r>
              <a:rPr lang="es-ES_tradnl" dirty="0"/>
              <a:t> Roles and </a:t>
            </a:r>
            <a:r>
              <a:rPr lang="es-ES_tradnl" dirty="0" err="1"/>
              <a:t>Policies</a:t>
            </a:r>
            <a:endParaRPr lang="es-ES_trad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8" y="2041471"/>
            <a:ext cx="5470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10. </a:t>
            </a:r>
            <a:r>
              <a:rPr lang="es-ES_tradnl" dirty="0" err="1"/>
              <a:t>Now</a:t>
            </a:r>
            <a:r>
              <a:rPr lang="es-ES_tradnl" dirty="0"/>
              <a:t>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enable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possibility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our</a:t>
            </a:r>
            <a:r>
              <a:rPr lang="es-ES_tradnl" dirty="0"/>
              <a:t> </a:t>
            </a:r>
            <a:r>
              <a:rPr lang="es-ES_tradnl" dirty="0" err="1"/>
              <a:t>users</a:t>
            </a:r>
            <a:r>
              <a:rPr lang="es-ES_tradnl" dirty="0"/>
              <a:t> can </a:t>
            </a:r>
            <a:r>
              <a:rPr lang="es-ES_tradnl" dirty="0" err="1"/>
              <a:t>reset</a:t>
            </a:r>
            <a:r>
              <a:rPr lang="es-ES_tradnl" dirty="0"/>
              <a:t> </a:t>
            </a:r>
            <a:r>
              <a:rPr lang="es-ES_tradnl" dirty="0" err="1"/>
              <a:t>their</a:t>
            </a:r>
            <a:r>
              <a:rPr lang="es-ES_tradnl" dirty="0"/>
              <a:t> </a:t>
            </a:r>
            <a:r>
              <a:rPr lang="es-ES_tradnl" dirty="0" err="1"/>
              <a:t>password</a:t>
            </a:r>
            <a:r>
              <a:rPr lang="es-ES_tradnl" dirty="0"/>
              <a:t> in case </a:t>
            </a:r>
            <a:r>
              <a:rPr lang="es-ES_tradnl" dirty="0" err="1"/>
              <a:t>they</a:t>
            </a:r>
            <a:r>
              <a:rPr lang="es-ES_tradnl" dirty="0"/>
              <a:t> </a:t>
            </a:r>
            <a:r>
              <a:rPr lang="es-ES_tradnl" dirty="0" err="1"/>
              <a:t>forget</a:t>
            </a:r>
            <a:r>
              <a:rPr lang="es-ES_tradnl" dirty="0"/>
              <a:t> </a:t>
            </a:r>
            <a:r>
              <a:rPr lang="es-ES_tradnl" dirty="0" err="1"/>
              <a:t>it</a:t>
            </a:r>
            <a:r>
              <a:rPr lang="es-ES_tradnl" dirty="0"/>
              <a:t>. </a:t>
            </a:r>
            <a:r>
              <a:rPr lang="es-ES_tradnl" dirty="0" err="1"/>
              <a:t>Still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policy</a:t>
            </a:r>
            <a:r>
              <a:rPr lang="es-ES_tradnl" dirty="0"/>
              <a:t> </a:t>
            </a:r>
            <a:r>
              <a:rPr lang="es-ES_tradnl" dirty="0" err="1"/>
              <a:t>properties</a:t>
            </a:r>
            <a:r>
              <a:rPr lang="es-ES_tradnl" dirty="0"/>
              <a:t>,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b="1" dirty="0" err="1"/>
              <a:t>User</a:t>
            </a:r>
            <a:r>
              <a:rPr lang="es-ES_tradnl" b="1" dirty="0"/>
              <a:t> Security </a:t>
            </a:r>
            <a:r>
              <a:rPr lang="es-ES_tradnl" b="1" dirty="0" err="1"/>
              <a:t>Policies</a:t>
            </a:r>
            <a:r>
              <a:rPr lang="es-ES_tradnl" b="1" dirty="0"/>
              <a:t> | </a:t>
            </a:r>
            <a:r>
              <a:rPr lang="es-ES_tradnl" b="1" dirty="0" err="1"/>
              <a:t>Self</a:t>
            </a:r>
            <a:r>
              <a:rPr lang="es-ES_tradnl" b="1" dirty="0"/>
              <a:t> </a:t>
            </a:r>
            <a:r>
              <a:rPr lang="es-ES_tradnl" b="1" dirty="0" err="1"/>
              <a:t>Service</a:t>
            </a:r>
            <a:r>
              <a:rPr lang="es-ES_tradnl" dirty="0"/>
              <a:t>, </a:t>
            </a:r>
            <a:r>
              <a:rPr lang="es-ES_tradnl" dirty="0" err="1"/>
              <a:t>enable</a:t>
            </a:r>
            <a:r>
              <a:rPr lang="es-ES_tradnl" dirty="0"/>
              <a:t> </a:t>
            </a:r>
            <a:r>
              <a:rPr lang="es-ES_tradnl" b="1" dirty="0" err="1"/>
              <a:t>Enable</a:t>
            </a:r>
            <a:r>
              <a:rPr lang="es-ES_tradnl" b="1" dirty="0"/>
              <a:t> </a:t>
            </a:r>
            <a:r>
              <a:rPr lang="es-ES_tradnl" b="1" dirty="0" err="1"/>
              <a:t>Account</a:t>
            </a:r>
            <a:r>
              <a:rPr lang="es-ES_tradnl" b="1" dirty="0"/>
              <a:t> </a:t>
            </a:r>
            <a:r>
              <a:rPr lang="es-ES_tradnl" b="1" dirty="0" err="1"/>
              <a:t>Self</a:t>
            </a:r>
            <a:r>
              <a:rPr lang="es-ES_tradnl" b="1" dirty="0"/>
              <a:t> </a:t>
            </a:r>
            <a:r>
              <a:rPr lang="es-ES_tradnl" b="1" dirty="0" err="1"/>
              <a:t>Service</a:t>
            </a:r>
            <a:r>
              <a:rPr lang="es-ES_tradnl" b="1" dirty="0"/>
              <a:t> </a:t>
            </a:r>
            <a:r>
              <a:rPr lang="es-ES_tradnl" b="1" dirty="0" err="1"/>
              <a:t>Controls</a:t>
            </a:r>
            <a:r>
              <a:rPr lang="es-ES_tradnl" b="1" dirty="0"/>
              <a:t> </a:t>
            </a:r>
            <a:r>
              <a:rPr lang="es-ES_tradnl" dirty="0"/>
              <a:t>and </a:t>
            </a:r>
            <a:r>
              <a:rPr lang="es-ES_tradnl" dirty="0" err="1"/>
              <a:t>create</a:t>
            </a:r>
            <a:r>
              <a:rPr lang="es-ES_tradnl" dirty="0"/>
              <a:t> a new </a:t>
            </a:r>
            <a:r>
              <a:rPr lang="es-ES_tradnl" dirty="0" err="1"/>
              <a:t>authentication</a:t>
            </a:r>
            <a:r>
              <a:rPr lang="es-ES_tradnl" dirty="0"/>
              <a:t> </a:t>
            </a:r>
            <a:r>
              <a:rPr lang="es-ES_tradnl" dirty="0" err="1"/>
              <a:t>profile</a:t>
            </a:r>
            <a:r>
              <a:rPr lang="es-ES_tradnl" dirty="0"/>
              <a:t>:
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D249F5-6132-FCC8-A6C6-63D68D30231F}"/>
              </a:ext>
            </a:extLst>
          </p:cNvPr>
          <p:cNvCxnSpPr>
            <a:cxnSpLocks/>
          </p:cNvCxnSpPr>
          <p:nvPr/>
        </p:nvCxnSpPr>
        <p:spPr>
          <a:xfrm flipH="1">
            <a:off x="3858440" y="5981235"/>
            <a:ext cx="46707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AF8363-18F6-631E-0CB4-0230CB9499B0}"/>
              </a:ext>
            </a:extLst>
          </p:cNvPr>
          <p:cNvCxnSpPr>
            <a:cxnSpLocks/>
          </p:cNvCxnSpPr>
          <p:nvPr/>
        </p:nvCxnSpPr>
        <p:spPr>
          <a:xfrm flipH="1">
            <a:off x="3788212" y="4573564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8AEEA55-9398-28D8-A522-61896FB8E864}"/>
              </a:ext>
            </a:extLst>
          </p:cNvPr>
          <p:cNvSpPr txBox="1"/>
          <p:nvPr/>
        </p:nvSpPr>
        <p:spPr>
          <a:xfrm>
            <a:off x="7011479" y="2069540"/>
            <a:ext cx="5086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11. </a:t>
            </a:r>
            <a:r>
              <a:rPr lang="es-ES_tradnl" dirty="0" err="1"/>
              <a:t>Specify</a:t>
            </a:r>
            <a:r>
              <a:rPr lang="es-ES_tradnl" dirty="0"/>
              <a:t> a </a:t>
            </a:r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new </a:t>
            </a:r>
            <a:r>
              <a:rPr lang="es-ES_tradnl" dirty="0" err="1"/>
              <a:t>policy</a:t>
            </a:r>
            <a:r>
              <a:rPr lang="es-ES_tradnl" dirty="0"/>
              <a:t>, and </a:t>
            </a:r>
            <a:r>
              <a:rPr lang="es-ES_tradnl" dirty="0" err="1"/>
              <a:t>enable</a:t>
            </a:r>
            <a:r>
              <a:rPr lang="es-ES_tradnl" dirty="0"/>
              <a:t> </a:t>
            </a:r>
            <a:r>
              <a:rPr lang="es-ES_tradnl" dirty="0" err="1"/>
              <a:t>only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following</a:t>
            </a:r>
            <a:r>
              <a:rPr lang="es-ES_tradnl" dirty="0"/>
              <a:t> </a:t>
            </a:r>
            <a:r>
              <a:rPr lang="es-ES_tradnl" dirty="0" err="1"/>
              <a:t>mechanisms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first</a:t>
            </a:r>
            <a:r>
              <a:rPr lang="es-ES_tradnl" dirty="0"/>
              <a:t> </a:t>
            </a:r>
            <a:r>
              <a:rPr lang="es-ES_tradnl" dirty="0" err="1"/>
              <a:t>challenge</a:t>
            </a:r>
            <a:r>
              <a:rPr lang="es-ES_tradnl" dirty="0"/>
              <a:t> </a:t>
            </a:r>
            <a:r>
              <a:rPr lang="es-ES_tradnl" dirty="0" err="1"/>
              <a:t>column</a:t>
            </a:r>
            <a:r>
              <a:rPr lang="es-ES_tradnl" dirty="0"/>
              <a:t>:
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3DD2D-3B7F-E003-1064-D3AE48B35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412" y="3199336"/>
            <a:ext cx="3572556" cy="316064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69E9C6E-A50A-E276-69A0-6721471629DA}"/>
              </a:ext>
            </a:extLst>
          </p:cNvPr>
          <p:cNvCxnSpPr>
            <a:cxnSpLocks/>
          </p:cNvCxnSpPr>
          <p:nvPr/>
        </p:nvCxnSpPr>
        <p:spPr>
          <a:xfrm flipH="1">
            <a:off x="8608028" y="3628684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4F840D-FADB-35AE-1F5F-1F2F0237A243}"/>
              </a:ext>
            </a:extLst>
          </p:cNvPr>
          <p:cNvCxnSpPr>
            <a:cxnSpLocks/>
          </p:cNvCxnSpPr>
          <p:nvPr/>
        </p:nvCxnSpPr>
        <p:spPr>
          <a:xfrm flipH="1">
            <a:off x="8445610" y="4266113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CDA0F0-DD35-F639-4DFB-DBC24CC02378}"/>
              </a:ext>
            </a:extLst>
          </p:cNvPr>
          <p:cNvCxnSpPr>
            <a:cxnSpLocks/>
          </p:cNvCxnSpPr>
          <p:nvPr/>
        </p:nvCxnSpPr>
        <p:spPr>
          <a:xfrm flipH="1">
            <a:off x="8343726" y="4456945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D58FD5-2CC7-26C3-BDB2-56E2024ADE39}"/>
              </a:ext>
            </a:extLst>
          </p:cNvPr>
          <p:cNvCxnSpPr>
            <a:cxnSpLocks/>
          </p:cNvCxnSpPr>
          <p:nvPr/>
        </p:nvCxnSpPr>
        <p:spPr>
          <a:xfrm flipH="1">
            <a:off x="8391062" y="5255812"/>
            <a:ext cx="386595" cy="1269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660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E3F576-6F6C-06AD-639A-80FAA95EF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832" y="3628684"/>
            <a:ext cx="3808919" cy="3037207"/>
          </a:xfrm>
          <a:prstGeom prst="rect">
            <a:avLst/>
          </a:prstGeom>
          <a:ln>
            <a:solidFill>
              <a:srgbClr val="005B9E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25A9B-644C-257B-C7FD-1CB98526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s-ES_tradnl" dirty="0" err="1"/>
              <a:t>Creating</a:t>
            </a:r>
            <a:r>
              <a:rPr lang="es-ES_tradnl" dirty="0"/>
              <a:t> Roles and </a:t>
            </a:r>
            <a:r>
              <a:rPr lang="es-ES_tradnl" dirty="0" err="1"/>
              <a:t>Policies</a:t>
            </a:r>
            <a:endParaRPr lang="es-ES_trad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8" y="2041471"/>
            <a:ext cx="5470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12.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also</a:t>
            </a:r>
            <a:r>
              <a:rPr lang="es-ES_tradnl" dirty="0"/>
              <a:t> </a:t>
            </a:r>
            <a:r>
              <a:rPr lang="es-ES_tradnl" dirty="0" err="1"/>
              <a:t>allow</a:t>
            </a:r>
            <a:r>
              <a:rPr lang="es-ES_tradnl" dirty="0"/>
              <a:t> </a:t>
            </a:r>
            <a:r>
              <a:rPr lang="es-ES_tradnl" dirty="0" err="1"/>
              <a:t>our</a:t>
            </a:r>
            <a:r>
              <a:rPr lang="es-ES_tradnl" dirty="0"/>
              <a:t> </a:t>
            </a:r>
            <a:r>
              <a:rPr lang="es-ES_tradnl" dirty="0" err="1"/>
              <a:t>users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integrate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an</a:t>
            </a:r>
            <a:r>
              <a:rPr lang="es-ES_tradnl" dirty="0"/>
              <a:t> OATH OTP (Identity </a:t>
            </a:r>
            <a:r>
              <a:rPr lang="es-ES_tradnl" dirty="0" err="1"/>
              <a:t>Authenticator</a:t>
            </a:r>
            <a:r>
              <a:rPr lang="es-ES_tradnl" dirty="0"/>
              <a:t> / Google </a:t>
            </a:r>
            <a:r>
              <a:rPr lang="es-ES_tradnl" dirty="0" err="1"/>
              <a:t>Authenticator</a:t>
            </a:r>
            <a:r>
              <a:rPr lang="es-ES_tradnl" dirty="0"/>
              <a:t> / MS </a:t>
            </a:r>
            <a:r>
              <a:rPr lang="es-ES_tradnl" dirty="0" err="1"/>
              <a:t>Authenticator</a:t>
            </a:r>
            <a:r>
              <a:rPr lang="es-ES_tradnl" dirty="0"/>
              <a:t>, </a:t>
            </a:r>
            <a:r>
              <a:rPr lang="es-ES_tradnl" dirty="0" err="1"/>
              <a:t>etc</a:t>
            </a:r>
            <a:r>
              <a:rPr lang="es-ES_tradnl" dirty="0"/>
              <a:t>).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b="1" dirty="0" err="1"/>
              <a:t>User</a:t>
            </a:r>
            <a:r>
              <a:rPr lang="es-ES_tradnl" b="1" dirty="0"/>
              <a:t> Security </a:t>
            </a:r>
            <a:r>
              <a:rPr lang="es-ES_tradnl" b="1" dirty="0" err="1"/>
              <a:t>Policies</a:t>
            </a:r>
            <a:r>
              <a:rPr lang="es-ES_tradnl" b="1" dirty="0"/>
              <a:t> | OATH OTP</a:t>
            </a:r>
            <a:r>
              <a:rPr lang="es-ES_tradnl" dirty="0"/>
              <a:t>, and </a:t>
            </a:r>
            <a:r>
              <a:rPr lang="es-ES_tradnl" dirty="0" err="1"/>
              <a:t>enable</a:t>
            </a:r>
            <a:r>
              <a:rPr lang="es-ES_tradnl" dirty="0"/>
              <a:t> </a:t>
            </a:r>
            <a:r>
              <a:rPr lang="es-ES_tradnl" b="1" dirty="0" err="1"/>
              <a:t>Allow</a:t>
            </a:r>
            <a:r>
              <a:rPr lang="es-ES_tradnl" b="1" dirty="0"/>
              <a:t> OATH OTP </a:t>
            </a:r>
            <a:r>
              <a:rPr lang="es-ES_tradnl" b="1" dirty="0" err="1"/>
              <a:t>Integration</a:t>
            </a:r>
            <a:r>
              <a:rPr lang="es-ES_tradnl" dirty="0"/>
              <a:t>:
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D249F5-6132-FCC8-A6C6-63D68D30231F}"/>
              </a:ext>
            </a:extLst>
          </p:cNvPr>
          <p:cNvCxnSpPr>
            <a:cxnSpLocks/>
          </p:cNvCxnSpPr>
          <p:nvPr/>
        </p:nvCxnSpPr>
        <p:spPr>
          <a:xfrm flipH="1">
            <a:off x="2681647" y="5806306"/>
            <a:ext cx="46707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AF8363-18F6-631E-0CB4-0230CB9499B0}"/>
              </a:ext>
            </a:extLst>
          </p:cNvPr>
          <p:cNvCxnSpPr>
            <a:cxnSpLocks/>
          </p:cNvCxnSpPr>
          <p:nvPr/>
        </p:nvCxnSpPr>
        <p:spPr>
          <a:xfrm flipH="1">
            <a:off x="4718514" y="4175759"/>
            <a:ext cx="410077" cy="180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8AEEA55-9398-28D8-A522-61896FB8E864}"/>
              </a:ext>
            </a:extLst>
          </p:cNvPr>
          <p:cNvSpPr txBox="1"/>
          <p:nvPr/>
        </p:nvSpPr>
        <p:spPr>
          <a:xfrm>
            <a:off x="6626851" y="2069540"/>
            <a:ext cx="5470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13. </a:t>
            </a:r>
            <a:r>
              <a:rPr lang="es-ES_tradnl" dirty="0" err="1"/>
              <a:t>Expand</a:t>
            </a:r>
            <a:r>
              <a:rPr lang="es-ES_tradnl" dirty="0"/>
              <a:t> </a:t>
            </a:r>
            <a:r>
              <a:rPr lang="es-ES_tradnl" b="1" dirty="0" err="1"/>
              <a:t>Endpoint</a:t>
            </a:r>
            <a:r>
              <a:rPr lang="es-ES_tradnl" b="1" dirty="0"/>
              <a:t> </a:t>
            </a:r>
            <a:r>
              <a:rPr lang="es-ES_tradnl" b="1" dirty="0" err="1"/>
              <a:t>Policies</a:t>
            </a:r>
            <a:r>
              <a:rPr lang="es-ES_tradnl" b="1" dirty="0"/>
              <a:t> | </a:t>
            </a:r>
            <a:r>
              <a:rPr lang="es-ES_tradnl" b="1" dirty="0" err="1"/>
              <a:t>Device</a:t>
            </a:r>
            <a:r>
              <a:rPr lang="es-ES_tradnl" b="1" dirty="0"/>
              <a:t> </a:t>
            </a:r>
            <a:r>
              <a:rPr lang="es-ES_tradnl" b="1" dirty="0" err="1"/>
              <a:t>Enrollment</a:t>
            </a:r>
            <a:r>
              <a:rPr lang="es-ES_tradnl" b="1" dirty="0"/>
              <a:t> </a:t>
            </a:r>
            <a:r>
              <a:rPr lang="es-ES_tradnl" b="1" dirty="0" err="1"/>
              <a:t>Settings</a:t>
            </a:r>
            <a:r>
              <a:rPr lang="es-ES_tradnl" dirty="0"/>
              <a:t> and </a:t>
            </a:r>
            <a:r>
              <a:rPr lang="es-ES_tradnl" dirty="0" err="1"/>
              <a:t>enable</a:t>
            </a:r>
            <a:r>
              <a:rPr lang="es-ES_tradnl" dirty="0"/>
              <a:t> </a:t>
            </a:r>
            <a:r>
              <a:rPr lang="es-ES_tradnl" b="1" dirty="0" err="1"/>
              <a:t>Permit</a:t>
            </a:r>
            <a:r>
              <a:rPr lang="es-ES_tradnl" b="1" dirty="0"/>
              <a:t> </a:t>
            </a:r>
            <a:r>
              <a:rPr lang="es-ES_tradnl" b="1" dirty="0" err="1"/>
              <a:t>device</a:t>
            </a:r>
            <a:r>
              <a:rPr lang="es-ES_tradnl" b="1" dirty="0"/>
              <a:t> </a:t>
            </a:r>
            <a:r>
              <a:rPr lang="es-ES_tradnl" b="1" dirty="0" err="1"/>
              <a:t>Enrollment</a:t>
            </a:r>
            <a:r>
              <a:rPr lang="es-ES_tradnl" dirty="0"/>
              <a:t>. </a:t>
            </a:r>
            <a:r>
              <a:rPr lang="es-ES_tradnl" dirty="0" err="1"/>
              <a:t>Finally</a:t>
            </a:r>
            <a:r>
              <a:rPr lang="es-ES_tradnl" dirty="0"/>
              <a:t> </a:t>
            </a:r>
            <a:r>
              <a:rPr lang="es-ES_tradnl" dirty="0" err="1"/>
              <a:t>save</a:t>
            </a:r>
            <a:r>
              <a:rPr lang="es-ES_tradnl" dirty="0"/>
              <a:t> (</a:t>
            </a:r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b="1" dirty="0"/>
              <a:t>SAVE</a:t>
            </a:r>
            <a:r>
              <a:rPr lang="es-ES_tradnl" dirty="0"/>
              <a:t> </a:t>
            </a:r>
            <a:r>
              <a:rPr lang="es-ES_tradnl" dirty="0" err="1"/>
              <a:t>button</a:t>
            </a:r>
            <a:r>
              <a:rPr lang="es-ES_tradnl" dirty="0"/>
              <a:t>)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policy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apply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users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CYBR </a:t>
            </a:r>
            <a:r>
              <a:rPr lang="es-ES_tradnl" dirty="0" err="1"/>
              <a:t>domain</a:t>
            </a:r>
            <a:r>
              <a:rPr lang="es-ES_tradnl" dirty="0"/>
              <a:t>.
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27C558-3536-0643-7E19-B26AC1EB1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51" y="3588132"/>
            <a:ext cx="5368880" cy="203659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4AC20A9-001E-22C6-A1A7-9808BA94941F}"/>
              </a:ext>
            </a:extLst>
          </p:cNvPr>
          <p:cNvCxnSpPr>
            <a:cxnSpLocks/>
          </p:cNvCxnSpPr>
          <p:nvPr/>
        </p:nvCxnSpPr>
        <p:spPr>
          <a:xfrm flipH="1">
            <a:off x="10390031" y="4315915"/>
            <a:ext cx="410077" cy="180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33735CB-AAEB-092F-0692-4D50E3A1FB2E}"/>
              </a:ext>
            </a:extLst>
          </p:cNvPr>
          <p:cNvCxnSpPr>
            <a:cxnSpLocks/>
          </p:cNvCxnSpPr>
          <p:nvPr/>
        </p:nvCxnSpPr>
        <p:spPr>
          <a:xfrm flipH="1">
            <a:off x="8650984" y="4975617"/>
            <a:ext cx="410077" cy="1807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54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A535E-9B07-399B-D241-D1C7F28B782F}"/>
              </a:ext>
            </a:extLst>
          </p:cNvPr>
          <p:cNvSpPr txBox="1"/>
          <p:nvPr/>
        </p:nvSpPr>
        <p:spPr>
          <a:xfrm>
            <a:off x="625257" y="1217266"/>
            <a:ext cx="97597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In </a:t>
            </a:r>
            <a:r>
              <a:rPr lang="es-ES_tradnl" dirty="0" err="1"/>
              <a:t>this</a:t>
            </a:r>
            <a:r>
              <a:rPr lang="es-ES_tradnl" dirty="0"/>
              <a:t> workshop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configure Single </a:t>
            </a:r>
            <a:r>
              <a:rPr lang="es-ES_tradnl" dirty="0" err="1"/>
              <a:t>Sign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(SSO) </a:t>
            </a:r>
            <a:r>
              <a:rPr lang="es-ES_tradnl" dirty="0" err="1"/>
              <a:t>authentication</a:t>
            </a:r>
            <a:r>
              <a:rPr lang="es-ES_tradnl" dirty="0"/>
              <a:t>, </a:t>
            </a:r>
            <a:r>
              <a:rPr lang="es-ES_tradnl" dirty="0" err="1"/>
              <a:t>which</a:t>
            </a:r>
            <a:r>
              <a:rPr lang="es-ES_tradnl" dirty="0"/>
              <a:t> </a:t>
            </a:r>
            <a:r>
              <a:rPr lang="es-ES_tradnl" dirty="0" err="1"/>
              <a:t>allows</a:t>
            </a:r>
            <a:r>
              <a:rPr lang="es-ES_tradnl" dirty="0"/>
              <a:t> </a:t>
            </a:r>
            <a:r>
              <a:rPr lang="es-ES_tradnl" dirty="0" err="1"/>
              <a:t>users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access</a:t>
            </a:r>
            <a:r>
              <a:rPr lang="es-ES_tradnl" dirty="0"/>
              <a:t> </a:t>
            </a:r>
            <a:r>
              <a:rPr lang="es-ES_tradnl" dirty="0" err="1"/>
              <a:t>all</a:t>
            </a:r>
            <a:r>
              <a:rPr lang="es-ES_tradnl" dirty="0"/>
              <a:t> </a:t>
            </a:r>
            <a:r>
              <a:rPr lang="es-ES_tradnl" dirty="0" err="1"/>
              <a:t>published</a:t>
            </a:r>
            <a:r>
              <a:rPr lang="es-ES_tradnl" dirty="0"/>
              <a:t> </a:t>
            </a:r>
            <a:r>
              <a:rPr lang="es-ES_tradnl" dirty="0" err="1"/>
              <a:t>applications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a single set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credentials</a:t>
            </a:r>
            <a:r>
              <a:rPr lang="es-ES_tradnl" dirty="0"/>
              <a:t>. </a:t>
            </a:r>
            <a:r>
              <a:rPr lang="es-ES_tradnl" dirty="0" err="1"/>
              <a:t>Then</a:t>
            </a:r>
            <a:r>
              <a:rPr lang="es-ES_tradnl" dirty="0"/>
              <a:t>, </a:t>
            </a:r>
            <a:r>
              <a:rPr lang="es-ES_tradnl" dirty="0" err="1"/>
              <a:t>we'll</a:t>
            </a:r>
            <a:r>
              <a:rPr lang="es-ES_tradnl" dirty="0"/>
              <a:t> </a:t>
            </a:r>
            <a:r>
              <a:rPr lang="es-ES_tradnl" dirty="0" err="1"/>
              <a:t>enable</a:t>
            </a:r>
            <a:r>
              <a:rPr lang="es-ES_tradnl" dirty="0"/>
              <a:t> multi-factor </a:t>
            </a:r>
            <a:r>
              <a:rPr lang="es-ES_tradnl" dirty="0" err="1"/>
              <a:t>authentication</a:t>
            </a:r>
            <a:r>
              <a:rPr lang="es-ES_tradnl" dirty="0"/>
              <a:t> (MFA)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add</a:t>
            </a:r>
            <a:r>
              <a:rPr lang="es-ES_tradnl" dirty="0"/>
              <a:t> a </a:t>
            </a:r>
            <a:r>
              <a:rPr lang="es-ES_tradnl" dirty="0" err="1"/>
              <a:t>layer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security</a:t>
            </a:r>
            <a:r>
              <a:rPr lang="es-ES_tradnl" dirty="0"/>
              <a:t> control in </a:t>
            </a:r>
            <a:r>
              <a:rPr lang="es-ES_tradnl" dirty="0" err="1"/>
              <a:t>verifying</a:t>
            </a:r>
            <a:r>
              <a:rPr lang="es-ES_tradnl" dirty="0"/>
              <a:t> </a:t>
            </a:r>
            <a:r>
              <a:rPr lang="es-ES_tradnl" dirty="0" err="1"/>
              <a:t>users</a:t>
            </a:r>
            <a:r>
              <a:rPr lang="es-ES_tradnl" dirty="0"/>
              <a:t>' </a:t>
            </a:r>
            <a:r>
              <a:rPr lang="es-ES_tradnl" dirty="0" err="1"/>
              <a:t>identity</a:t>
            </a:r>
            <a:r>
              <a:rPr lang="es-ES_tradnl" dirty="0"/>
              <a:t>. </a:t>
            </a:r>
            <a:r>
              <a:rPr lang="es-ES_tradnl" dirty="0" err="1"/>
              <a:t>Finally</a:t>
            </a:r>
            <a:r>
              <a:rPr lang="es-ES_tradnl" dirty="0"/>
              <a:t>,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review</a:t>
            </a:r>
            <a:r>
              <a:rPr lang="es-ES_tradnl" dirty="0"/>
              <a:t> Workforce </a:t>
            </a:r>
            <a:r>
              <a:rPr lang="es-ES_tradnl" dirty="0" err="1"/>
              <a:t>Password</a:t>
            </a:r>
            <a:r>
              <a:rPr lang="es-ES_tradnl" dirty="0"/>
              <a:t> Management (WPM) and browser </a:t>
            </a:r>
            <a:r>
              <a:rPr lang="es-ES_tradnl" dirty="0" err="1"/>
              <a:t>extension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capture </a:t>
            </a:r>
            <a:r>
              <a:rPr lang="es-ES_tradnl" dirty="0" err="1"/>
              <a:t>username</a:t>
            </a:r>
            <a:r>
              <a:rPr lang="es-ES_tradnl" dirty="0"/>
              <a:t>/</a:t>
            </a:r>
            <a:r>
              <a:rPr lang="es-ES_tradnl" dirty="0" err="1"/>
              <a:t>password</a:t>
            </a:r>
            <a:r>
              <a:rPr lang="es-ES_tradnl" dirty="0"/>
              <a:t> </a:t>
            </a:r>
            <a:r>
              <a:rPr lang="es-ES_tradnl" dirty="0" err="1"/>
              <a:t>fields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login </a:t>
            </a:r>
            <a:r>
              <a:rPr lang="es-ES_tradnl" dirty="0" err="1"/>
              <a:t>pages</a:t>
            </a:r>
            <a:r>
              <a:rPr lang="es-ES_tradnl" dirty="0"/>
              <a:t> </a:t>
            </a:r>
            <a:r>
              <a:rPr lang="es-ES_tradnl" dirty="0" err="1"/>
              <a:t>automatically</a:t>
            </a:r>
            <a:r>
              <a:rPr lang="es-ES_tradnl" dirty="0"/>
              <a:t>.
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5760C0-D960-E1ED-86D7-657DEDFD3B23}"/>
              </a:ext>
            </a:extLst>
          </p:cNvPr>
          <p:cNvSpPr txBox="1"/>
          <p:nvPr/>
        </p:nvSpPr>
        <p:spPr>
          <a:xfrm>
            <a:off x="625257" y="3242486"/>
            <a:ext cx="50861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_tradnl" dirty="0" err="1"/>
              <a:t>Start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signing</a:t>
            </a:r>
            <a:r>
              <a:rPr lang="es-ES_tradnl" dirty="0"/>
              <a:t> up </a:t>
            </a:r>
            <a:r>
              <a:rPr lang="es-ES_tradnl" dirty="0" err="1"/>
              <a:t>for</a:t>
            </a:r>
            <a:r>
              <a:rPr lang="es-ES_tradnl" dirty="0"/>
              <a:t> a 30-day trial </a:t>
            </a:r>
            <a:r>
              <a:rPr lang="es-ES_tradnl" dirty="0" err="1"/>
              <a:t>of</a:t>
            </a:r>
            <a:r>
              <a:rPr lang="es-ES_tradnl" dirty="0"/>
              <a:t> CyberArk Workforce Identity at </a:t>
            </a:r>
            <a:r>
              <a:rPr lang="es-ES_tradnl" dirty="0" err="1"/>
              <a:t>this</a:t>
            </a:r>
            <a:r>
              <a:rPr lang="es-ES_tradnl" dirty="0"/>
              <a:t> </a:t>
            </a:r>
            <a:r>
              <a:rPr lang="es-ES_tradnl" dirty="0" err="1"/>
              <a:t>url</a:t>
            </a:r>
            <a:r>
              <a:rPr lang="es-ES_tradnl" dirty="0"/>
              <a:t>: </a:t>
            </a:r>
            <a:r>
              <a:rPr lang="es-ES_tradnl" dirty="0">
                <a:hlinkClick r:id="rId2"/>
              </a:rPr>
              <a:t>https://www.cyberark.com/try-buy/workforce-identity-trial/</a:t>
            </a:r>
            <a:r>
              <a:rPr lang="es-ES_tradnl" dirty="0"/>
              <a:t> </a:t>
            </a:r>
          </a:p>
          <a:p>
            <a:pPr marL="342900" indent="-342900">
              <a:buAutoNum type="arabicPeriod"/>
            </a:pPr>
            <a:r>
              <a:rPr lang="es-ES_tradnl" dirty="0"/>
              <a:t>Continue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process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confirming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code</a:t>
            </a:r>
            <a:r>
              <a:rPr lang="es-ES_tradnl" dirty="0"/>
              <a:t> </a:t>
            </a:r>
            <a:r>
              <a:rPr lang="es-ES_tradnl" dirty="0" err="1"/>
              <a:t>received</a:t>
            </a:r>
            <a:r>
              <a:rPr lang="es-ES_tradnl" dirty="0"/>
              <a:t> </a:t>
            </a:r>
            <a:r>
              <a:rPr lang="es-ES_tradnl" dirty="0" err="1"/>
              <a:t>via</a:t>
            </a:r>
            <a:r>
              <a:rPr lang="es-ES_tradnl" dirty="0"/>
              <a:t> email (</a:t>
            </a:r>
            <a:r>
              <a:rPr lang="es-ES_tradnl" dirty="0" err="1"/>
              <a:t>check</a:t>
            </a:r>
            <a:r>
              <a:rPr lang="es-ES_tradnl" dirty="0"/>
              <a:t> spam folder)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5D2FB0-B610-4ECE-4538-DB1B42518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916" y="2971592"/>
            <a:ext cx="4617681" cy="3275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25890B-3DE6-8EC5-9A8A-D131AAB49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574" y="5428343"/>
            <a:ext cx="2697478" cy="96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33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0523FB5-E8C3-ED81-BF28-E589ED176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870" y="2765010"/>
            <a:ext cx="4785958" cy="299165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8" y="2041471"/>
            <a:ext cx="5470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1. Login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User</a:t>
            </a:r>
            <a:r>
              <a:rPr lang="es-ES_tradnl" dirty="0"/>
              <a:t> Portal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b="1" dirty="0" err="1"/>
              <a:t>john@cybr.com</a:t>
            </a:r>
            <a:r>
              <a:rPr lang="es-ES_tradnl" b="1" dirty="0"/>
              <a:t> </a:t>
            </a:r>
            <a:r>
              <a:rPr lang="es-ES_tradnl" dirty="0"/>
              <a:t>(Cyberark1) – </a:t>
            </a:r>
            <a:r>
              <a:rPr lang="es-ES_tradnl" dirty="0">
                <a:hlinkClick r:id="rId3"/>
              </a:rPr>
              <a:t>https://xxxxxxxx.id.cyberark.cloud</a:t>
            </a:r>
            <a:r>
              <a:rPr lang="es-ES_tradnl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AEEA55-9398-28D8-A522-61896FB8E864}"/>
              </a:ext>
            </a:extLst>
          </p:cNvPr>
          <p:cNvSpPr txBox="1"/>
          <p:nvPr/>
        </p:nvSpPr>
        <p:spPr>
          <a:xfrm>
            <a:off x="7011479" y="2069540"/>
            <a:ext cx="508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2.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Devices</a:t>
            </a:r>
            <a:r>
              <a:rPr lang="es-ES_tradnl" dirty="0"/>
              <a:t> </a:t>
            </a:r>
            <a:r>
              <a:rPr lang="es-ES_tradnl" dirty="0" err="1"/>
              <a:t>menu</a:t>
            </a:r>
            <a:r>
              <a:rPr lang="es-ES_tradnl" dirty="0"/>
              <a:t>: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305D94-6E17-67EE-5701-B6894CCC7464}"/>
              </a:ext>
            </a:extLst>
          </p:cNvPr>
          <p:cNvCxnSpPr>
            <a:cxnSpLocks/>
          </p:cNvCxnSpPr>
          <p:nvPr/>
        </p:nvCxnSpPr>
        <p:spPr>
          <a:xfrm flipH="1">
            <a:off x="7407379" y="3880237"/>
            <a:ext cx="535974" cy="1488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n-US" dirty="0"/>
              <a:t>CyberArk Identity Mobile App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836AD2-2E8A-0889-C8FD-F794BED0E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26" y="3199336"/>
            <a:ext cx="2646603" cy="2396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DF8678-272E-D00A-0AB0-88B6894FB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5945" y="3199337"/>
            <a:ext cx="3001660" cy="23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09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8" y="2041471"/>
            <a:ext cx="5470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3. </a:t>
            </a:r>
            <a:r>
              <a:rPr lang="es-ES_tradnl" dirty="0" err="1"/>
              <a:t>Download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CyberArk Identity app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phone</a:t>
            </a:r>
            <a:r>
              <a:rPr lang="es-ES_tradnl" dirty="0"/>
              <a:t>. Once </a:t>
            </a:r>
            <a:r>
              <a:rPr lang="es-ES_tradnl" dirty="0" err="1"/>
              <a:t>installed</a:t>
            </a:r>
            <a:r>
              <a:rPr lang="es-ES_tradnl" dirty="0"/>
              <a:t>, run </a:t>
            </a:r>
            <a:r>
              <a:rPr lang="es-ES_tradnl" dirty="0" err="1"/>
              <a:t>the</a:t>
            </a:r>
            <a:r>
              <a:rPr lang="es-ES_tradnl" dirty="0"/>
              <a:t> app and </a:t>
            </a:r>
            <a:r>
              <a:rPr lang="es-ES_tradnl" dirty="0" err="1"/>
              <a:t>select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Enroll</a:t>
            </a:r>
            <a:r>
              <a:rPr lang="es-ES_tradnl" b="1" dirty="0"/>
              <a:t> </a:t>
            </a:r>
            <a:r>
              <a:rPr lang="es-ES_tradnl" b="1" dirty="0" err="1"/>
              <a:t>with</a:t>
            </a:r>
            <a:r>
              <a:rPr lang="es-ES_tradnl" b="1" dirty="0"/>
              <a:t> QR </a:t>
            </a:r>
            <a:r>
              <a:rPr lang="es-ES_tradnl" dirty="0" err="1"/>
              <a:t>option</a:t>
            </a:r>
            <a:r>
              <a:rPr lang="es-ES_tradnl" dirty="0"/>
              <a:t>. </a:t>
            </a:r>
            <a:r>
              <a:rPr lang="es-ES_tradnl" dirty="0" err="1"/>
              <a:t>Scan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QR </a:t>
            </a:r>
            <a:r>
              <a:rPr lang="es-ES_tradnl" dirty="0" err="1"/>
              <a:t>code</a:t>
            </a:r>
            <a:r>
              <a:rPr lang="es-ES_tradnl" dirty="0"/>
              <a:t> </a:t>
            </a:r>
            <a:r>
              <a:rPr lang="es-ES_tradnl" dirty="0" err="1"/>
              <a:t>displayed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User</a:t>
            </a:r>
            <a:r>
              <a:rPr lang="es-ES_tradnl" b="1" dirty="0"/>
              <a:t> Portal.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05F74-0B1B-46CE-AD71-BA782F046FF9}"/>
              </a:ext>
            </a:extLst>
          </p:cNvPr>
          <p:cNvCxnSpPr>
            <a:cxnSpLocks/>
          </p:cNvCxnSpPr>
          <p:nvPr/>
        </p:nvCxnSpPr>
        <p:spPr>
          <a:xfrm flipH="1">
            <a:off x="8011679" y="404041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CyberArk Identity Mobile App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577066-890D-23B7-397B-791BDDDDFDE7}"/>
              </a:ext>
            </a:extLst>
          </p:cNvPr>
          <p:cNvSpPr txBox="1"/>
          <p:nvPr/>
        </p:nvSpPr>
        <p:spPr>
          <a:xfrm>
            <a:off x="6494644" y="2041471"/>
            <a:ext cx="5599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4. Complete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registration</a:t>
            </a:r>
            <a:r>
              <a:rPr lang="es-ES_tradnl" dirty="0"/>
              <a:t> </a:t>
            </a:r>
            <a:r>
              <a:rPr lang="es-ES_tradnl" dirty="0" err="1"/>
              <a:t>process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user</a:t>
            </a:r>
            <a:r>
              <a:rPr lang="es-ES_tradnl" dirty="0"/>
              <a:t> </a:t>
            </a:r>
            <a:r>
              <a:rPr lang="es-ES_tradnl" b="1" dirty="0"/>
              <a:t>John</a:t>
            </a:r>
            <a:r>
              <a:rPr lang="es-ES_tradnl" dirty="0"/>
              <a:t> (note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username</a:t>
            </a:r>
            <a:r>
              <a:rPr lang="es-ES_tradnl" dirty="0"/>
              <a:t> </a:t>
            </a:r>
            <a:r>
              <a:rPr lang="es-ES_tradnl" dirty="0" err="1"/>
              <a:t>field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populated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default). Once </a:t>
            </a:r>
            <a:r>
              <a:rPr lang="es-ES_tradnl" dirty="0" err="1"/>
              <a:t>the</a:t>
            </a:r>
            <a:r>
              <a:rPr lang="es-ES_tradnl" dirty="0"/>
              <a:t> new </a:t>
            </a:r>
            <a:r>
              <a:rPr lang="es-ES_tradnl" dirty="0" err="1"/>
              <a:t>device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registered</a:t>
            </a:r>
            <a:r>
              <a:rPr lang="es-ES_tradnl" dirty="0"/>
              <a:t>, </a:t>
            </a:r>
            <a:r>
              <a:rPr lang="es-ES_tradnl" dirty="0" err="1"/>
              <a:t>it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appear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list</a:t>
            </a:r>
            <a:r>
              <a:rPr lang="es-ES_tradnl" dirty="0"/>
              <a:t>:
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9E5D3B-EAFD-1BBD-571E-A8883AE8B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555" y="3429000"/>
            <a:ext cx="5464832" cy="2140751"/>
          </a:xfrm>
          <a:prstGeom prst="rect">
            <a:avLst/>
          </a:prstGeom>
          <a:ln>
            <a:solidFill>
              <a:srgbClr val="005B9E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682D8F-C4A0-B975-A177-45D2EC003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16" y="3358125"/>
            <a:ext cx="1249169" cy="22207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E75D04-4117-B2CC-7CEF-9ECF9CE3B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162" y="3358125"/>
            <a:ext cx="1249170" cy="2220747"/>
          </a:xfrm>
          <a:prstGeom prst="rect">
            <a:avLst/>
          </a:prstGeom>
          <a:ln>
            <a:solidFill>
              <a:srgbClr val="005B9E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A0E67E-E635-86D2-5183-1C8BFA623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5509" y="3349002"/>
            <a:ext cx="1249171" cy="2220748"/>
          </a:xfrm>
          <a:prstGeom prst="rect">
            <a:avLst/>
          </a:prstGeom>
          <a:ln>
            <a:solidFill>
              <a:srgbClr val="005B9E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D32ACC-C518-8859-8C77-DEBF84EE6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033" y="3349002"/>
            <a:ext cx="1249171" cy="2220749"/>
          </a:xfrm>
          <a:prstGeom prst="rect">
            <a:avLst/>
          </a:prstGeom>
          <a:ln>
            <a:solidFill>
              <a:srgbClr val="005B9E"/>
            </a:solidFill>
          </a:ln>
        </p:spPr>
      </p:pic>
    </p:spTree>
    <p:extLst>
      <p:ext uri="{BB962C8B-B14F-4D97-AF65-F5344CB8AC3E}">
        <p14:creationId xmlns:p14="http://schemas.microsoft.com/office/powerpoint/2010/main" val="1347674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A0E4CF-667D-E188-E661-397C47561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16" y="2838501"/>
            <a:ext cx="5296685" cy="200384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8" y="2041471"/>
            <a:ext cx="5470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5.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b="1" dirty="0" err="1"/>
              <a:t>Account</a:t>
            </a:r>
            <a:r>
              <a:rPr lang="es-ES_tradnl" b="1" dirty="0"/>
              <a:t> | </a:t>
            </a:r>
            <a:r>
              <a:rPr lang="es-ES_tradnl" b="1" dirty="0" err="1"/>
              <a:t>Authentication</a:t>
            </a:r>
            <a:r>
              <a:rPr lang="es-ES_tradnl" b="1" dirty="0"/>
              <a:t> </a:t>
            </a:r>
            <a:r>
              <a:rPr lang="es-ES_tradnl" b="1" dirty="0" err="1"/>
              <a:t>Factors</a:t>
            </a:r>
            <a:r>
              <a:rPr lang="es-ES_tradnl" b="1" dirty="0"/>
              <a:t> </a:t>
            </a:r>
            <a:r>
              <a:rPr lang="es-ES_tradnl" dirty="0"/>
              <a:t>and </a:t>
            </a:r>
            <a:r>
              <a:rPr lang="es-ES_tradnl" dirty="0" err="1"/>
              <a:t>add</a:t>
            </a:r>
            <a:r>
              <a:rPr lang="es-ES_tradnl" dirty="0"/>
              <a:t> a </a:t>
            </a:r>
            <a:r>
              <a:rPr lang="es-ES_tradnl" dirty="0" err="1"/>
              <a:t>security</a:t>
            </a:r>
            <a:r>
              <a:rPr lang="es-ES_tradnl" dirty="0"/>
              <a:t> </a:t>
            </a:r>
            <a:r>
              <a:rPr lang="es-ES_tradnl" dirty="0" err="1"/>
              <a:t>question</a:t>
            </a:r>
            <a:r>
              <a:rPr lang="es-ES_tradnl" dirty="0"/>
              <a:t>:
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05F74-0B1B-46CE-AD71-BA782F046FF9}"/>
              </a:ext>
            </a:extLst>
          </p:cNvPr>
          <p:cNvCxnSpPr>
            <a:cxnSpLocks/>
          </p:cNvCxnSpPr>
          <p:nvPr/>
        </p:nvCxnSpPr>
        <p:spPr>
          <a:xfrm flipH="1">
            <a:off x="5742906" y="3910566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CyberArk Identity Mobile App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577066-890D-23B7-397B-791BDDDDFDE7}"/>
              </a:ext>
            </a:extLst>
          </p:cNvPr>
          <p:cNvSpPr txBox="1"/>
          <p:nvPr/>
        </p:nvSpPr>
        <p:spPr>
          <a:xfrm>
            <a:off x="6494645" y="2041471"/>
            <a:ext cx="5470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6.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OATH OTP Client </a:t>
            </a:r>
            <a:r>
              <a:rPr lang="es-ES_tradnl" dirty="0" err="1"/>
              <a:t>option</a:t>
            </a:r>
            <a:r>
              <a:rPr lang="es-ES_tradnl" dirty="0"/>
              <a:t>, </a:t>
            </a:r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b="1" dirty="0"/>
              <a:t>Show QR </a:t>
            </a:r>
            <a:r>
              <a:rPr lang="es-ES_tradnl" b="1" dirty="0" err="1"/>
              <a:t>Code</a:t>
            </a:r>
            <a:r>
              <a:rPr lang="es-ES_tradnl" b="1" dirty="0"/>
              <a:t> </a:t>
            </a:r>
            <a:r>
              <a:rPr lang="es-ES_tradnl" dirty="0"/>
              <a:t>and </a:t>
            </a:r>
            <a:r>
              <a:rPr lang="es-ES_tradnl" dirty="0" err="1"/>
              <a:t>register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favorite OATH OTP </a:t>
            </a:r>
            <a:r>
              <a:rPr lang="es-ES_tradnl" dirty="0" err="1"/>
              <a:t>client</a:t>
            </a:r>
            <a:r>
              <a:rPr lang="es-ES_tradnl" dirty="0"/>
              <a:t> </a:t>
            </a:r>
            <a:r>
              <a:rPr lang="es-ES_tradnl" dirty="0" err="1"/>
              <a:t>application</a:t>
            </a:r>
            <a:r>
              <a:rPr lang="es-ES_tradnl" dirty="0"/>
              <a:t> (MS </a:t>
            </a:r>
            <a:r>
              <a:rPr lang="es-ES_tradnl" dirty="0" err="1"/>
              <a:t>Authenticator</a:t>
            </a:r>
            <a:r>
              <a:rPr lang="es-ES_tradnl" dirty="0"/>
              <a:t>, Google </a:t>
            </a:r>
            <a:r>
              <a:rPr lang="es-ES_tradnl" dirty="0" err="1"/>
              <a:t>Authenticator</a:t>
            </a:r>
            <a:r>
              <a:rPr lang="es-ES_tradnl" dirty="0"/>
              <a:t>, etc.)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048FA5-3209-0347-0895-54B88C885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720" y="3022337"/>
            <a:ext cx="2632710" cy="1731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D1ACDA-FB39-995C-BDF8-DABFE1487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231" y="4971552"/>
            <a:ext cx="3886200" cy="138742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08DB69-3713-E248-3FB2-26002A025DFA}"/>
              </a:ext>
            </a:extLst>
          </p:cNvPr>
          <p:cNvCxnSpPr>
            <a:cxnSpLocks/>
          </p:cNvCxnSpPr>
          <p:nvPr/>
        </p:nvCxnSpPr>
        <p:spPr>
          <a:xfrm flipH="1">
            <a:off x="10387793" y="3713109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750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7" y="2041471"/>
            <a:ext cx="5672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7.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modify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authentication</a:t>
            </a:r>
            <a:r>
              <a:rPr lang="es-ES_tradnl" dirty="0"/>
              <a:t> </a:t>
            </a:r>
            <a:r>
              <a:rPr lang="es-ES_tradnl" dirty="0" err="1"/>
              <a:t>policy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add</a:t>
            </a:r>
            <a:r>
              <a:rPr lang="es-ES_tradnl" dirty="0"/>
              <a:t> new </a:t>
            </a:r>
            <a:r>
              <a:rPr lang="es-ES_tradnl" dirty="0" err="1"/>
              <a:t>mechanisms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challenge</a:t>
            </a:r>
            <a:r>
              <a:rPr lang="es-ES_tradnl" dirty="0"/>
              <a:t>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Admin</a:t>
            </a:r>
            <a:r>
              <a:rPr lang="es-ES_tradnl" b="1" dirty="0"/>
              <a:t> Portal</a:t>
            </a:r>
            <a:r>
              <a:rPr lang="es-ES_tradnl" dirty="0"/>
              <a:t>, </a:t>
            </a:r>
            <a:r>
              <a:rPr lang="es-ES_tradnl" dirty="0" err="1"/>
              <a:t>select</a:t>
            </a:r>
            <a:r>
              <a:rPr lang="es-ES_tradnl" dirty="0"/>
              <a:t> </a:t>
            </a:r>
            <a:r>
              <a:rPr lang="es-ES_tradnl" b="1" dirty="0" err="1"/>
              <a:t>Settings</a:t>
            </a:r>
            <a:r>
              <a:rPr lang="es-ES_tradnl" b="1" dirty="0"/>
              <a:t> | </a:t>
            </a:r>
            <a:r>
              <a:rPr lang="es-ES_tradnl" b="1" dirty="0" err="1"/>
              <a:t>Authentication</a:t>
            </a:r>
            <a:r>
              <a:rPr lang="es-ES_tradnl" b="1" dirty="0"/>
              <a:t> | </a:t>
            </a:r>
            <a:r>
              <a:rPr lang="es-ES_tradnl" b="1" dirty="0" err="1"/>
              <a:t>Authentication</a:t>
            </a:r>
            <a:r>
              <a:rPr lang="es-ES_tradnl" b="1" dirty="0"/>
              <a:t> </a:t>
            </a:r>
            <a:r>
              <a:rPr lang="es-ES_tradnl" b="1" dirty="0" err="1"/>
              <a:t>Profiles</a:t>
            </a:r>
            <a:r>
              <a:rPr lang="es-ES_tradnl" b="1" dirty="0"/>
              <a:t> </a:t>
            </a:r>
            <a:r>
              <a:rPr lang="es-ES_tradnl" dirty="0"/>
              <a:t>and </a:t>
            </a:r>
            <a:r>
              <a:rPr lang="es-ES_tradnl" dirty="0" err="1"/>
              <a:t>edit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profile</a:t>
            </a:r>
            <a:r>
              <a:rPr lang="es-ES_tradnl" dirty="0"/>
              <a:t>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created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users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CYBR </a:t>
            </a:r>
            <a:r>
              <a:rPr lang="es-ES_tradnl" dirty="0" err="1"/>
              <a:t>domain</a:t>
            </a:r>
            <a:r>
              <a:rPr lang="es-ES_tradnl" dirty="0"/>
              <a:t>: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CyberArk Identity Mobile App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2FA24-087D-DA3B-1BD6-49B76C74B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79" y="3537800"/>
            <a:ext cx="3598157" cy="315359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90E401-C09A-F40E-87AF-F2CFB4BC11E7}"/>
              </a:ext>
            </a:extLst>
          </p:cNvPr>
          <p:cNvCxnSpPr>
            <a:cxnSpLocks/>
          </p:cNvCxnSpPr>
          <p:nvPr/>
        </p:nvCxnSpPr>
        <p:spPr>
          <a:xfrm flipH="1">
            <a:off x="2140965" y="6621961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A991DE-D3EF-F7C7-7825-D2EABAA5868F}"/>
              </a:ext>
            </a:extLst>
          </p:cNvPr>
          <p:cNvCxnSpPr>
            <a:cxnSpLocks/>
          </p:cNvCxnSpPr>
          <p:nvPr/>
        </p:nvCxnSpPr>
        <p:spPr>
          <a:xfrm flipH="1">
            <a:off x="3142830" y="3775394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4DDA14-42F9-F241-DF00-BD926EB7EEAF}"/>
              </a:ext>
            </a:extLst>
          </p:cNvPr>
          <p:cNvCxnSpPr>
            <a:cxnSpLocks/>
          </p:cNvCxnSpPr>
          <p:nvPr/>
        </p:nvCxnSpPr>
        <p:spPr>
          <a:xfrm flipH="1">
            <a:off x="3969765" y="4363790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37CD09D-F8A3-895F-48A3-B21A0156A1DA}"/>
              </a:ext>
            </a:extLst>
          </p:cNvPr>
          <p:cNvSpPr txBox="1"/>
          <p:nvPr/>
        </p:nvSpPr>
        <p:spPr>
          <a:xfrm>
            <a:off x="6519825" y="2060472"/>
            <a:ext cx="567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8.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following</a:t>
            </a:r>
            <a:r>
              <a:rPr lang="es-ES_tradnl" dirty="0"/>
              <a:t> </a:t>
            </a:r>
            <a:r>
              <a:rPr lang="es-ES_tradnl" dirty="0" err="1"/>
              <a:t>mechanisms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Challenge</a:t>
            </a:r>
            <a:r>
              <a:rPr lang="es-ES_tradnl" dirty="0"/>
              <a:t> 2 </a:t>
            </a:r>
            <a:r>
              <a:rPr lang="es-ES_tradnl" dirty="0" err="1"/>
              <a:t>column</a:t>
            </a:r>
            <a:r>
              <a:rPr lang="es-ES_tradnl" dirty="0"/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3421AE-0144-4BA8-6A34-126E73661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719" y="2950308"/>
            <a:ext cx="4209310" cy="374108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C40547-C2BF-B211-992F-C2A61C5ACB8D}"/>
              </a:ext>
            </a:extLst>
          </p:cNvPr>
          <p:cNvCxnSpPr>
            <a:cxnSpLocks/>
          </p:cNvCxnSpPr>
          <p:nvPr/>
        </p:nvCxnSpPr>
        <p:spPr>
          <a:xfrm flipH="1">
            <a:off x="9902764" y="4221992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9BE942-44B4-8EB3-A6D7-8D7B0EC5BF7B}"/>
              </a:ext>
            </a:extLst>
          </p:cNvPr>
          <p:cNvCxnSpPr>
            <a:cxnSpLocks/>
          </p:cNvCxnSpPr>
          <p:nvPr/>
        </p:nvCxnSpPr>
        <p:spPr>
          <a:xfrm flipH="1">
            <a:off x="9751689" y="4436677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861125-986F-2D49-D420-C1EC42F4BC45}"/>
              </a:ext>
            </a:extLst>
          </p:cNvPr>
          <p:cNvCxnSpPr>
            <a:cxnSpLocks/>
          </p:cNvCxnSpPr>
          <p:nvPr/>
        </p:nvCxnSpPr>
        <p:spPr>
          <a:xfrm flipH="1">
            <a:off x="9534723" y="4754729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1158BAC-94D1-00C6-B971-CD4EA888C97E}"/>
              </a:ext>
            </a:extLst>
          </p:cNvPr>
          <p:cNvCxnSpPr>
            <a:cxnSpLocks/>
          </p:cNvCxnSpPr>
          <p:nvPr/>
        </p:nvCxnSpPr>
        <p:spPr>
          <a:xfrm flipH="1">
            <a:off x="9868677" y="5557811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324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7" y="2041471"/>
            <a:ext cx="5672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9. </a:t>
            </a:r>
            <a:r>
              <a:rPr lang="es-ES_tradnl" dirty="0" err="1"/>
              <a:t>Authenticate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User</a:t>
            </a:r>
            <a:r>
              <a:rPr lang="es-ES_tradnl" b="1" dirty="0"/>
              <a:t> Portal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User</a:t>
            </a:r>
            <a:r>
              <a:rPr lang="es-ES_tradnl" dirty="0"/>
              <a:t> </a:t>
            </a:r>
            <a:r>
              <a:rPr lang="es-ES_tradnl" b="1" dirty="0" err="1"/>
              <a:t>john@cybr.com</a:t>
            </a:r>
            <a:r>
              <a:rPr lang="es-ES_tradnl" dirty="0"/>
              <a:t>. Note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first</a:t>
            </a:r>
            <a:r>
              <a:rPr lang="es-ES_tradnl" dirty="0"/>
              <a:t> </a:t>
            </a:r>
            <a:r>
              <a:rPr lang="es-ES_tradnl" dirty="0" err="1"/>
              <a:t>challenge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password</a:t>
            </a:r>
            <a:r>
              <a:rPr lang="es-ES_tradnl" dirty="0"/>
              <a:t>, and </a:t>
            </a:r>
            <a:r>
              <a:rPr lang="es-ES_tradnl" dirty="0" err="1"/>
              <a:t>then</a:t>
            </a:r>
            <a:r>
              <a:rPr lang="es-ES_tradnl" dirty="0"/>
              <a:t>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must</a:t>
            </a:r>
            <a:r>
              <a:rPr lang="es-ES_tradnl" dirty="0"/>
              <a:t> </a:t>
            </a:r>
            <a:r>
              <a:rPr lang="es-ES_tradnl" dirty="0" err="1"/>
              <a:t>select</a:t>
            </a:r>
            <a:r>
              <a:rPr lang="es-ES_tradnl" dirty="0"/>
              <a:t> </a:t>
            </a:r>
            <a:r>
              <a:rPr lang="es-ES_tradnl" dirty="0" err="1"/>
              <a:t>some</a:t>
            </a:r>
            <a:r>
              <a:rPr lang="es-ES_tradnl" dirty="0"/>
              <a:t> </a:t>
            </a:r>
            <a:r>
              <a:rPr lang="es-ES_tradnl" dirty="0" err="1"/>
              <a:t>mechanism</a:t>
            </a:r>
            <a:r>
              <a:rPr lang="es-ES_tradnl" dirty="0"/>
              <a:t> as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challenge</a:t>
            </a:r>
            <a:r>
              <a:rPr lang="es-ES_tradnl" dirty="0"/>
              <a:t>.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list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updated</a:t>
            </a:r>
            <a:r>
              <a:rPr lang="es-ES_tradnl" dirty="0"/>
              <a:t> </a:t>
            </a:r>
            <a:r>
              <a:rPr lang="es-ES_tradnl" dirty="0" err="1"/>
              <a:t>depending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mechanisms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have</a:t>
            </a:r>
            <a:r>
              <a:rPr lang="es-ES_tradnl" dirty="0"/>
              <a:t> </a:t>
            </a:r>
            <a:r>
              <a:rPr lang="es-ES_tradnl" dirty="0" err="1"/>
              <a:t>available</a:t>
            </a:r>
            <a:r>
              <a:rPr lang="es-ES_tradnl" dirty="0"/>
              <a:t> </a:t>
            </a:r>
            <a:r>
              <a:rPr lang="es-ES_tradnl" dirty="0" err="1"/>
              <a:t>according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registrations</a:t>
            </a:r>
            <a:r>
              <a:rPr lang="es-ES_tradnl" dirty="0"/>
              <a:t> </a:t>
            </a:r>
            <a:r>
              <a:rPr lang="es-ES_tradnl" dirty="0" err="1"/>
              <a:t>made</a:t>
            </a:r>
            <a:r>
              <a:rPr lang="es-ES_tradnl" dirty="0"/>
              <a:t> in </a:t>
            </a:r>
            <a:r>
              <a:rPr lang="es-ES_tradnl" dirty="0" err="1"/>
              <a:t>previous</a:t>
            </a:r>
            <a:r>
              <a:rPr lang="es-ES_tradnl" dirty="0"/>
              <a:t> </a:t>
            </a:r>
            <a:r>
              <a:rPr lang="es-ES_tradnl" dirty="0" err="1"/>
              <a:t>steps</a:t>
            </a:r>
            <a:r>
              <a:rPr lang="es-ES_tradnl" dirty="0"/>
              <a:t>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Multifactor Authentication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7CD09D-F8A3-895F-48A3-B21A0156A1DA}"/>
              </a:ext>
            </a:extLst>
          </p:cNvPr>
          <p:cNvSpPr txBox="1"/>
          <p:nvPr/>
        </p:nvSpPr>
        <p:spPr>
          <a:xfrm>
            <a:off x="6519825" y="2060472"/>
            <a:ext cx="5672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10. Try </a:t>
            </a:r>
            <a:r>
              <a:rPr lang="es-ES_tradnl" dirty="0" err="1"/>
              <a:t>password</a:t>
            </a:r>
            <a:r>
              <a:rPr lang="es-ES_tradnl" dirty="0"/>
              <a:t> and Mobile </a:t>
            </a:r>
            <a:r>
              <a:rPr lang="es-ES_tradnl" dirty="0" err="1"/>
              <a:t>Authenticator</a:t>
            </a:r>
            <a:r>
              <a:rPr lang="es-ES_tradnl" dirty="0"/>
              <a:t>. </a:t>
            </a:r>
            <a:r>
              <a:rPr lang="es-ES_tradnl" dirty="0" err="1"/>
              <a:t>This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send</a:t>
            </a:r>
            <a:r>
              <a:rPr lang="es-ES_tradnl" dirty="0"/>
              <a:t> a </a:t>
            </a:r>
            <a:r>
              <a:rPr lang="es-ES_tradnl" dirty="0" err="1"/>
              <a:t>push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mobile</a:t>
            </a:r>
            <a:r>
              <a:rPr lang="es-ES_tradnl" dirty="0"/>
              <a:t> </a:t>
            </a:r>
            <a:r>
              <a:rPr lang="es-ES_tradnl" dirty="0" err="1"/>
              <a:t>device</a:t>
            </a:r>
            <a:r>
              <a:rPr lang="es-ES_tradnl" dirty="0"/>
              <a:t> Identity App:
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C40547-C2BF-B211-992F-C2A61C5ACB8D}"/>
              </a:ext>
            </a:extLst>
          </p:cNvPr>
          <p:cNvCxnSpPr>
            <a:cxnSpLocks/>
          </p:cNvCxnSpPr>
          <p:nvPr/>
        </p:nvCxnSpPr>
        <p:spPr>
          <a:xfrm flipH="1">
            <a:off x="7223174" y="408126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21F927B-C580-D018-BD39-8396E1879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75" y="3943847"/>
            <a:ext cx="2599234" cy="2381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B06B29-6B25-CFE0-D806-5C64520E4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344" y="3943847"/>
            <a:ext cx="2554186" cy="2381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ADA60B-CBF2-BA22-1A3A-EEEE1A95B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612" y="3206515"/>
            <a:ext cx="4036060" cy="2003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601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63BDF26-360E-A6F5-21D0-7348F9D37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066" y="3287966"/>
            <a:ext cx="3684535" cy="32719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0CAC84-B946-053D-BE24-D8A064673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7" y="3002358"/>
            <a:ext cx="2512873" cy="236551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7" y="2041471"/>
            <a:ext cx="567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11. </a:t>
            </a:r>
            <a:r>
              <a:rPr lang="es-ES_tradnl" dirty="0" err="1"/>
              <a:t>Now</a:t>
            </a:r>
            <a:r>
              <a:rPr lang="es-ES_tradnl" dirty="0"/>
              <a:t> try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password</a:t>
            </a:r>
            <a:r>
              <a:rPr lang="es-ES_tradnl" dirty="0"/>
              <a:t> and OATH OTP </a:t>
            </a:r>
            <a:r>
              <a:rPr lang="es-ES_tradnl" dirty="0" err="1"/>
              <a:t>code</a:t>
            </a:r>
            <a:endParaRPr lang="es-ES_tradnl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Multifactor Authentication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7CD09D-F8A3-895F-48A3-B21A0156A1DA}"/>
              </a:ext>
            </a:extLst>
          </p:cNvPr>
          <p:cNvSpPr txBox="1"/>
          <p:nvPr/>
        </p:nvSpPr>
        <p:spPr>
          <a:xfrm>
            <a:off x="6591387" y="1533640"/>
            <a:ext cx="5672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12. </a:t>
            </a:r>
            <a:r>
              <a:rPr lang="es-ES_tradnl" dirty="0" err="1"/>
              <a:t>Now</a:t>
            </a:r>
            <a:r>
              <a:rPr lang="es-ES_tradnl" dirty="0"/>
              <a:t> </a:t>
            </a:r>
            <a:r>
              <a:rPr lang="es-ES_tradnl" dirty="0" err="1"/>
              <a:t>let's</a:t>
            </a:r>
            <a:r>
              <a:rPr lang="es-ES_tradnl" dirty="0"/>
              <a:t> try a Passwordless </a:t>
            </a:r>
            <a:r>
              <a:rPr lang="es-ES_tradnl" dirty="0" err="1"/>
              <a:t>authentication</a:t>
            </a:r>
            <a:r>
              <a:rPr lang="es-ES_tradnl" dirty="0"/>
              <a:t>, </a:t>
            </a:r>
            <a:r>
              <a:rPr lang="es-ES_tradnl" dirty="0" err="1"/>
              <a:t>authenticating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only</a:t>
            </a:r>
            <a:r>
              <a:rPr lang="es-ES_tradnl" dirty="0"/>
              <a:t> QR </a:t>
            </a:r>
            <a:r>
              <a:rPr lang="es-ES_tradnl" dirty="0" err="1"/>
              <a:t>code</a:t>
            </a:r>
            <a:r>
              <a:rPr lang="es-ES_tradnl" dirty="0"/>
              <a:t>. </a:t>
            </a:r>
            <a:r>
              <a:rPr lang="es-ES_tradnl" dirty="0" err="1"/>
              <a:t>Let's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authentication</a:t>
            </a:r>
            <a:r>
              <a:rPr lang="es-ES_tradnl" dirty="0"/>
              <a:t> </a:t>
            </a:r>
            <a:r>
              <a:rPr lang="es-ES_tradnl" dirty="0" err="1"/>
              <a:t>policy</a:t>
            </a:r>
            <a:r>
              <a:rPr lang="es-ES_tradnl" dirty="0"/>
              <a:t> </a:t>
            </a:r>
            <a:r>
              <a:rPr lang="es-ES_tradnl" dirty="0" err="1"/>
              <a:t>again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Admin</a:t>
            </a:r>
            <a:r>
              <a:rPr lang="es-ES_tradnl" b="1" dirty="0"/>
              <a:t> Portal</a:t>
            </a:r>
            <a:r>
              <a:rPr lang="es-ES_tradnl" dirty="0"/>
              <a:t>, </a:t>
            </a:r>
            <a:r>
              <a:rPr lang="es-ES_tradnl" b="1" dirty="0" err="1"/>
              <a:t>Settings</a:t>
            </a:r>
            <a:r>
              <a:rPr lang="es-ES_tradnl" b="1" dirty="0"/>
              <a:t> | </a:t>
            </a:r>
            <a:r>
              <a:rPr lang="es-ES_tradnl" b="1" dirty="0" err="1"/>
              <a:t>Authentication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selecting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policy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CYBR </a:t>
            </a:r>
            <a:r>
              <a:rPr lang="es-ES_tradnl" dirty="0" err="1"/>
              <a:t>domain</a:t>
            </a:r>
            <a:r>
              <a:rPr lang="es-ES_tradnl" dirty="0"/>
              <a:t>. </a:t>
            </a:r>
            <a:r>
              <a:rPr lang="es-ES_tradnl" dirty="0" err="1"/>
              <a:t>Enable</a:t>
            </a:r>
            <a:r>
              <a:rPr lang="es-ES_tradnl" dirty="0"/>
              <a:t> </a:t>
            </a:r>
            <a:r>
              <a:rPr lang="es-ES_tradnl" b="1" dirty="0"/>
              <a:t>QR </a:t>
            </a:r>
            <a:r>
              <a:rPr lang="es-ES_tradnl" b="1" dirty="0" err="1"/>
              <a:t>Code</a:t>
            </a:r>
            <a:r>
              <a:rPr lang="es-ES_tradnl" b="1" dirty="0"/>
              <a:t> </a:t>
            </a:r>
            <a:r>
              <a:rPr lang="es-ES_tradnl" dirty="0" err="1"/>
              <a:t>under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Single </a:t>
            </a:r>
            <a:r>
              <a:rPr lang="es-ES_tradnl" b="1" dirty="0" err="1"/>
              <a:t>Authentication</a:t>
            </a:r>
            <a:r>
              <a:rPr lang="es-ES_tradnl" b="1" dirty="0"/>
              <a:t> </a:t>
            </a:r>
            <a:r>
              <a:rPr lang="es-ES_tradnl" b="1" dirty="0" err="1"/>
              <a:t>Mechanism</a:t>
            </a:r>
            <a:r>
              <a:rPr lang="es-ES_tradnl" dirty="0"/>
              <a:t> </a:t>
            </a:r>
            <a:r>
              <a:rPr lang="es-ES_tradnl" dirty="0" err="1"/>
              <a:t>section</a:t>
            </a:r>
            <a:r>
              <a:rPr lang="es-ES_tradnl" dirty="0"/>
              <a:t>: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C40547-C2BF-B211-992F-C2A61C5ACB8D}"/>
              </a:ext>
            </a:extLst>
          </p:cNvPr>
          <p:cNvCxnSpPr>
            <a:cxnSpLocks/>
          </p:cNvCxnSpPr>
          <p:nvPr/>
        </p:nvCxnSpPr>
        <p:spPr>
          <a:xfrm flipH="1">
            <a:off x="1507612" y="4837002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C0A7C96-328E-0FF2-D1C9-9ED2E54E7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264" y="3002359"/>
            <a:ext cx="2644291" cy="236551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 flipH="1">
            <a:off x="7822273" y="5911753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447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E48E5E-F098-4372-F329-43B51F9D5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805" y="2838501"/>
            <a:ext cx="3575948" cy="327196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7" y="2041471"/>
            <a:ext cx="567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13. </a:t>
            </a:r>
            <a:r>
              <a:rPr lang="es-ES_tradnl" dirty="0" err="1"/>
              <a:t>Now</a:t>
            </a:r>
            <a:r>
              <a:rPr lang="es-ES_tradnl" dirty="0"/>
              <a:t> try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authenticate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simply</a:t>
            </a:r>
            <a:r>
              <a:rPr lang="es-ES_tradnl" dirty="0"/>
              <a:t> </a:t>
            </a:r>
            <a:r>
              <a:rPr lang="es-ES_tradnl" dirty="0" err="1"/>
              <a:t>scanning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QR </a:t>
            </a:r>
            <a:r>
              <a:rPr lang="es-ES_tradnl" dirty="0" err="1"/>
              <a:t>code</a:t>
            </a:r>
            <a:r>
              <a:rPr lang="es-ES_tradnl" dirty="0"/>
              <a:t> </a:t>
            </a:r>
            <a:r>
              <a:rPr lang="es-ES_tradnl" dirty="0" err="1"/>
              <a:t>using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CyberArk Identity app: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Multifactor Authentication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 flipH="1">
            <a:off x="3738469" y="4323177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068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9D9E4E-5DDC-73FC-8838-39278A0B8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524" y="4595981"/>
            <a:ext cx="6758609" cy="204245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7" y="2041471"/>
            <a:ext cx="112142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The</a:t>
            </a:r>
            <a:r>
              <a:rPr lang="es-ES_tradnl" dirty="0"/>
              <a:t> CyberArk Identity App </a:t>
            </a:r>
            <a:r>
              <a:rPr lang="es-ES_tradnl" dirty="0" err="1"/>
              <a:t>Catalog</a:t>
            </a:r>
            <a:r>
              <a:rPr lang="es-ES_tradnl" dirty="0"/>
              <a:t> </a:t>
            </a:r>
            <a:r>
              <a:rPr lang="es-ES_tradnl" dirty="0" err="1"/>
              <a:t>contains</a:t>
            </a:r>
            <a:r>
              <a:rPr lang="es-ES_tradnl" dirty="0"/>
              <a:t> </a:t>
            </a:r>
            <a:r>
              <a:rPr lang="es-ES_tradnl" dirty="0" err="1"/>
              <a:t>thousands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integrations</a:t>
            </a:r>
            <a:r>
              <a:rPr lang="es-ES_tradnl" dirty="0"/>
              <a:t> </a:t>
            </a:r>
            <a:r>
              <a:rPr lang="es-ES_tradnl" dirty="0" err="1"/>
              <a:t>available</a:t>
            </a:r>
            <a:r>
              <a:rPr lang="es-ES_tradnl" dirty="0"/>
              <a:t>. </a:t>
            </a:r>
            <a:r>
              <a:rPr lang="es-ES_tradnl" dirty="0" err="1"/>
              <a:t>Administrators</a:t>
            </a:r>
            <a:r>
              <a:rPr lang="es-ES_tradnl" dirty="0"/>
              <a:t> can </a:t>
            </a:r>
            <a:r>
              <a:rPr lang="es-ES_tradnl" dirty="0" err="1"/>
              <a:t>provide</a:t>
            </a:r>
            <a:r>
              <a:rPr lang="es-ES_tradnl" dirty="0"/>
              <a:t> SSO </a:t>
            </a:r>
            <a:r>
              <a:rPr lang="es-ES_tradnl" dirty="0" err="1"/>
              <a:t>access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-premises, </a:t>
            </a:r>
            <a:r>
              <a:rPr lang="es-ES_tradnl" dirty="0" err="1"/>
              <a:t>cloud</a:t>
            </a:r>
            <a:r>
              <a:rPr lang="es-ES_tradnl" dirty="0"/>
              <a:t>, and </a:t>
            </a:r>
            <a:r>
              <a:rPr lang="es-ES_tradnl" dirty="0" err="1"/>
              <a:t>mobile</a:t>
            </a:r>
            <a:r>
              <a:rPr lang="es-ES_tradnl" dirty="0"/>
              <a:t> </a:t>
            </a:r>
            <a:r>
              <a:rPr lang="es-ES_tradnl" dirty="0" err="1"/>
              <a:t>applications</a:t>
            </a:r>
            <a:r>
              <a:rPr lang="es-ES_tradnl" dirty="0"/>
              <a:t>. Once </a:t>
            </a:r>
            <a:r>
              <a:rPr lang="es-ES_tradnl" dirty="0" err="1"/>
              <a:t>applications</a:t>
            </a:r>
            <a:r>
              <a:rPr lang="es-ES_tradnl" dirty="0"/>
              <a:t> are </a:t>
            </a:r>
            <a:r>
              <a:rPr lang="es-ES_tradnl" dirty="0" err="1"/>
              <a:t>configured</a:t>
            </a:r>
            <a:r>
              <a:rPr lang="es-ES_tradnl" dirty="0"/>
              <a:t>, </a:t>
            </a:r>
            <a:r>
              <a:rPr lang="es-ES_tradnl" dirty="0" err="1"/>
              <a:t>end</a:t>
            </a:r>
            <a:r>
              <a:rPr lang="es-ES_tradnl" dirty="0"/>
              <a:t> </a:t>
            </a:r>
            <a:r>
              <a:rPr lang="es-ES_tradnl" dirty="0" err="1"/>
              <a:t>users</a:t>
            </a:r>
            <a:r>
              <a:rPr lang="es-ES_tradnl" dirty="0"/>
              <a:t> can </a:t>
            </a:r>
            <a:r>
              <a:rPr lang="es-ES_tradnl" dirty="0" err="1"/>
              <a:t>authenticate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Identity and run </a:t>
            </a:r>
            <a:r>
              <a:rPr lang="es-ES_tradnl" dirty="0" err="1"/>
              <a:t>any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web </a:t>
            </a:r>
            <a:r>
              <a:rPr lang="es-ES_tradnl" dirty="0" err="1"/>
              <a:t>applications</a:t>
            </a:r>
            <a:r>
              <a:rPr lang="es-ES_tradnl" dirty="0"/>
              <a:t> </a:t>
            </a:r>
            <a:r>
              <a:rPr lang="es-ES_tradnl" dirty="0" err="1"/>
              <a:t>without</a:t>
            </a:r>
            <a:r>
              <a:rPr lang="es-ES_tradnl" dirty="0"/>
              <a:t> </a:t>
            </a:r>
            <a:r>
              <a:rPr lang="es-ES_tradnl" dirty="0" err="1"/>
              <a:t>needing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re-</a:t>
            </a:r>
            <a:r>
              <a:rPr lang="es-ES_tradnl" dirty="0" err="1"/>
              <a:t>enter</a:t>
            </a:r>
            <a:r>
              <a:rPr lang="es-ES_tradnl" dirty="0"/>
              <a:t> </a:t>
            </a:r>
            <a:r>
              <a:rPr lang="es-ES_tradnl" dirty="0" err="1"/>
              <a:t>their</a:t>
            </a:r>
            <a:r>
              <a:rPr lang="es-ES_tradnl" dirty="0"/>
              <a:t> </a:t>
            </a:r>
            <a:r>
              <a:rPr lang="es-ES_tradnl" dirty="0" err="1"/>
              <a:t>credentials</a:t>
            </a:r>
            <a:r>
              <a:rPr lang="es-ES_tradnl" dirty="0"/>
              <a:t>.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following</a:t>
            </a:r>
            <a:r>
              <a:rPr lang="es-ES_tradnl" dirty="0"/>
              <a:t> </a:t>
            </a:r>
            <a:r>
              <a:rPr lang="es-ES_tradnl" dirty="0" err="1"/>
              <a:t>basic</a:t>
            </a:r>
            <a:r>
              <a:rPr lang="es-ES_tradnl" dirty="0"/>
              <a:t> use cases show </a:t>
            </a:r>
            <a:r>
              <a:rPr lang="es-ES_tradnl" dirty="0" err="1"/>
              <a:t>how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configure SAML, </a:t>
            </a:r>
            <a:r>
              <a:rPr lang="es-ES_tradnl" dirty="0" err="1"/>
              <a:t>bookmark</a:t>
            </a:r>
            <a:r>
              <a:rPr lang="es-ES_tradnl" dirty="0"/>
              <a:t>, and </a:t>
            </a:r>
            <a:r>
              <a:rPr lang="es-ES_tradnl" dirty="0" err="1"/>
              <a:t>user</a:t>
            </a:r>
            <a:r>
              <a:rPr lang="es-ES_tradnl" dirty="0"/>
              <a:t>/</a:t>
            </a:r>
            <a:r>
              <a:rPr lang="es-ES_tradnl" dirty="0" err="1"/>
              <a:t>password</a:t>
            </a:r>
            <a:r>
              <a:rPr lang="es-ES_tradnl" dirty="0"/>
              <a:t> </a:t>
            </a:r>
            <a:r>
              <a:rPr lang="es-ES_tradnl" dirty="0" err="1"/>
              <a:t>applications</a:t>
            </a:r>
            <a:r>
              <a:rPr lang="es-ES_tradnl" dirty="0"/>
              <a:t>.
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SAML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 flipH="1">
            <a:off x="3989744" y="5935607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55860DD-3A4A-9D94-1BB6-FD4683F7DB35}"/>
              </a:ext>
            </a:extLst>
          </p:cNvPr>
          <p:cNvSpPr txBox="1"/>
          <p:nvPr/>
        </p:nvSpPr>
        <p:spPr>
          <a:xfrm>
            <a:off x="560199" y="3816868"/>
            <a:ext cx="567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1. </a:t>
            </a:r>
            <a:r>
              <a:rPr lang="es-ES_tradnl" dirty="0" err="1"/>
              <a:t>Authenticate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Admin</a:t>
            </a:r>
            <a:r>
              <a:rPr lang="es-ES_tradnl" b="1" dirty="0"/>
              <a:t> Portal </a:t>
            </a:r>
            <a:r>
              <a:rPr lang="es-ES_tradnl" dirty="0"/>
              <a:t>and </a:t>
            </a:r>
            <a:r>
              <a:rPr lang="es-ES_tradnl" dirty="0" err="1"/>
              <a:t>navigate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Apps &amp; Widgets </a:t>
            </a:r>
            <a:r>
              <a:rPr lang="es-ES_tradnl" dirty="0" err="1"/>
              <a:t>menu</a:t>
            </a:r>
            <a:r>
              <a:rPr lang="es-ES_tradnl" dirty="0"/>
              <a:t> | </a:t>
            </a:r>
            <a:r>
              <a:rPr lang="es-ES_tradnl" b="1" dirty="0"/>
              <a:t>Web Apps</a:t>
            </a:r>
            <a:r>
              <a:rPr lang="es-ES_tradnl" dirty="0"/>
              <a:t>. </a:t>
            </a:r>
            <a:r>
              <a:rPr lang="es-ES_tradnl" dirty="0" err="1"/>
              <a:t>Add</a:t>
            </a:r>
            <a:r>
              <a:rPr lang="es-ES_tradnl" dirty="0"/>
              <a:t> a new Web App.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E8AECA-F098-13E6-A71C-D8B216E0AB2D}"/>
              </a:ext>
            </a:extLst>
          </p:cNvPr>
          <p:cNvCxnSpPr>
            <a:cxnSpLocks/>
          </p:cNvCxnSpPr>
          <p:nvPr/>
        </p:nvCxnSpPr>
        <p:spPr>
          <a:xfrm flipH="1">
            <a:off x="10185135" y="4887360"/>
            <a:ext cx="433931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148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0391B6-852A-4DD1-9AFD-F448F6177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16" y="2985869"/>
            <a:ext cx="2745426" cy="206320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7" y="2041470"/>
            <a:ext cx="5470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2.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Add</a:t>
            </a:r>
            <a:r>
              <a:rPr lang="es-ES_tradnl" b="1" dirty="0"/>
              <a:t> Web Apps </a:t>
            </a:r>
            <a:r>
              <a:rPr lang="es-ES_tradnl" dirty="0" err="1"/>
              <a:t>window</a:t>
            </a:r>
            <a:r>
              <a:rPr lang="es-ES_tradnl" dirty="0"/>
              <a:t>,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Custom</a:t>
            </a:r>
            <a:r>
              <a:rPr lang="es-ES_tradnl" b="1" dirty="0"/>
              <a:t> </a:t>
            </a:r>
            <a:r>
              <a:rPr lang="es-ES_tradnl" b="1" dirty="0" err="1"/>
              <a:t>tab</a:t>
            </a:r>
            <a:r>
              <a:rPr lang="es-ES_tradnl" dirty="0"/>
              <a:t>,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b="1" dirty="0"/>
              <a:t>SAML</a:t>
            </a:r>
            <a:r>
              <a:rPr lang="es-ES_tradnl" dirty="0"/>
              <a:t>:
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- SAML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 flipH="1">
            <a:off x="1413015" y="3347726"/>
            <a:ext cx="32636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E8AECA-F098-13E6-A71C-D8B216E0AB2D}"/>
              </a:ext>
            </a:extLst>
          </p:cNvPr>
          <p:cNvCxnSpPr>
            <a:cxnSpLocks/>
          </p:cNvCxnSpPr>
          <p:nvPr/>
        </p:nvCxnSpPr>
        <p:spPr>
          <a:xfrm flipH="1">
            <a:off x="3274946" y="4056718"/>
            <a:ext cx="39855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3134FC4-C84E-2E1B-B53C-11D567202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681" y="3152678"/>
            <a:ext cx="1740488" cy="18080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93D468-2723-FD06-1782-93B324E90CD5}"/>
              </a:ext>
            </a:extLst>
          </p:cNvPr>
          <p:cNvSpPr txBox="1"/>
          <p:nvPr/>
        </p:nvSpPr>
        <p:spPr>
          <a:xfrm>
            <a:off x="6454889" y="2041470"/>
            <a:ext cx="547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3.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Settings</a:t>
            </a:r>
            <a:r>
              <a:rPr lang="es-ES_tradnl" dirty="0"/>
              <a:t> </a:t>
            </a:r>
            <a:r>
              <a:rPr lang="es-ES_tradnl" dirty="0" err="1"/>
              <a:t>section</a:t>
            </a:r>
            <a:r>
              <a:rPr lang="es-ES_tradnl" dirty="0"/>
              <a:t>, </a:t>
            </a:r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SAML app and </a:t>
            </a:r>
            <a:r>
              <a:rPr lang="es-ES_tradnl" dirty="0" err="1"/>
              <a:t>add</a:t>
            </a:r>
            <a:r>
              <a:rPr lang="es-ES_tradnl" dirty="0"/>
              <a:t> a </a:t>
            </a:r>
            <a:r>
              <a:rPr lang="es-ES_tradnl" dirty="0" err="1"/>
              <a:t>custom</a:t>
            </a:r>
            <a:r>
              <a:rPr lang="es-ES_tradnl" dirty="0"/>
              <a:t> logo </a:t>
            </a:r>
            <a:r>
              <a:rPr lang="es-ES_tradnl" dirty="0" err="1"/>
              <a:t>image</a:t>
            </a:r>
            <a:r>
              <a:rPr lang="es-ES_tradnl" dirty="0"/>
              <a:t> </a:t>
            </a:r>
            <a:r>
              <a:rPr lang="es-ES_tradnl" dirty="0" err="1"/>
              <a:t>if</a:t>
            </a:r>
            <a:r>
              <a:rPr lang="es-ES_tradnl" dirty="0"/>
              <a:t> </a:t>
            </a:r>
            <a:r>
              <a:rPr lang="es-ES_tradnl" dirty="0" err="1"/>
              <a:t>you</a:t>
            </a:r>
            <a:r>
              <a:rPr lang="es-ES_tradnl" dirty="0"/>
              <a:t> </a:t>
            </a:r>
            <a:r>
              <a:rPr lang="es-ES_tradnl" dirty="0" err="1"/>
              <a:t>like</a:t>
            </a:r>
            <a:r>
              <a:rPr lang="es-ES_tradnl" dirty="0"/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2147601-C43B-E7E8-18D0-6F9CEBC8C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495" y="3152678"/>
            <a:ext cx="3358490" cy="295430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34E8A2-2F26-7F3A-1D92-EAFC3C11E2A0}"/>
              </a:ext>
            </a:extLst>
          </p:cNvPr>
          <p:cNvCxnSpPr>
            <a:cxnSpLocks/>
          </p:cNvCxnSpPr>
          <p:nvPr/>
        </p:nvCxnSpPr>
        <p:spPr>
          <a:xfrm flipH="1">
            <a:off x="8990981" y="4415852"/>
            <a:ext cx="39855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3E19F7B-6E03-A25D-44CF-D6AEF7627D48}"/>
              </a:ext>
            </a:extLst>
          </p:cNvPr>
          <p:cNvCxnSpPr>
            <a:cxnSpLocks/>
          </p:cNvCxnSpPr>
          <p:nvPr/>
        </p:nvCxnSpPr>
        <p:spPr>
          <a:xfrm flipH="1">
            <a:off x="9182185" y="5578068"/>
            <a:ext cx="39855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991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A5F898-EAC6-9EEE-C494-A2D4F9CAF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994" y="3455702"/>
            <a:ext cx="5361139" cy="1409213"/>
          </a:xfrm>
          <a:prstGeom prst="rect">
            <a:avLst/>
          </a:prstGeom>
          <a:ln>
            <a:solidFill>
              <a:srgbClr val="005B9E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E1496D-94B4-862D-255A-E8479E2B1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16" y="3167169"/>
            <a:ext cx="5470743" cy="1947430"/>
          </a:xfrm>
          <a:prstGeom prst="rect">
            <a:avLst/>
          </a:prstGeom>
          <a:ln>
            <a:solidFill>
              <a:srgbClr val="005B9E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7" y="2041470"/>
            <a:ext cx="5470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4.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Trust &gt; Identity </a:t>
            </a:r>
            <a:r>
              <a:rPr lang="es-ES_tradnl" b="1" dirty="0" err="1"/>
              <a:t>Provider</a:t>
            </a:r>
            <a:r>
              <a:rPr lang="es-ES_tradnl" b="1" dirty="0"/>
              <a:t> </a:t>
            </a:r>
            <a:r>
              <a:rPr lang="es-ES_tradnl" b="1" dirty="0" err="1"/>
              <a:t>Configuration</a:t>
            </a:r>
            <a:r>
              <a:rPr lang="es-ES_tradnl" b="1" dirty="0"/>
              <a:t> &gt; Metadata</a:t>
            </a:r>
            <a:r>
              <a:rPr lang="es-ES_tradnl" dirty="0"/>
              <a:t> </a:t>
            </a:r>
            <a:r>
              <a:rPr lang="es-ES_tradnl" dirty="0" err="1"/>
              <a:t>section</a:t>
            </a:r>
            <a:r>
              <a:rPr lang="es-ES_tradnl" dirty="0"/>
              <a:t>, </a:t>
            </a:r>
            <a:r>
              <a:rPr lang="es-ES_tradnl" dirty="0" err="1"/>
              <a:t>select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Download</a:t>
            </a:r>
            <a:r>
              <a:rPr lang="es-ES_tradnl" b="1" dirty="0"/>
              <a:t> Metadata File </a:t>
            </a:r>
            <a:r>
              <a:rPr lang="es-ES_tradnl" dirty="0" err="1"/>
              <a:t>option</a:t>
            </a:r>
            <a:r>
              <a:rPr lang="es-ES_tradnl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- SAML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 flipH="1">
            <a:off x="919268" y="3757443"/>
            <a:ext cx="32636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E8AECA-F098-13E6-A71C-D8B216E0AB2D}"/>
              </a:ext>
            </a:extLst>
          </p:cNvPr>
          <p:cNvCxnSpPr>
            <a:cxnSpLocks/>
          </p:cNvCxnSpPr>
          <p:nvPr/>
        </p:nvCxnSpPr>
        <p:spPr>
          <a:xfrm flipH="1" flipV="1">
            <a:off x="2909608" y="4913879"/>
            <a:ext cx="521816" cy="27228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93D468-2723-FD06-1782-93B324E90CD5}"/>
              </a:ext>
            </a:extLst>
          </p:cNvPr>
          <p:cNvSpPr txBox="1"/>
          <p:nvPr/>
        </p:nvSpPr>
        <p:spPr>
          <a:xfrm>
            <a:off x="6661994" y="2041470"/>
            <a:ext cx="5470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5. In a new Chrome Browser </a:t>
            </a:r>
            <a:r>
              <a:rPr lang="es-ES_tradnl" dirty="0" err="1"/>
              <a:t>tab</a:t>
            </a:r>
            <a:r>
              <a:rPr lang="es-ES_tradnl" dirty="0"/>
              <a:t>, </a:t>
            </a:r>
            <a:r>
              <a:rPr lang="es-ES_tradnl" dirty="0" err="1"/>
              <a:t>navigate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>
                <a:hlinkClick r:id="rId4"/>
              </a:rPr>
              <a:t>https://sptest.iamshowcase.com/index#start</a:t>
            </a:r>
            <a:r>
              <a:rPr lang="es-ES_tradnl" dirty="0"/>
              <a:t>  </a:t>
            </a:r>
            <a:r>
              <a:rPr lang="es-ES_tradnl" dirty="0" err="1"/>
              <a:t>then</a:t>
            </a:r>
            <a:r>
              <a:rPr lang="es-ES_tradnl" dirty="0"/>
              <a:t> </a:t>
            </a:r>
            <a:r>
              <a:rPr lang="es-ES_tradnl" dirty="0" err="1"/>
              <a:t>select</a:t>
            </a:r>
            <a:r>
              <a:rPr lang="es-ES_tradnl" dirty="0"/>
              <a:t> </a:t>
            </a:r>
            <a:r>
              <a:rPr lang="es-ES_tradnl" b="1" dirty="0" err="1"/>
              <a:t>Instructions</a:t>
            </a:r>
            <a:r>
              <a:rPr lang="es-ES_tradnl" dirty="0"/>
              <a:t> and </a:t>
            </a:r>
            <a:r>
              <a:rPr lang="es-ES_tradnl" dirty="0" err="1"/>
              <a:t>then</a:t>
            </a:r>
            <a:r>
              <a:rPr lang="es-ES_tradnl" dirty="0"/>
              <a:t> </a:t>
            </a:r>
            <a:r>
              <a:rPr lang="es-ES_tradnl" b="1" dirty="0"/>
              <a:t>IDP </a:t>
            </a:r>
            <a:r>
              <a:rPr lang="es-ES_tradnl" b="1" dirty="0" err="1"/>
              <a:t>initiated</a:t>
            </a:r>
            <a:r>
              <a:rPr lang="es-ES_tradnl" b="1" dirty="0"/>
              <a:t> SSO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34E8A2-2F26-7F3A-1D92-EAFC3C11E2A0}"/>
              </a:ext>
            </a:extLst>
          </p:cNvPr>
          <p:cNvCxnSpPr>
            <a:cxnSpLocks/>
          </p:cNvCxnSpPr>
          <p:nvPr/>
        </p:nvCxnSpPr>
        <p:spPr>
          <a:xfrm flipH="1">
            <a:off x="9143284" y="3705535"/>
            <a:ext cx="39855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1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5760C0-D960-E1ED-86D7-657DEDFD3B23}"/>
              </a:ext>
            </a:extLst>
          </p:cNvPr>
          <p:cNvSpPr txBox="1"/>
          <p:nvPr/>
        </p:nvSpPr>
        <p:spPr>
          <a:xfrm>
            <a:off x="625256" y="1246772"/>
            <a:ext cx="9222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3. Once </a:t>
            </a:r>
            <a:r>
              <a:rPr lang="es-ES_tradnl" dirty="0" err="1"/>
              <a:t>registration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complete, </a:t>
            </a:r>
            <a:r>
              <a:rPr lang="es-ES_tradnl" dirty="0" err="1"/>
              <a:t>you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receive</a:t>
            </a:r>
            <a:r>
              <a:rPr lang="es-ES_tradnl" dirty="0"/>
              <a:t> </a:t>
            </a:r>
            <a:r>
              <a:rPr lang="es-ES_tradnl" dirty="0" err="1"/>
              <a:t>an</a:t>
            </a:r>
            <a:r>
              <a:rPr lang="es-ES_tradnl" dirty="0"/>
              <a:t> </a:t>
            </a:r>
            <a:r>
              <a:rPr lang="es-ES_tradnl" dirty="0" err="1"/>
              <a:t>additional</a:t>
            </a:r>
            <a:r>
              <a:rPr lang="es-ES_tradnl" dirty="0"/>
              <a:t> email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instructions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access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Identity administrative portal. </a:t>
            </a:r>
            <a:r>
              <a:rPr lang="es-ES_tradnl" dirty="0" err="1"/>
              <a:t>When</a:t>
            </a:r>
            <a:r>
              <a:rPr lang="es-ES_tradnl" dirty="0"/>
              <a:t> </a:t>
            </a:r>
            <a:r>
              <a:rPr lang="es-ES_tradnl" dirty="0" err="1"/>
              <a:t>entering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first</a:t>
            </a:r>
            <a:r>
              <a:rPr lang="es-ES_tradnl" dirty="0"/>
              <a:t> time, a </a:t>
            </a:r>
            <a:r>
              <a:rPr lang="es-ES_tradnl" dirty="0" err="1"/>
              <a:t>password</a:t>
            </a:r>
            <a:r>
              <a:rPr lang="es-ES_tradnl" dirty="0"/>
              <a:t> </a:t>
            </a:r>
            <a:r>
              <a:rPr lang="es-ES_tradnl" dirty="0" err="1"/>
              <a:t>change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be </a:t>
            </a:r>
            <a:r>
              <a:rPr lang="es-ES_tradnl" dirty="0" err="1"/>
              <a:t>requested</a:t>
            </a:r>
            <a:r>
              <a:rPr lang="es-ES_tradnl" dirty="0"/>
              <a:t>, </a:t>
            </a:r>
            <a:r>
              <a:rPr lang="es-ES_tradnl" dirty="0" err="1"/>
              <a:t>you</a:t>
            </a:r>
            <a:r>
              <a:rPr lang="es-ES_tradnl" dirty="0"/>
              <a:t> </a:t>
            </a:r>
            <a:r>
              <a:rPr lang="es-ES_tradnl" dirty="0" err="1"/>
              <a:t>must</a:t>
            </a:r>
            <a:r>
              <a:rPr lang="es-ES_tradnl" dirty="0"/>
              <a:t> </a:t>
            </a:r>
            <a:r>
              <a:rPr lang="es-ES_tradnl" dirty="0" err="1"/>
              <a:t>comply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established</a:t>
            </a:r>
            <a:r>
              <a:rPr lang="es-ES_tradnl" dirty="0"/>
              <a:t> </a:t>
            </a:r>
            <a:r>
              <a:rPr lang="es-ES_tradnl" dirty="0" err="1"/>
              <a:t>policy</a:t>
            </a:r>
            <a:r>
              <a:rPr lang="es-ES_tradnl" dirty="0"/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5C8ACC-B9DC-6BA2-7DAE-3EDCC1A65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56" y="2282248"/>
            <a:ext cx="3959127" cy="4259943"/>
          </a:xfrm>
          <a:prstGeom prst="rect">
            <a:avLst/>
          </a:prstGeom>
          <a:ln>
            <a:solidFill>
              <a:srgbClr val="005B9E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EA09FD1-3B1F-C24D-DF8C-B93EA8AB4166}"/>
              </a:ext>
            </a:extLst>
          </p:cNvPr>
          <p:cNvCxnSpPr>
            <a:cxnSpLocks/>
          </p:cNvCxnSpPr>
          <p:nvPr/>
        </p:nvCxnSpPr>
        <p:spPr>
          <a:xfrm>
            <a:off x="1459523" y="3902982"/>
            <a:ext cx="62945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0DD323-9FED-CB3B-29B4-8688E03E9444}"/>
              </a:ext>
            </a:extLst>
          </p:cNvPr>
          <p:cNvCxnSpPr>
            <a:cxnSpLocks/>
          </p:cNvCxnSpPr>
          <p:nvPr/>
        </p:nvCxnSpPr>
        <p:spPr>
          <a:xfrm flipH="1">
            <a:off x="2889080" y="4685498"/>
            <a:ext cx="72455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5EA39AC-C666-07B1-7AD8-426151F8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072" y="2282248"/>
            <a:ext cx="2411438" cy="12434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A2BAF1-B4A3-73F6-61FA-B99CB2D46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396" y="2557142"/>
            <a:ext cx="3432631" cy="6936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281CC8-76C3-990A-A483-E51C68316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485" y="4273420"/>
            <a:ext cx="5768452" cy="245200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949E61-17AF-5CC9-52B2-02832823F64A}"/>
              </a:ext>
            </a:extLst>
          </p:cNvPr>
          <p:cNvCxnSpPr>
            <a:cxnSpLocks/>
          </p:cNvCxnSpPr>
          <p:nvPr/>
        </p:nvCxnSpPr>
        <p:spPr>
          <a:xfrm>
            <a:off x="6829919" y="4746327"/>
            <a:ext cx="610065" cy="8277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532036-E92E-DA24-405F-F5B740AC6387}"/>
              </a:ext>
            </a:extLst>
          </p:cNvPr>
          <p:cNvCxnSpPr>
            <a:cxnSpLocks/>
          </p:cNvCxnSpPr>
          <p:nvPr/>
        </p:nvCxnSpPr>
        <p:spPr>
          <a:xfrm flipV="1">
            <a:off x="7920165" y="5019606"/>
            <a:ext cx="0" cy="5459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9AC6C96-6546-DDAC-2AC6-90C33447B9AC}"/>
              </a:ext>
            </a:extLst>
          </p:cNvPr>
          <p:cNvSpPr txBox="1"/>
          <p:nvPr/>
        </p:nvSpPr>
        <p:spPr>
          <a:xfrm>
            <a:off x="6237615" y="3825924"/>
            <a:ext cx="274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4. Ingresar al </a:t>
            </a:r>
            <a:r>
              <a:rPr lang="es-ES_tradnl" b="1" dirty="0" err="1"/>
              <a:t>Admin</a:t>
            </a:r>
            <a:r>
              <a:rPr lang="es-ES_tradnl" b="1" dirty="0"/>
              <a:t> Portal</a:t>
            </a:r>
            <a:r>
              <a:rPr lang="es-ES_tradnl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0760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7D5383-AC80-E0BB-9BD9-A877AB332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161" y="3112917"/>
            <a:ext cx="4889500" cy="44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731A31-2A21-CF7B-45A2-5BB661031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36" y="2838500"/>
            <a:ext cx="4267544" cy="1979837"/>
          </a:xfrm>
          <a:prstGeom prst="rect">
            <a:avLst/>
          </a:prstGeom>
          <a:ln>
            <a:solidFill>
              <a:srgbClr val="005B9E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625257" y="2041470"/>
            <a:ext cx="547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6. </a:t>
            </a:r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b="1" dirty="0" err="1"/>
              <a:t>Download</a:t>
            </a:r>
            <a:r>
              <a:rPr lang="es-ES_tradnl" b="1" dirty="0"/>
              <a:t> Metadata</a:t>
            </a:r>
            <a:r>
              <a:rPr lang="es-ES_tradnl" dirty="0"/>
              <a:t>. </a:t>
            </a:r>
            <a:r>
              <a:rPr lang="es-ES_tradnl" dirty="0" err="1"/>
              <a:t>This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load </a:t>
            </a:r>
            <a:r>
              <a:rPr lang="es-ES_tradnl" dirty="0" err="1"/>
              <a:t>our</a:t>
            </a:r>
            <a:r>
              <a:rPr lang="es-ES_tradnl" dirty="0"/>
              <a:t> metadata in a new browser </a:t>
            </a:r>
            <a:r>
              <a:rPr lang="es-ES_tradnl" dirty="0" err="1"/>
              <a:t>tab</a:t>
            </a:r>
            <a:r>
              <a:rPr lang="es-ES_tradnl" dirty="0"/>
              <a:t>.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- SAML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 flipH="1">
            <a:off x="3431424" y="4600281"/>
            <a:ext cx="71915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93D468-2723-FD06-1782-93B324E90CD5}"/>
              </a:ext>
            </a:extLst>
          </p:cNvPr>
          <p:cNvSpPr txBox="1"/>
          <p:nvPr/>
        </p:nvSpPr>
        <p:spPr>
          <a:xfrm>
            <a:off x="6661994" y="2041470"/>
            <a:ext cx="547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7.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need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URL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our</a:t>
            </a:r>
            <a:r>
              <a:rPr lang="es-ES_tradnl" dirty="0"/>
              <a:t> metadata </a:t>
            </a:r>
            <a:r>
              <a:rPr lang="es-ES_tradnl" dirty="0" err="1"/>
              <a:t>found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address</a:t>
            </a:r>
            <a:r>
              <a:rPr lang="es-ES_tradnl" dirty="0"/>
              <a:t> bar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browser. </a:t>
            </a:r>
            <a:r>
              <a:rPr lang="es-ES_tradnl" dirty="0" err="1"/>
              <a:t>Copy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URL </a:t>
            </a:r>
            <a:r>
              <a:rPr lang="es-ES_tradnl" dirty="0" err="1"/>
              <a:t>into</a:t>
            </a:r>
            <a:r>
              <a:rPr lang="es-ES_tradnl" dirty="0"/>
              <a:t> </a:t>
            </a:r>
            <a:r>
              <a:rPr lang="es-ES_tradnl" dirty="0" err="1"/>
              <a:t>memory</a:t>
            </a:r>
            <a:r>
              <a:rPr lang="es-ES_tradnl" dirty="0"/>
              <a:t>.</a:t>
            </a:r>
            <a:endParaRPr lang="es-ES_tradnl" b="1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34E8A2-2F26-7F3A-1D92-EAFC3C11E2A0}"/>
              </a:ext>
            </a:extLst>
          </p:cNvPr>
          <p:cNvCxnSpPr>
            <a:cxnSpLocks/>
          </p:cNvCxnSpPr>
          <p:nvPr/>
        </p:nvCxnSpPr>
        <p:spPr>
          <a:xfrm flipH="1">
            <a:off x="11387295" y="3327443"/>
            <a:ext cx="39855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828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5C12CB-6D39-E2A2-55F1-0FFC9DDE2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994" y="2838500"/>
            <a:ext cx="5284451" cy="1674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DD1195-2F58-9BE7-7225-D9D1F2ED9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623" y="3950919"/>
            <a:ext cx="4262914" cy="1879950"/>
          </a:xfrm>
          <a:prstGeom prst="rect">
            <a:avLst/>
          </a:prstGeom>
          <a:ln>
            <a:solidFill>
              <a:srgbClr val="005B9E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70"/>
            <a:ext cx="58903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8. </a:t>
            </a:r>
            <a:r>
              <a:rPr lang="es-ES_tradnl" dirty="0" err="1"/>
              <a:t>Go</a:t>
            </a:r>
            <a:r>
              <a:rPr lang="es-ES_tradnl" dirty="0"/>
              <a:t> back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Admin</a:t>
            </a:r>
            <a:r>
              <a:rPr lang="es-ES_tradnl" b="1" dirty="0"/>
              <a:t> Portal</a:t>
            </a:r>
            <a:r>
              <a:rPr lang="es-ES_tradnl" dirty="0"/>
              <a:t>,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URL in </a:t>
            </a:r>
            <a:r>
              <a:rPr lang="es-ES_tradnl" dirty="0" err="1"/>
              <a:t>the</a:t>
            </a:r>
            <a:r>
              <a:rPr lang="es-ES_tradnl" dirty="0"/>
              <a:t> SAML </a:t>
            </a:r>
            <a:r>
              <a:rPr lang="es-ES_tradnl" dirty="0" err="1"/>
              <a:t>Service</a:t>
            </a:r>
            <a:r>
              <a:rPr lang="es-ES_tradnl" dirty="0"/>
              <a:t> </a:t>
            </a:r>
            <a:r>
              <a:rPr lang="es-ES_tradnl" dirty="0" err="1"/>
              <a:t>Provider</a:t>
            </a:r>
            <a:r>
              <a:rPr lang="es-ES_tradnl" dirty="0"/>
              <a:t> </a:t>
            </a:r>
            <a:r>
              <a:rPr lang="es-ES_tradnl" dirty="0" err="1"/>
              <a:t>settings</a:t>
            </a:r>
            <a:r>
              <a:rPr lang="es-ES_tradnl" dirty="0"/>
              <a:t>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properties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our</a:t>
            </a:r>
            <a:r>
              <a:rPr lang="es-ES_tradnl" dirty="0"/>
              <a:t> SAML App, </a:t>
            </a:r>
            <a:r>
              <a:rPr lang="es-ES_tradnl" dirty="0" err="1"/>
              <a:t>select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Trust</a:t>
            </a:r>
            <a:r>
              <a:rPr lang="es-ES_tradnl" dirty="0"/>
              <a:t> </a:t>
            </a:r>
            <a:r>
              <a:rPr lang="es-ES_tradnl" dirty="0" err="1"/>
              <a:t>menu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Service</a:t>
            </a:r>
            <a:r>
              <a:rPr lang="es-ES_tradnl" b="1" dirty="0"/>
              <a:t> </a:t>
            </a:r>
            <a:r>
              <a:rPr lang="es-ES_tradnl" b="1" dirty="0" err="1"/>
              <a:t>Provider</a:t>
            </a:r>
            <a:r>
              <a:rPr lang="es-ES_tradnl" b="1" dirty="0"/>
              <a:t> </a:t>
            </a:r>
            <a:r>
              <a:rPr lang="es-ES_tradnl" b="1" dirty="0" err="1"/>
              <a:t>Configuration</a:t>
            </a:r>
            <a:r>
              <a:rPr lang="es-ES_tradnl" b="1" dirty="0"/>
              <a:t> </a:t>
            </a:r>
            <a:r>
              <a:rPr lang="es-ES_tradnl" dirty="0" err="1"/>
              <a:t>section</a:t>
            </a:r>
            <a:r>
              <a:rPr lang="es-ES_tradnl" dirty="0"/>
              <a:t>, </a:t>
            </a:r>
            <a:r>
              <a:rPr lang="es-ES_tradnl" dirty="0" err="1"/>
              <a:t>under</a:t>
            </a:r>
            <a:r>
              <a:rPr lang="es-ES_tradnl" dirty="0"/>
              <a:t> </a:t>
            </a:r>
            <a:r>
              <a:rPr lang="es-ES_tradnl" b="1" dirty="0"/>
              <a:t>Metadata</a:t>
            </a:r>
            <a:r>
              <a:rPr lang="es-ES_tradnl" dirty="0"/>
              <a:t>, paste </a:t>
            </a:r>
            <a:r>
              <a:rPr lang="es-ES_tradnl" dirty="0" err="1"/>
              <a:t>the</a:t>
            </a:r>
            <a:r>
              <a:rPr lang="es-ES_tradnl" dirty="0"/>
              <a:t> URL </a:t>
            </a:r>
            <a:r>
              <a:rPr lang="es-ES_tradnl" dirty="0" err="1"/>
              <a:t>from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previous</a:t>
            </a:r>
            <a:r>
              <a:rPr lang="es-ES_tradnl" dirty="0"/>
              <a:t> step, and </a:t>
            </a:r>
            <a:r>
              <a:rPr lang="es-ES_tradnl" dirty="0" err="1"/>
              <a:t>then</a:t>
            </a:r>
            <a:r>
              <a:rPr lang="es-ES_tradnl" dirty="0"/>
              <a:t> </a:t>
            </a:r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b="1" dirty="0"/>
              <a:t>Load</a:t>
            </a:r>
            <a:r>
              <a:rPr lang="es-ES_tradnl" dirty="0"/>
              <a:t>. </a:t>
            </a:r>
            <a:r>
              <a:rPr lang="es-ES_tradnl" dirty="0" err="1"/>
              <a:t>This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popularize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XML </a:t>
            </a:r>
            <a:r>
              <a:rPr lang="es-ES_tradnl" dirty="0" err="1"/>
              <a:t>portion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metadata </a:t>
            </a:r>
            <a:r>
              <a:rPr lang="es-ES_tradnl" dirty="0" err="1"/>
              <a:t>section</a:t>
            </a:r>
            <a:r>
              <a:rPr lang="es-ES_tradnl" dirty="0"/>
              <a:t>: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- SAML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 flipH="1">
            <a:off x="5013733" y="4795479"/>
            <a:ext cx="71915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93D468-2723-FD06-1782-93B324E90CD5}"/>
              </a:ext>
            </a:extLst>
          </p:cNvPr>
          <p:cNvSpPr txBox="1"/>
          <p:nvPr/>
        </p:nvSpPr>
        <p:spPr>
          <a:xfrm>
            <a:off x="6661994" y="2041470"/>
            <a:ext cx="547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9.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Permissions</a:t>
            </a:r>
            <a:r>
              <a:rPr lang="es-ES_tradnl" dirty="0"/>
              <a:t> </a:t>
            </a:r>
            <a:r>
              <a:rPr lang="es-ES_tradnl" dirty="0" err="1"/>
              <a:t>menu</a:t>
            </a:r>
            <a:r>
              <a:rPr lang="es-ES_tradnl" dirty="0"/>
              <a:t>, </a:t>
            </a:r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b="1" dirty="0" err="1"/>
              <a:t>Add</a:t>
            </a:r>
            <a:r>
              <a:rPr lang="es-ES_tradnl" dirty="0"/>
              <a:t> and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b="1" dirty="0" err="1"/>
              <a:t>John's</a:t>
            </a:r>
            <a:r>
              <a:rPr lang="es-ES_tradnl" dirty="0"/>
              <a:t> </a:t>
            </a:r>
            <a:r>
              <a:rPr lang="es-ES_tradnl" dirty="0" err="1"/>
              <a:t>account</a:t>
            </a:r>
            <a:r>
              <a:rPr lang="es-ES_tradnl" dirty="0"/>
              <a:t>:</a:t>
            </a:r>
            <a:endParaRPr lang="es-ES_tradnl" b="1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34E8A2-2F26-7F3A-1D92-EAFC3C11E2A0}"/>
              </a:ext>
            </a:extLst>
          </p:cNvPr>
          <p:cNvCxnSpPr>
            <a:cxnSpLocks/>
          </p:cNvCxnSpPr>
          <p:nvPr/>
        </p:nvCxnSpPr>
        <p:spPr>
          <a:xfrm flipH="1" flipV="1">
            <a:off x="7896673" y="4186184"/>
            <a:ext cx="690736" cy="13932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1B2543-7AFC-91BD-01A5-8D15DBD31F45}"/>
              </a:ext>
            </a:extLst>
          </p:cNvPr>
          <p:cNvCxnSpPr>
            <a:cxnSpLocks/>
          </p:cNvCxnSpPr>
          <p:nvPr/>
        </p:nvCxnSpPr>
        <p:spPr>
          <a:xfrm flipH="1">
            <a:off x="4796380" y="5496519"/>
            <a:ext cx="71915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1C4241-0D65-0FEC-0B89-8DA21A57B4AE}"/>
              </a:ext>
            </a:extLst>
          </p:cNvPr>
          <p:cNvCxnSpPr>
            <a:cxnSpLocks/>
          </p:cNvCxnSpPr>
          <p:nvPr/>
        </p:nvCxnSpPr>
        <p:spPr>
          <a:xfrm flipH="1">
            <a:off x="7522884" y="3524596"/>
            <a:ext cx="71915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869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F80545-EF85-00C6-D373-3F57BA543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786" y="3028252"/>
            <a:ext cx="4678676" cy="16606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347405-D3E3-75BD-8816-A8317DB24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250" y="3429000"/>
            <a:ext cx="4933027" cy="251981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70"/>
            <a:ext cx="5890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10. </a:t>
            </a:r>
            <a:r>
              <a:rPr lang="es-ES_tradnl" dirty="0" err="1"/>
              <a:t>Authenticate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b="1" dirty="0"/>
              <a:t>John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User</a:t>
            </a:r>
            <a:r>
              <a:rPr lang="es-ES_tradnl" b="1" dirty="0"/>
              <a:t> Portal </a:t>
            </a:r>
            <a:r>
              <a:rPr lang="es-ES_tradnl" dirty="0"/>
              <a:t>and run </a:t>
            </a:r>
            <a:r>
              <a:rPr lang="es-ES_tradnl" dirty="0" err="1"/>
              <a:t>the</a:t>
            </a:r>
            <a:r>
              <a:rPr lang="es-ES_tradnl" dirty="0"/>
              <a:t> new SAML App. </a:t>
            </a:r>
            <a:r>
              <a:rPr lang="es-ES_tradnl" dirty="0" err="1"/>
              <a:t>If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app </a:t>
            </a:r>
            <a:r>
              <a:rPr lang="es-ES_tradnl" dirty="0" err="1"/>
              <a:t>does</a:t>
            </a:r>
            <a:r>
              <a:rPr lang="es-ES_tradnl" dirty="0"/>
              <a:t>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appear</a:t>
            </a:r>
            <a:r>
              <a:rPr lang="es-ES_tradnl" dirty="0"/>
              <a:t>, </a:t>
            </a:r>
            <a:r>
              <a:rPr lang="es-ES_tradnl" dirty="0" err="1"/>
              <a:t>select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Reload</a:t>
            </a:r>
            <a:r>
              <a:rPr lang="es-ES_tradnl" b="1" dirty="0"/>
              <a:t> </a:t>
            </a:r>
            <a:r>
              <a:rPr lang="es-ES_tradnl" b="1" dirty="0" err="1"/>
              <a:t>Rights</a:t>
            </a:r>
            <a:r>
              <a:rPr lang="es-ES_tradnl" b="1" dirty="0"/>
              <a:t> </a:t>
            </a:r>
            <a:r>
              <a:rPr lang="es-ES_tradnl" dirty="0" err="1"/>
              <a:t>option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clicking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menu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user</a:t>
            </a:r>
            <a:r>
              <a:rPr lang="es-ES_tradnl" dirty="0"/>
              <a:t> John (</a:t>
            </a:r>
            <a:r>
              <a:rPr lang="es-ES_tradnl" dirty="0" err="1"/>
              <a:t>upper</a:t>
            </a:r>
            <a:r>
              <a:rPr lang="es-ES_tradnl" dirty="0"/>
              <a:t> </a:t>
            </a:r>
            <a:r>
              <a:rPr lang="es-ES_tradnl" dirty="0" err="1"/>
              <a:t>right</a:t>
            </a:r>
            <a:r>
              <a:rPr lang="es-ES_tradnl" dirty="0"/>
              <a:t> </a:t>
            </a:r>
            <a:r>
              <a:rPr lang="es-ES_tradnl" dirty="0" err="1"/>
              <a:t>corner</a:t>
            </a:r>
            <a:r>
              <a:rPr lang="es-ES_tradnl" dirty="0"/>
              <a:t>)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- SAML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 flipH="1">
            <a:off x="3189709" y="4334304"/>
            <a:ext cx="71915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93D468-2723-FD06-1782-93B324E90CD5}"/>
              </a:ext>
            </a:extLst>
          </p:cNvPr>
          <p:cNvSpPr txBox="1"/>
          <p:nvPr/>
        </p:nvSpPr>
        <p:spPr>
          <a:xfrm>
            <a:off x="6661994" y="2041470"/>
            <a:ext cx="5470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11. Clicking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SAML App </a:t>
            </a:r>
            <a:r>
              <a:rPr lang="es-ES_tradnl" dirty="0" err="1"/>
              <a:t>will</a:t>
            </a:r>
            <a:r>
              <a:rPr lang="es-ES_tradnl" dirty="0"/>
              <a:t> open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RSA SAML test</a:t>
            </a:r>
            <a:r>
              <a:rPr lang="es-ES_tradnl" dirty="0"/>
              <a:t> </a:t>
            </a:r>
            <a:r>
              <a:rPr lang="es-ES_tradnl" dirty="0" err="1"/>
              <a:t>application</a:t>
            </a:r>
            <a:r>
              <a:rPr lang="es-ES_tradnl" dirty="0"/>
              <a:t>, </a:t>
            </a:r>
            <a:r>
              <a:rPr lang="es-ES_tradnl" dirty="0" err="1"/>
              <a:t>indicating</a:t>
            </a:r>
            <a:r>
              <a:rPr lang="es-ES_tradnl" dirty="0"/>
              <a:t> </a:t>
            </a:r>
            <a:r>
              <a:rPr lang="es-ES_tradnl" dirty="0" err="1"/>
              <a:t>successful</a:t>
            </a:r>
            <a:r>
              <a:rPr lang="es-ES_tradnl" dirty="0"/>
              <a:t> </a:t>
            </a:r>
            <a:r>
              <a:rPr lang="es-ES_tradnl" dirty="0" err="1"/>
              <a:t>federation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user</a:t>
            </a:r>
            <a:r>
              <a:rPr lang="es-ES_tradnl" dirty="0"/>
              <a:t> John:</a:t>
            </a:r>
            <a:endParaRPr lang="es-ES_tradnl" b="1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34E8A2-2F26-7F3A-1D92-EAFC3C11E2A0}"/>
              </a:ext>
            </a:extLst>
          </p:cNvPr>
          <p:cNvCxnSpPr>
            <a:cxnSpLocks/>
          </p:cNvCxnSpPr>
          <p:nvPr/>
        </p:nvCxnSpPr>
        <p:spPr>
          <a:xfrm flipH="1">
            <a:off x="10043525" y="3990235"/>
            <a:ext cx="77024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339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4C6E55-5826-8AA6-5BA9-339B8AADC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967" y="3179431"/>
            <a:ext cx="4276587" cy="2385542"/>
          </a:xfrm>
          <a:prstGeom prst="rect">
            <a:avLst/>
          </a:prstGeom>
          <a:ln>
            <a:solidFill>
              <a:srgbClr val="005B9E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81F5A4-5B71-7486-3645-6408F2749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56" y="3546974"/>
            <a:ext cx="5342051" cy="238554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70"/>
            <a:ext cx="58903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1. Use Bookmark-</a:t>
            </a:r>
            <a:r>
              <a:rPr lang="es-ES_tradnl" dirty="0" err="1"/>
              <a:t>type</a:t>
            </a:r>
            <a:r>
              <a:rPr lang="es-ES_tradnl" dirty="0"/>
              <a:t> </a:t>
            </a:r>
            <a:r>
              <a:rPr lang="es-ES_tradnl" dirty="0" err="1"/>
              <a:t>applications</a:t>
            </a:r>
            <a:r>
              <a:rPr lang="es-ES_tradnl" dirty="0"/>
              <a:t> </a:t>
            </a:r>
            <a:r>
              <a:rPr lang="es-ES_tradnl" dirty="0" err="1"/>
              <a:t>when</a:t>
            </a:r>
            <a:r>
              <a:rPr lang="es-ES_tradnl" dirty="0"/>
              <a:t> </a:t>
            </a:r>
            <a:r>
              <a:rPr lang="es-ES_tradnl" dirty="0" err="1"/>
              <a:t>you</a:t>
            </a:r>
            <a:r>
              <a:rPr lang="es-ES_tradnl" dirty="0"/>
              <a:t> </a:t>
            </a:r>
            <a:r>
              <a:rPr lang="es-ES_tradnl" dirty="0" err="1"/>
              <a:t>want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provide</a:t>
            </a:r>
            <a:r>
              <a:rPr lang="es-ES_tradnl" dirty="0"/>
              <a:t> a link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URL </a:t>
            </a:r>
            <a:r>
              <a:rPr lang="es-ES_tradnl" dirty="0" err="1"/>
              <a:t>of</a:t>
            </a:r>
            <a:r>
              <a:rPr lang="es-ES_tradnl" dirty="0"/>
              <a:t> a web </a:t>
            </a:r>
            <a:r>
              <a:rPr lang="es-ES_tradnl" dirty="0" err="1"/>
              <a:t>application</a:t>
            </a:r>
            <a:r>
              <a:rPr lang="es-ES_tradnl" dirty="0"/>
              <a:t>. </a:t>
            </a:r>
            <a:r>
              <a:rPr lang="es-ES_tradnl" dirty="0" err="1"/>
              <a:t>This</a:t>
            </a:r>
            <a:r>
              <a:rPr lang="es-ES_tradnl" dirty="0"/>
              <a:t> link </a:t>
            </a:r>
            <a:r>
              <a:rPr lang="es-ES_tradnl" dirty="0" err="1"/>
              <a:t>does</a:t>
            </a:r>
            <a:r>
              <a:rPr lang="es-ES_tradnl" dirty="0"/>
              <a:t>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provide</a:t>
            </a:r>
            <a:r>
              <a:rPr lang="es-ES_tradnl" dirty="0"/>
              <a:t> </a:t>
            </a:r>
            <a:r>
              <a:rPr lang="es-ES_tradnl" dirty="0" err="1"/>
              <a:t>any</a:t>
            </a:r>
            <a:r>
              <a:rPr lang="es-ES_tradnl" dirty="0"/>
              <a:t> </a:t>
            </a:r>
            <a:r>
              <a:rPr lang="es-ES_tradnl" dirty="0" err="1"/>
              <a:t>authentication</a:t>
            </a:r>
            <a:r>
              <a:rPr lang="es-ES_tradnl" dirty="0"/>
              <a:t> </a:t>
            </a:r>
            <a:r>
              <a:rPr lang="es-ES_tradnl" dirty="0" err="1"/>
              <a:t>mechanism</a:t>
            </a:r>
            <a:r>
              <a:rPr lang="es-ES_tradnl" dirty="0"/>
              <a:t>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Admin</a:t>
            </a:r>
            <a:r>
              <a:rPr lang="es-ES_tradnl" b="1" dirty="0"/>
              <a:t> Portal</a:t>
            </a:r>
            <a:r>
              <a:rPr lang="es-ES_tradnl" dirty="0"/>
              <a:t>,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Apps &amp; Widgets </a:t>
            </a:r>
            <a:r>
              <a:rPr lang="es-ES_tradnl" dirty="0" err="1"/>
              <a:t>menu</a:t>
            </a:r>
            <a:r>
              <a:rPr lang="es-ES_tradnl" dirty="0"/>
              <a:t>, </a:t>
            </a:r>
            <a:r>
              <a:rPr lang="es-ES_tradnl" dirty="0" err="1"/>
              <a:t>add</a:t>
            </a:r>
            <a:r>
              <a:rPr lang="es-ES_tradnl" dirty="0"/>
              <a:t> a new Web App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type</a:t>
            </a:r>
            <a:r>
              <a:rPr lang="es-ES_tradnl" dirty="0"/>
              <a:t> </a:t>
            </a:r>
            <a:r>
              <a:rPr lang="es-ES_tradnl" b="1" dirty="0"/>
              <a:t>Bookmark</a:t>
            </a:r>
            <a:r>
              <a:rPr lang="es-ES_tradnl" dirty="0"/>
              <a:t>: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- Bookmark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 flipH="1">
            <a:off x="4263135" y="4649994"/>
            <a:ext cx="71915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93D468-2723-FD06-1782-93B324E90CD5}"/>
              </a:ext>
            </a:extLst>
          </p:cNvPr>
          <p:cNvSpPr txBox="1"/>
          <p:nvPr/>
        </p:nvSpPr>
        <p:spPr>
          <a:xfrm>
            <a:off x="6661994" y="2041470"/>
            <a:ext cx="547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2.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URL: </a:t>
            </a:r>
            <a:r>
              <a:rPr lang="es-ES_tradnl" dirty="0">
                <a:hlinkClick r:id="rId4"/>
              </a:rPr>
              <a:t>https://www.cyberark.com/resources/blog</a:t>
            </a:r>
            <a:r>
              <a:rPr lang="es-ES_tradnl" dirty="0"/>
              <a:t> </a:t>
            </a:r>
            <a:endParaRPr lang="es-ES_tradnl" b="1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34E8A2-2F26-7F3A-1D92-EAFC3C11E2A0}"/>
              </a:ext>
            </a:extLst>
          </p:cNvPr>
          <p:cNvCxnSpPr>
            <a:cxnSpLocks/>
          </p:cNvCxnSpPr>
          <p:nvPr/>
        </p:nvCxnSpPr>
        <p:spPr>
          <a:xfrm flipH="1">
            <a:off x="9789084" y="4292385"/>
            <a:ext cx="77024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994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678D10-59C1-1371-8C09-3270752F9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994" y="2954064"/>
            <a:ext cx="5054867" cy="1916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FE2603-A681-B4AF-0C64-6C0F56E62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300" y="2835732"/>
            <a:ext cx="4272391" cy="3628523"/>
          </a:xfrm>
          <a:prstGeom prst="rect">
            <a:avLst/>
          </a:prstGeom>
          <a:ln>
            <a:solidFill>
              <a:srgbClr val="005B9E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70"/>
            <a:ext cx="589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3.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Description</a:t>
            </a:r>
            <a:r>
              <a:rPr lang="es-ES_tradnl" dirty="0"/>
              <a:t> </a:t>
            </a:r>
            <a:r>
              <a:rPr lang="es-ES_tradnl" dirty="0" err="1"/>
              <a:t>menu</a:t>
            </a:r>
            <a:r>
              <a:rPr lang="es-ES_tradnl" dirty="0"/>
              <a:t>, </a:t>
            </a:r>
            <a:r>
              <a:rPr lang="es-ES_tradnl" dirty="0" err="1"/>
              <a:t>specify</a:t>
            </a:r>
            <a:r>
              <a:rPr lang="es-ES_tradnl" dirty="0"/>
              <a:t> a </a:t>
            </a:r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new app: </a:t>
            </a:r>
            <a:r>
              <a:rPr lang="es-ES_tradnl" b="1" dirty="0"/>
              <a:t>CyberArk Blog</a:t>
            </a:r>
            <a:r>
              <a:rPr lang="es-ES_tradnl" dirty="0"/>
              <a:t>. Change </a:t>
            </a:r>
            <a:r>
              <a:rPr lang="es-ES_tradnl" dirty="0" err="1"/>
              <a:t>the</a:t>
            </a:r>
            <a:r>
              <a:rPr lang="es-ES_tradnl" dirty="0"/>
              <a:t> logo </a:t>
            </a:r>
            <a:r>
              <a:rPr lang="es-ES_tradnl" dirty="0" err="1"/>
              <a:t>if</a:t>
            </a:r>
            <a:r>
              <a:rPr lang="es-ES_tradnl" dirty="0"/>
              <a:t> </a:t>
            </a:r>
            <a:r>
              <a:rPr lang="es-ES_tradnl" dirty="0" err="1"/>
              <a:t>desired</a:t>
            </a:r>
            <a:r>
              <a:rPr lang="es-ES_tradnl" dirty="0"/>
              <a:t>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- Bookmark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 flipH="1">
            <a:off x="3293076" y="4443260"/>
            <a:ext cx="71915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93D468-2723-FD06-1782-93B324E90CD5}"/>
              </a:ext>
            </a:extLst>
          </p:cNvPr>
          <p:cNvSpPr txBox="1"/>
          <p:nvPr/>
        </p:nvSpPr>
        <p:spPr>
          <a:xfrm>
            <a:off x="6661994" y="2041470"/>
            <a:ext cx="547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4.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Permissions</a:t>
            </a:r>
            <a:r>
              <a:rPr lang="es-ES_tradnl" dirty="0"/>
              <a:t> </a:t>
            </a:r>
            <a:r>
              <a:rPr lang="es-ES_tradnl" dirty="0" err="1"/>
              <a:t>menu</a:t>
            </a:r>
            <a:r>
              <a:rPr lang="es-ES_tradnl" dirty="0"/>
              <a:t>,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b="1" dirty="0" err="1"/>
              <a:t>John's</a:t>
            </a:r>
            <a:r>
              <a:rPr lang="es-ES_tradnl" dirty="0"/>
              <a:t> </a:t>
            </a:r>
            <a:r>
              <a:rPr lang="es-ES_tradnl" dirty="0" err="1"/>
              <a:t>account</a:t>
            </a:r>
            <a:r>
              <a:rPr lang="es-ES_tradnl" dirty="0"/>
              <a:t>:</a:t>
            </a:r>
            <a:endParaRPr lang="es-ES_tradnl" b="1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34E8A2-2F26-7F3A-1D92-EAFC3C11E2A0}"/>
              </a:ext>
            </a:extLst>
          </p:cNvPr>
          <p:cNvCxnSpPr>
            <a:cxnSpLocks/>
          </p:cNvCxnSpPr>
          <p:nvPr/>
        </p:nvCxnSpPr>
        <p:spPr>
          <a:xfrm flipH="1">
            <a:off x="8246531" y="4649993"/>
            <a:ext cx="77024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A8C6210-025F-CE61-3850-8896C8AA2FB7}"/>
              </a:ext>
            </a:extLst>
          </p:cNvPr>
          <p:cNvCxnSpPr>
            <a:cxnSpLocks/>
          </p:cNvCxnSpPr>
          <p:nvPr/>
        </p:nvCxnSpPr>
        <p:spPr>
          <a:xfrm flipH="1">
            <a:off x="3787382" y="6122311"/>
            <a:ext cx="719157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27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B3278-0FEE-94CF-CE10-F69A9C565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41" y="3146077"/>
            <a:ext cx="4336774" cy="222179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70"/>
            <a:ext cx="7712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5. </a:t>
            </a:r>
            <a:r>
              <a:rPr lang="es-ES_tradnl" dirty="0" err="1"/>
              <a:t>Authenticate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User</a:t>
            </a:r>
            <a:r>
              <a:rPr lang="es-ES_tradnl" b="1" dirty="0"/>
              <a:t> Portal </a:t>
            </a:r>
            <a:r>
              <a:rPr lang="es-ES_tradnl" dirty="0"/>
              <a:t>as </a:t>
            </a:r>
            <a:r>
              <a:rPr lang="es-ES_tradnl" b="1" dirty="0"/>
              <a:t>John</a:t>
            </a:r>
            <a:r>
              <a:rPr lang="es-ES_tradnl" dirty="0"/>
              <a:t> and run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newly</a:t>
            </a:r>
            <a:r>
              <a:rPr lang="es-ES_tradnl" dirty="0"/>
              <a:t> </a:t>
            </a:r>
            <a:r>
              <a:rPr lang="es-ES_tradnl" dirty="0" err="1"/>
              <a:t>created</a:t>
            </a:r>
            <a:r>
              <a:rPr lang="es-ES_tradnl" dirty="0"/>
              <a:t> App: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- Bookmark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 flipH="1" flipV="1">
            <a:off x="2667549" y="4239552"/>
            <a:ext cx="359579" cy="4104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34E8A2-2F26-7F3A-1D92-EAFC3C11E2A0}"/>
              </a:ext>
            </a:extLst>
          </p:cNvPr>
          <p:cNvCxnSpPr>
            <a:cxnSpLocks/>
          </p:cNvCxnSpPr>
          <p:nvPr/>
        </p:nvCxnSpPr>
        <p:spPr>
          <a:xfrm flipH="1">
            <a:off x="8246531" y="4649993"/>
            <a:ext cx="77024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BF45723-29B5-6DC3-9B11-80A59E325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744" y="2548545"/>
            <a:ext cx="5990645" cy="341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17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41D382-D6A4-E01A-DA0F-74FCE40CB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666" y="2920535"/>
            <a:ext cx="3665762" cy="2743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184EDC-D109-3FBB-92FD-4B07F1E01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8" y="3276822"/>
            <a:ext cx="5561275" cy="1566152"/>
          </a:xfrm>
          <a:prstGeom prst="rect">
            <a:avLst/>
          </a:prstGeom>
          <a:ln>
            <a:solidFill>
              <a:srgbClr val="005B9E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70"/>
            <a:ext cx="589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User</a:t>
            </a:r>
            <a:r>
              <a:rPr lang="es-ES_tradnl" b="1" dirty="0"/>
              <a:t> Portal</a:t>
            </a:r>
            <a:r>
              <a:rPr lang="es-ES_tradnl" dirty="0"/>
              <a:t>, </a:t>
            </a:r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Add</a:t>
            </a:r>
            <a:r>
              <a:rPr lang="es-ES_tradnl" b="1" dirty="0"/>
              <a:t> Apps </a:t>
            </a:r>
            <a:r>
              <a:rPr lang="es-ES_tradnl" dirty="0" err="1"/>
              <a:t>button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add</a:t>
            </a:r>
            <a:r>
              <a:rPr lang="es-ES_tradnl" dirty="0"/>
              <a:t> a new </a:t>
            </a:r>
            <a:r>
              <a:rPr lang="es-ES_tradnl" dirty="0" err="1"/>
              <a:t>application</a:t>
            </a:r>
            <a:r>
              <a:rPr lang="es-ES_tradnl" dirty="0"/>
              <a:t> </a:t>
            </a:r>
            <a:r>
              <a:rPr lang="es-ES_tradnl" dirty="0" err="1"/>
              <a:t>from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CyberArk </a:t>
            </a:r>
            <a:r>
              <a:rPr lang="es-ES_tradnl" dirty="0" err="1"/>
              <a:t>Catalog</a:t>
            </a:r>
            <a:r>
              <a:rPr lang="es-ES_tradnl" dirty="0"/>
              <a:t>.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User/Password App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>
            <a:off x="4460682" y="3325633"/>
            <a:ext cx="826935" cy="20673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93D468-2723-FD06-1782-93B324E90CD5}"/>
              </a:ext>
            </a:extLst>
          </p:cNvPr>
          <p:cNvSpPr txBox="1"/>
          <p:nvPr/>
        </p:nvSpPr>
        <p:spPr>
          <a:xfrm>
            <a:off x="6661994" y="2041470"/>
            <a:ext cx="547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2.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catalog</a:t>
            </a:r>
            <a:r>
              <a:rPr lang="es-ES_tradnl" dirty="0"/>
              <a:t>, </a:t>
            </a:r>
            <a:r>
              <a:rPr lang="es-ES_tradnl" dirty="0" err="1"/>
              <a:t>find</a:t>
            </a:r>
            <a:r>
              <a:rPr lang="es-ES_tradnl" dirty="0"/>
              <a:t> and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LinkedIn</a:t>
            </a:r>
            <a:r>
              <a:rPr lang="es-ES_tradnl" dirty="0"/>
              <a:t> app:</a:t>
            </a:r>
            <a:endParaRPr lang="es-ES_tradnl" b="1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34E8A2-2F26-7F3A-1D92-EAFC3C11E2A0}"/>
              </a:ext>
            </a:extLst>
          </p:cNvPr>
          <p:cNvCxnSpPr>
            <a:cxnSpLocks/>
          </p:cNvCxnSpPr>
          <p:nvPr/>
        </p:nvCxnSpPr>
        <p:spPr>
          <a:xfrm flipH="1">
            <a:off x="10639874" y="3680134"/>
            <a:ext cx="77024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6451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87BC7-8F08-7E41-531F-85A993DA5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716" y="1940117"/>
            <a:ext cx="3202985" cy="470319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40" y="2041470"/>
            <a:ext cx="5161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3.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application</a:t>
            </a:r>
            <a:r>
              <a:rPr lang="es-ES_tradnl" dirty="0"/>
              <a:t> </a:t>
            </a:r>
            <a:r>
              <a:rPr lang="es-ES_tradnl" dirty="0" err="1"/>
              <a:t>properties</a:t>
            </a:r>
            <a:r>
              <a:rPr lang="es-ES_tradnl" dirty="0"/>
              <a:t>, </a:t>
            </a:r>
            <a:r>
              <a:rPr lang="es-ES_tradnl" dirty="0" err="1"/>
              <a:t>specify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following</a:t>
            </a:r>
            <a:r>
              <a:rPr lang="es-ES_tradnl" dirty="0"/>
              <a:t> </a:t>
            </a:r>
            <a:r>
              <a:rPr lang="es-ES_tradnl" dirty="0" err="1"/>
              <a:t>options</a:t>
            </a:r>
            <a:r>
              <a:rPr lang="es-ES_tradnl" dirty="0"/>
              <a:t>:
</a:t>
            </a:r>
            <a:r>
              <a:rPr lang="es-ES_tradnl" b="1" dirty="0" err="1"/>
              <a:t>Add</a:t>
            </a:r>
            <a:r>
              <a:rPr lang="es-ES_tradnl" b="1" dirty="0"/>
              <a:t> Tags</a:t>
            </a:r>
            <a:r>
              <a:rPr lang="es-ES_tradnl" dirty="0"/>
              <a:t>: Social Media
</a:t>
            </a:r>
            <a:r>
              <a:rPr lang="es-ES_tradnl" b="1" dirty="0" err="1"/>
              <a:t>Enable</a:t>
            </a:r>
            <a:r>
              <a:rPr lang="es-ES_tradnl" b="1" dirty="0"/>
              <a:t> </a:t>
            </a:r>
            <a:r>
              <a:rPr lang="es-ES_tradnl" b="1" dirty="0" err="1"/>
              <a:t>the</a:t>
            </a:r>
            <a:r>
              <a:rPr lang="es-ES_tradnl" b="1" dirty="0"/>
              <a:t> Auto-Login at site </a:t>
            </a:r>
            <a:r>
              <a:rPr lang="es-ES_tradnl" b="1" dirty="0" err="1"/>
              <a:t>option</a:t>
            </a:r>
            <a:r>
              <a:rPr lang="es-ES_tradnl" dirty="0"/>
              <a:t>
</a:t>
            </a:r>
            <a:r>
              <a:rPr lang="es-ES_tradnl" dirty="0" err="1"/>
              <a:t>Specify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username</a:t>
            </a:r>
            <a:r>
              <a:rPr lang="es-ES_tradnl" dirty="0"/>
              <a:t>
</a:t>
            </a:r>
            <a:r>
              <a:rPr lang="es-ES_tradnl" dirty="0" err="1"/>
              <a:t>Specify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b="1" dirty="0" err="1"/>
              <a:t>password</a:t>
            </a:r>
            <a:r>
              <a:rPr lang="es-ES_tradnl" dirty="0"/>
              <a:t>
</a:t>
            </a:r>
            <a:r>
              <a:rPr lang="es-ES_tradnl" dirty="0" err="1"/>
              <a:t>Click</a:t>
            </a:r>
            <a:r>
              <a:rPr lang="es-ES_tradnl" dirty="0"/>
              <a:t> in </a:t>
            </a:r>
            <a:r>
              <a:rPr lang="es-ES_tradnl" b="1" dirty="0" err="1"/>
              <a:t>Save</a:t>
            </a:r>
            <a:r>
              <a:rPr lang="es-ES_tradnl" dirty="0"/>
              <a:t>
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User/Password App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34E8A2-2F26-7F3A-1D92-EAFC3C11E2A0}"/>
              </a:ext>
            </a:extLst>
          </p:cNvPr>
          <p:cNvCxnSpPr>
            <a:cxnSpLocks/>
          </p:cNvCxnSpPr>
          <p:nvPr/>
        </p:nvCxnSpPr>
        <p:spPr>
          <a:xfrm flipH="1">
            <a:off x="8842879" y="3751696"/>
            <a:ext cx="77024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E54709-DEE1-191F-17E8-66BBFF5E3348}"/>
              </a:ext>
            </a:extLst>
          </p:cNvPr>
          <p:cNvCxnSpPr>
            <a:cxnSpLocks/>
          </p:cNvCxnSpPr>
          <p:nvPr/>
        </p:nvCxnSpPr>
        <p:spPr>
          <a:xfrm flipH="1">
            <a:off x="7412970" y="4993424"/>
            <a:ext cx="77024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E06DAD0-C80C-97F1-2B6A-9755D6048568}"/>
              </a:ext>
            </a:extLst>
          </p:cNvPr>
          <p:cNvCxnSpPr>
            <a:cxnSpLocks/>
          </p:cNvCxnSpPr>
          <p:nvPr/>
        </p:nvCxnSpPr>
        <p:spPr>
          <a:xfrm flipH="1">
            <a:off x="8010643" y="5630853"/>
            <a:ext cx="77024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BC1C03-1893-53A7-251C-23A27B988A1E}"/>
              </a:ext>
            </a:extLst>
          </p:cNvPr>
          <p:cNvCxnSpPr>
            <a:cxnSpLocks/>
          </p:cNvCxnSpPr>
          <p:nvPr/>
        </p:nvCxnSpPr>
        <p:spPr>
          <a:xfrm flipH="1">
            <a:off x="7798094" y="5934328"/>
            <a:ext cx="77024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8289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C71A11-7251-CBD6-DDCB-4723D964F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016" y="2963946"/>
            <a:ext cx="2663298" cy="1614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DA2EFF-D5A3-1C4A-E987-95F64C57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97" y="3360045"/>
            <a:ext cx="3886199" cy="221090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70"/>
            <a:ext cx="11052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4. Run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/>
              <a:t>LinkedIn</a:t>
            </a:r>
            <a:r>
              <a:rPr lang="es-ES_tradnl" sz="1600" dirty="0"/>
              <a:t> app </a:t>
            </a:r>
            <a:r>
              <a:rPr lang="es-ES_tradnl" sz="1600" dirty="0" err="1"/>
              <a:t>from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SSO portal. </a:t>
            </a:r>
            <a:r>
              <a:rPr lang="es-ES_tradnl" sz="1600" dirty="0" err="1"/>
              <a:t>This</a:t>
            </a:r>
            <a:r>
              <a:rPr lang="es-ES_tradnl" sz="1600" dirty="0"/>
              <a:t> </a:t>
            </a:r>
            <a:r>
              <a:rPr lang="es-ES_tradnl" sz="1600" dirty="0" err="1"/>
              <a:t>will</a:t>
            </a:r>
            <a:r>
              <a:rPr lang="es-ES_tradnl" sz="1600" dirty="0"/>
              <a:t> </a:t>
            </a:r>
            <a:r>
              <a:rPr lang="es-ES_tradnl" sz="1600" dirty="0" err="1"/>
              <a:t>prompt</a:t>
            </a:r>
            <a:r>
              <a:rPr lang="es-ES_tradnl" sz="1600" dirty="0"/>
              <a:t> </a:t>
            </a:r>
            <a:r>
              <a:rPr lang="es-ES_tradnl" sz="1600" dirty="0" err="1"/>
              <a:t>for</a:t>
            </a:r>
            <a:r>
              <a:rPr lang="es-ES_tradnl" sz="1600" dirty="0"/>
              <a:t> </a:t>
            </a:r>
            <a:r>
              <a:rPr lang="es-ES_tradnl" sz="1600" dirty="0" err="1"/>
              <a:t>installation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browser </a:t>
            </a:r>
            <a:r>
              <a:rPr lang="es-ES_tradnl" sz="1600" dirty="0" err="1"/>
              <a:t>extension</a:t>
            </a:r>
            <a:r>
              <a:rPr lang="es-ES_tradnl" sz="1600" dirty="0"/>
              <a:t>, </a:t>
            </a:r>
            <a:r>
              <a:rPr lang="es-ES_tradnl" sz="1600" dirty="0" err="1"/>
              <a:t>click</a:t>
            </a:r>
            <a:r>
              <a:rPr lang="es-ES_tradnl" sz="1600" dirty="0"/>
              <a:t> </a:t>
            </a:r>
            <a:r>
              <a:rPr lang="es-ES_tradnl" sz="1600" b="1" dirty="0" err="1"/>
              <a:t>Install</a:t>
            </a:r>
            <a:r>
              <a:rPr lang="es-ES_tradnl" sz="1600" dirty="0"/>
              <a:t>, </a:t>
            </a:r>
            <a:r>
              <a:rPr lang="es-ES_tradnl" sz="1600" b="1" dirty="0" err="1"/>
              <a:t>Download</a:t>
            </a:r>
            <a:r>
              <a:rPr lang="es-ES_tradnl" sz="1600" dirty="0"/>
              <a:t> and </a:t>
            </a:r>
            <a:r>
              <a:rPr lang="es-ES_tradnl" sz="1600" dirty="0" err="1"/>
              <a:t>then</a:t>
            </a:r>
            <a:r>
              <a:rPr lang="es-ES_tradnl" sz="1600" dirty="0"/>
              <a:t> </a:t>
            </a:r>
            <a:r>
              <a:rPr lang="es-ES_tradnl" sz="1600" dirty="0" err="1"/>
              <a:t>add</a:t>
            </a:r>
            <a:r>
              <a:rPr lang="es-ES_tradnl" sz="1600" dirty="0"/>
              <a:t> </a:t>
            </a:r>
            <a:r>
              <a:rPr lang="es-ES_tradnl" sz="1600" dirty="0" err="1"/>
              <a:t>it</a:t>
            </a:r>
            <a:r>
              <a:rPr lang="es-ES_tradnl" sz="1600" dirty="0"/>
              <a:t> in Chrome. </a:t>
            </a:r>
            <a:r>
              <a:rPr lang="es-ES_tradnl" sz="1600" dirty="0" err="1"/>
              <a:t>The</a:t>
            </a:r>
            <a:r>
              <a:rPr lang="es-ES_tradnl" sz="1600" dirty="0"/>
              <a:t> browser </a:t>
            </a:r>
            <a:r>
              <a:rPr lang="es-ES_tradnl" sz="1600" dirty="0" err="1"/>
              <a:t>extension</a:t>
            </a:r>
            <a:r>
              <a:rPr lang="es-ES_tradnl" sz="1600" dirty="0"/>
              <a:t> </a:t>
            </a:r>
            <a:r>
              <a:rPr lang="es-ES_tradnl" sz="1600" dirty="0" err="1"/>
              <a:t>is</a:t>
            </a:r>
            <a:r>
              <a:rPr lang="es-ES_tradnl" sz="1600" dirty="0"/>
              <a:t> </a:t>
            </a:r>
            <a:r>
              <a:rPr lang="es-ES_tradnl" sz="1600" dirty="0" err="1"/>
              <a:t>an</a:t>
            </a:r>
            <a:r>
              <a:rPr lang="es-ES_tradnl" sz="1600" dirty="0"/>
              <a:t> </a:t>
            </a:r>
            <a:r>
              <a:rPr lang="es-ES_tradnl" sz="1600" dirty="0" err="1"/>
              <a:t>addon</a:t>
            </a:r>
            <a:r>
              <a:rPr lang="es-ES_tradnl" sz="1600" dirty="0"/>
              <a:t> </a:t>
            </a:r>
            <a:r>
              <a:rPr lang="es-ES_tradnl" sz="1600" dirty="0" err="1"/>
              <a:t>required</a:t>
            </a:r>
            <a:r>
              <a:rPr lang="es-ES_tradnl" sz="1600" dirty="0"/>
              <a:t> </a:t>
            </a:r>
            <a:r>
              <a:rPr lang="es-ES_tradnl" sz="1600" dirty="0" err="1"/>
              <a:t>for</a:t>
            </a:r>
            <a:r>
              <a:rPr lang="es-ES_tradnl" sz="1600" dirty="0"/>
              <a:t> SSO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dirty="0" err="1"/>
              <a:t>certain</a:t>
            </a:r>
            <a:r>
              <a:rPr lang="es-ES_tradnl" sz="1600" dirty="0"/>
              <a:t> web </a:t>
            </a:r>
            <a:r>
              <a:rPr lang="es-ES_tradnl" sz="1600" dirty="0" err="1"/>
              <a:t>applications</a:t>
            </a:r>
            <a:r>
              <a:rPr lang="es-ES_tradnl" sz="1600" dirty="0"/>
              <a:t>.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extension</a:t>
            </a:r>
            <a:r>
              <a:rPr lang="es-ES_tradnl" sz="1600" dirty="0"/>
              <a:t> </a:t>
            </a:r>
            <a:r>
              <a:rPr lang="es-ES_tradnl" sz="1600" dirty="0" err="1"/>
              <a:t>is</a:t>
            </a:r>
            <a:r>
              <a:rPr lang="es-ES_tradnl" sz="1600" dirty="0"/>
              <a:t> </a:t>
            </a:r>
            <a:r>
              <a:rPr lang="es-ES_tradnl" sz="1600" dirty="0" err="1"/>
              <a:t>required</a:t>
            </a:r>
            <a:r>
              <a:rPr lang="es-ES_tradnl" sz="1600" dirty="0"/>
              <a:t> </a:t>
            </a:r>
            <a:r>
              <a:rPr lang="es-ES_tradnl" sz="1600" dirty="0" err="1"/>
              <a:t>by</a:t>
            </a:r>
            <a:r>
              <a:rPr lang="es-ES_tradnl" sz="1600" dirty="0"/>
              <a:t> </a:t>
            </a:r>
            <a:r>
              <a:rPr lang="es-ES_tradnl" sz="1600" dirty="0" err="1"/>
              <a:t>any</a:t>
            </a:r>
            <a:r>
              <a:rPr lang="es-ES_tradnl" sz="1600" dirty="0"/>
              <a:t> </a:t>
            </a:r>
            <a:r>
              <a:rPr lang="es-ES_tradnl" sz="1600" dirty="0" err="1"/>
              <a:t>application</a:t>
            </a:r>
            <a:r>
              <a:rPr lang="es-ES_tradnl" sz="1600" dirty="0"/>
              <a:t> </a:t>
            </a:r>
            <a:r>
              <a:rPr lang="es-ES_tradnl" sz="1600" dirty="0" err="1"/>
              <a:t>that</a:t>
            </a:r>
            <a:r>
              <a:rPr lang="es-ES_tradnl" sz="1600" dirty="0"/>
              <a:t> has a </a:t>
            </a:r>
            <a:r>
              <a:rPr lang="es-ES_tradnl" sz="1600" dirty="0" err="1"/>
              <a:t>puzzle</a:t>
            </a:r>
            <a:r>
              <a:rPr lang="es-ES_tradnl" sz="1600" dirty="0"/>
              <a:t> </a:t>
            </a:r>
            <a:r>
              <a:rPr lang="es-ES_tradnl" sz="1600" dirty="0" err="1"/>
              <a:t>piece</a:t>
            </a:r>
            <a:r>
              <a:rPr lang="es-ES_tradnl" sz="1600" dirty="0"/>
              <a:t> </a:t>
            </a:r>
            <a:r>
              <a:rPr lang="es-ES_tradnl" sz="1600" dirty="0" err="1"/>
              <a:t>icon</a:t>
            </a:r>
            <a:r>
              <a:rPr lang="es-ES_tradnl" sz="1600" dirty="0"/>
              <a:t> in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user</a:t>
            </a:r>
            <a:r>
              <a:rPr lang="es-ES_tradnl" sz="1600" dirty="0"/>
              <a:t> portal.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User/Password App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 flipH="1">
            <a:off x="5647071" y="4157586"/>
            <a:ext cx="604311" cy="562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34E8A2-2F26-7F3A-1D92-EAFC3C11E2A0}"/>
              </a:ext>
            </a:extLst>
          </p:cNvPr>
          <p:cNvCxnSpPr>
            <a:cxnSpLocks/>
          </p:cNvCxnSpPr>
          <p:nvPr/>
        </p:nvCxnSpPr>
        <p:spPr>
          <a:xfrm flipH="1" flipV="1">
            <a:off x="2672667" y="4402873"/>
            <a:ext cx="571465" cy="3599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4ADD916-79B2-0D44-9D27-F910F557B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236" y="4635943"/>
            <a:ext cx="2038858" cy="1750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37E49F-BD3D-EEDC-9B4B-70CCF212F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534" y="3988198"/>
            <a:ext cx="4233101" cy="84142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55153A-892B-01F9-67EF-416D1CC215FC}"/>
              </a:ext>
            </a:extLst>
          </p:cNvPr>
          <p:cNvCxnSpPr>
            <a:cxnSpLocks/>
          </p:cNvCxnSpPr>
          <p:nvPr/>
        </p:nvCxnSpPr>
        <p:spPr>
          <a:xfrm flipH="1">
            <a:off x="6060456" y="6154689"/>
            <a:ext cx="604311" cy="562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960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E4B5D9-C73A-E0DD-54F4-DD3984ECB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189" y="3616202"/>
            <a:ext cx="2946287" cy="257937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70"/>
            <a:ext cx="11440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1. Apps can </a:t>
            </a:r>
            <a:r>
              <a:rPr lang="es-ES_tradnl" dirty="0" err="1"/>
              <a:t>also</a:t>
            </a:r>
            <a:r>
              <a:rPr lang="es-ES_tradnl" dirty="0"/>
              <a:t> be </a:t>
            </a:r>
            <a:r>
              <a:rPr lang="es-ES_tradnl" dirty="0" err="1"/>
              <a:t>added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User</a:t>
            </a:r>
            <a:r>
              <a:rPr lang="es-ES_tradnl" dirty="0"/>
              <a:t> Portal </a:t>
            </a:r>
            <a:r>
              <a:rPr lang="es-ES_tradnl" dirty="0" err="1"/>
              <a:t>using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Land&amp;Catch</a:t>
            </a:r>
            <a:r>
              <a:rPr lang="es-ES_tradnl" dirty="0"/>
              <a:t> </a:t>
            </a:r>
            <a:r>
              <a:rPr lang="es-ES_tradnl" dirty="0" err="1"/>
              <a:t>feature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browser </a:t>
            </a:r>
            <a:r>
              <a:rPr lang="es-ES_tradnl" dirty="0" err="1"/>
              <a:t>extension</a:t>
            </a:r>
            <a:r>
              <a:rPr lang="es-ES_tradnl" dirty="0"/>
              <a:t>. </a:t>
            </a:r>
            <a:r>
              <a:rPr lang="es-ES_tradnl" dirty="0" err="1"/>
              <a:t>This</a:t>
            </a:r>
            <a:r>
              <a:rPr lang="es-ES_tradnl" dirty="0"/>
              <a:t> </a:t>
            </a:r>
            <a:r>
              <a:rPr lang="es-ES_tradnl" dirty="0" err="1"/>
              <a:t>feature</a:t>
            </a:r>
            <a:r>
              <a:rPr lang="es-ES_tradnl" dirty="0"/>
              <a:t> </a:t>
            </a:r>
            <a:r>
              <a:rPr lang="es-ES_tradnl" dirty="0" err="1"/>
              <a:t>detects</a:t>
            </a:r>
            <a:r>
              <a:rPr lang="es-ES_tradnl" dirty="0"/>
              <a:t> </a:t>
            </a:r>
            <a:r>
              <a:rPr lang="es-ES_tradnl" dirty="0" err="1"/>
              <a:t>when</a:t>
            </a:r>
            <a:r>
              <a:rPr lang="es-ES_tradnl" dirty="0"/>
              <a:t> </a:t>
            </a:r>
            <a:r>
              <a:rPr lang="es-ES_tradnl" dirty="0" err="1"/>
              <a:t>you</a:t>
            </a:r>
            <a:r>
              <a:rPr lang="es-ES_tradnl" dirty="0"/>
              <a:t> </a:t>
            </a:r>
            <a:r>
              <a:rPr lang="es-ES_tradnl" dirty="0" err="1"/>
              <a:t>enter</a:t>
            </a:r>
            <a:r>
              <a:rPr lang="es-ES_tradnl" dirty="0"/>
              <a:t> </a:t>
            </a:r>
            <a:r>
              <a:rPr lang="es-ES_tradnl" dirty="0" err="1"/>
              <a:t>credentials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a web page and </a:t>
            </a:r>
            <a:r>
              <a:rPr lang="es-ES_tradnl" dirty="0" err="1"/>
              <a:t>then</a:t>
            </a:r>
            <a:r>
              <a:rPr lang="es-ES_tradnl" dirty="0"/>
              <a:t> </a:t>
            </a:r>
            <a:r>
              <a:rPr lang="es-ES_tradnl" dirty="0" err="1"/>
              <a:t>adds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site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user</a:t>
            </a:r>
            <a:r>
              <a:rPr lang="es-ES_tradnl" dirty="0"/>
              <a:t> portal. </a:t>
            </a:r>
            <a:r>
              <a:rPr lang="es-ES_tradnl" dirty="0" err="1"/>
              <a:t>Land</a:t>
            </a:r>
            <a:r>
              <a:rPr lang="es-ES_tradnl" dirty="0"/>
              <a:t> &amp; Catch </a:t>
            </a:r>
            <a:r>
              <a:rPr lang="es-ES_tradnl" dirty="0" err="1"/>
              <a:t>must</a:t>
            </a:r>
            <a:r>
              <a:rPr lang="es-ES_tradnl" dirty="0"/>
              <a:t> be </a:t>
            </a:r>
            <a:r>
              <a:rPr lang="es-ES_tradnl" dirty="0" err="1"/>
              <a:t>enabled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system</a:t>
            </a:r>
            <a:r>
              <a:rPr lang="es-ES_tradnl" dirty="0"/>
              <a:t> </a:t>
            </a:r>
            <a:r>
              <a:rPr lang="es-ES_tradnl" dirty="0" err="1"/>
              <a:t>administrator</a:t>
            </a:r>
            <a:r>
              <a:rPr lang="es-ES_tradnl" dirty="0"/>
              <a:t> and </a:t>
            </a:r>
            <a:r>
              <a:rPr lang="es-ES_tradnl" dirty="0" err="1"/>
              <a:t>then</a:t>
            </a:r>
            <a:r>
              <a:rPr lang="es-ES_tradnl" dirty="0"/>
              <a:t> </a:t>
            </a:r>
            <a:r>
              <a:rPr lang="es-ES_tradnl" dirty="0" err="1"/>
              <a:t>enabled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computer</a:t>
            </a:r>
            <a:r>
              <a:rPr lang="es-ES_tradnl" dirty="0"/>
              <a:t>. In </a:t>
            </a:r>
            <a:r>
              <a:rPr lang="es-ES_tradnl" dirty="0" err="1"/>
              <a:t>your</a:t>
            </a:r>
            <a:r>
              <a:rPr lang="es-ES_tradnl" dirty="0"/>
              <a:t> browser, </a:t>
            </a:r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Identity </a:t>
            </a:r>
            <a:r>
              <a:rPr lang="es-ES_tradnl" b="1" dirty="0" err="1"/>
              <a:t>extension</a:t>
            </a:r>
            <a:r>
              <a:rPr lang="es-ES_tradnl" b="1" dirty="0"/>
              <a:t> </a:t>
            </a:r>
            <a:r>
              <a:rPr lang="es-ES_tradnl" dirty="0"/>
              <a:t>and </a:t>
            </a:r>
            <a:r>
              <a:rPr lang="es-ES_tradnl" dirty="0" err="1"/>
              <a:t>verify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Enable</a:t>
            </a:r>
            <a:r>
              <a:rPr lang="es-ES_tradnl" b="1" dirty="0"/>
              <a:t> </a:t>
            </a:r>
            <a:r>
              <a:rPr lang="es-ES_tradnl" b="1" dirty="0" err="1"/>
              <a:t>Land&amp;Catch</a:t>
            </a:r>
            <a:r>
              <a:rPr lang="es-ES_tradnl" b="1" dirty="0"/>
              <a:t> </a:t>
            </a:r>
            <a:r>
              <a:rPr lang="es-ES_tradnl" b="1" dirty="0" err="1"/>
              <a:t>on</a:t>
            </a:r>
            <a:r>
              <a:rPr lang="es-ES_tradnl" b="1" dirty="0"/>
              <a:t> </a:t>
            </a:r>
            <a:r>
              <a:rPr lang="es-ES_tradnl" b="1" dirty="0" err="1"/>
              <a:t>this</a:t>
            </a:r>
            <a:r>
              <a:rPr lang="es-ES_tradnl" b="1" dirty="0"/>
              <a:t> </a:t>
            </a:r>
            <a:r>
              <a:rPr lang="es-ES_tradnl" b="1" dirty="0" err="1"/>
              <a:t>computer</a:t>
            </a:r>
            <a:r>
              <a:rPr lang="es-ES_tradnl" b="1" dirty="0"/>
              <a:t> </a:t>
            </a:r>
            <a:r>
              <a:rPr lang="es-ES_tradnl" dirty="0" err="1"/>
              <a:t>option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enabled</a:t>
            </a:r>
            <a:r>
              <a:rPr lang="es-ES_tradnl" dirty="0"/>
              <a:t>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Land &amp; Catch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 flipH="1">
            <a:off x="7084612" y="3505335"/>
            <a:ext cx="765864" cy="1908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42FBDF-55D8-09CF-A031-9784E8B12935}"/>
              </a:ext>
            </a:extLst>
          </p:cNvPr>
          <p:cNvCxnSpPr>
            <a:cxnSpLocks/>
          </p:cNvCxnSpPr>
          <p:nvPr/>
        </p:nvCxnSpPr>
        <p:spPr>
          <a:xfrm flipH="1">
            <a:off x="6701680" y="4413232"/>
            <a:ext cx="765864" cy="257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475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25A9B-644C-257B-C7FD-1CB98526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s-ES_tradnl" dirty="0" err="1"/>
              <a:t>Tenant</a:t>
            </a:r>
            <a:r>
              <a:rPr lang="es-ES_tradnl" dirty="0"/>
              <a:t> </a:t>
            </a:r>
            <a:r>
              <a:rPr lang="es-ES_tradnl" dirty="0" err="1"/>
              <a:t>Customization</a:t>
            </a:r>
            <a:endParaRPr lang="es-ES_trad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2D70CA-81D5-2CC0-EBBE-DA6FCEBDD01B}"/>
              </a:ext>
            </a:extLst>
          </p:cNvPr>
          <p:cNvSpPr txBox="1"/>
          <p:nvPr/>
        </p:nvSpPr>
        <p:spPr>
          <a:xfrm>
            <a:off x="625257" y="1916712"/>
            <a:ext cx="5581813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_tradnl" sz="1600" dirty="0"/>
              <a:t>1. In </a:t>
            </a:r>
            <a:r>
              <a:rPr lang="es-ES_tradnl" sz="1600" err="1"/>
              <a:t>the</a:t>
            </a:r>
            <a:r>
              <a:rPr lang="es-ES_tradnl" sz="1600" dirty="0"/>
              <a:t> </a:t>
            </a:r>
            <a:r>
              <a:rPr lang="es-ES_tradnl" sz="1600" b="1" err="1"/>
              <a:t>Admin</a:t>
            </a:r>
            <a:r>
              <a:rPr lang="es-ES_tradnl" sz="1600" b="1" dirty="0"/>
              <a:t> Portal</a:t>
            </a:r>
            <a:r>
              <a:rPr lang="es-ES_tradnl" sz="1600" dirty="0"/>
              <a:t>, </a:t>
            </a:r>
            <a:r>
              <a:rPr lang="es-ES_tradnl" sz="1600" err="1"/>
              <a:t>main</a:t>
            </a:r>
            <a:r>
              <a:rPr lang="es-ES_tradnl" sz="1600" dirty="0"/>
              <a:t> </a:t>
            </a:r>
            <a:r>
              <a:rPr lang="es-ES_tradnl" sz="1600" err="1"/>
              <a:t>menu</a:t>
            </a:r>
            <a:r>
              <a:rPr lang="es-ES_tradnl" sz="1600" dirty="0"/>
              <a:t>, </a:t>
            </a:r>
            <a:r>
              <a:rPr lang="es-ES_tradnl" sz="1600" err="1"/>
              <a:t>go</a:t>
            </a:r>
            <a:r>
              <a:rPr lang="es-ES_tradnl" sz="1600" dirty="0"/>
              <a:t> </a:t>
            </a:r>
            <a:r>
              <a:rPr lang="es-ES_tradnl" sz="1600" err="1"/>
              <a:t>to</a:t>
            </a:r>
            <a:r>
              <a:rPr lang="es-ES_tradnl" sz="1600" dirty="0"/>
              <a:t> </a:t>
            </a:r>
            <a:r>
              <a:rPr lang="es-ES_tradnl" sz="1600" b="1" err="1"/>
              <a:t>Settings</a:t>
            </a:r>
            <a:r>
              <a:rPr lang="es-ES_tradnl" sz="1600" b="1" dirty="0"/>
              <a:t> | </a:t>
            </a:r>
            <a:r>
              <a:rPr lang="es-ES_tradnl" sz="1600" b="1"/>
              <a:t>Customization </a:t>
            </a:r>
            <a:r>
              <a:rPr lang="es-ES_tradnl" sz="1600"/>
              <a:t>and </a:t>
            </a:r>
            <a:r>
              <a:rPr lang="es-ES_tradnl" sz="1600" err="1"/>
              <a:t>customize</a:t>
            </a:r>
            <a:r>
              <a:rPr lang="es-ES_tradnl" sz="1600"/>
              <a:t> </a:t>
            </a:r>
            <a:r>
              <a:rPr lang="es-ES_tradnl" sz="1600" err="1"/>
              <a:t>to</a:t>
            </a:r>
            <a:r>
              <a:rPr lang="es-ES_tradnl" sz="1600" dirty="0"/>
              <a:t> </a:t>
            </a:r>
            <a:r>
              <a:rPr lang="es-ES_tradnl" sz="1600" err="1"/>
              <a:t>your</a:t>
            </a:r>
            <a:r>
              <a:rPr lang="es-ES_tradnl" sz="1600"/>
              <a:t> </a:t>
            </a:r>
            <a:r>
              <a:rPr lang="es-ES_tradnl" sz="1600" err="1"/>
              <a:t>liking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/>
              <a:t>General </a:t>
            </a:r>
            <a:r>
              <a:rPr lang="es-ES_tradnl" sz="1600" b="1" err="1"/>
              <a:t>Options</a:t>
            </a:r>
            <a:r>
              <a:rPr lang="es-ES_tradnl" sz="1600" b="1"/>
              <a:t> </a:t>
            </a:r>
            <a:r>
              <a:rPr lang="es-ES_tradnl" sz="1600"/>
              <a:t>(</a:t>
            </a:r>
            <a:r>
              <a:rPr lang="es-ES_tradnl" sz="1600" err="1"/>
              <a:t>Colors</a:t>
            </a:r>
            <a:r>
              <a:rPr lang="es-ES_tradnl" sz="1600"/>
              <a:t>, Portal </a:t>
            </a:r>
            <a:r>
              <a:rPr lang="es-ES_tradnl" sz="1600" err="1"/>
              <a:t>Images</a:t>
            </a:r>
            <a:r>
              <a:rPr lang="es-ES_tradnl" sz="1600" dirty="0"/>
              <a:t>) and </a:t>
            </a:r>
            <a:r>
              <a:rPr lang="es-ES_tradnl" sz="1600" b="1"/>
              <a:t>Login</a:t>
            </a:r>
            <a:r>
              <a:rPr lang="es-ES_tradnl" sz="1600"/>
              <a:t> (</a:t>
            </a:r>
            <a:r>
              <a:rPr lang="es-ES_tradnl" sz="1600" err="1"/>
              <a:t>wallpaper</a:t>
            </a:r>
            <a:r>
              <a:rPr lang="es-ES_tradnl" sz="1600"/>
              <a:t> and logo in login </a:t>
            </a:r>
            <a:r>
              <a:rPr lang="es-ES_tradnl" sz="1600" dirty="0" err="1"/>
              <a:t>view</a:t>
            </a:r>
            <a:r>
              <a:rPr lang="es-ES_tradnl" sz="1600"/>
              <a:t>). In </a:t>
            </a:r>
            <a:r>
              <a:rPr lang="es-ES_tradnl" sz="1600" err="1"/>
              <a:t>the</a:t>
            </a:r>
            <a:r>
              <a:rPr lang="es-ES_tradnl" sz="1600" dirty="0"/>
              <a:t> </a:t>
            </a:r>
            <a:r>
              <a:rPr lang="es-ES_tradnl" sz="1600" b="1" err="1"/>
              <a:t>User</a:t>
            </a:r>
            <a:r>
              <a:rPr lang="es-ES_tradnl" sz="1600" b="1" dirty="0"/>
              <a:t> </a:t>
            </a:r>
            <a:r>
              <a:rPr lang="es-ES_tradnl" sz="1600" b="1" err="1"/>
              <a:t>Name</a:t>
            </a:r>
            <a:r>
              <a:rPr lang="es-ES_tradnl" sz="1600" b="1" dirty="0"/>
              <a:t> </a:t>
            </a:r>
            <a:r>
              <a:rPr lang="es-ES_tradnl" sz="1600" b="1" dirty="0" err="1"/>
              <a:t>Hint</a:t>
            </a:r>
            <a:r>
              <a:rPr lang="es-ES_tradnl" sz="1600" b="1"/>
              <a:t> Text at Login </a:t>
            </a:r>
            <a:r>
              <a:rPr lang="es-ES_tradnl" sz="1600" b="1" err="1"/>
              <a:t>option</a:t>
            </a:r>
            <a:r>
              <a:rPr lang="es-ES_tradnl" sz="1600"/>
              <a:t>, </a:t>
            </a:r>
            <a:r>
              <a:rPr lang="es-ES_tradnl" sz="1600" err="1"/>
              <a:t>specify</a:t>
            </a:r>
            <a:r>
              <a:rPr lang="es-ES_tradnl" sz="1600" dirty="0"/>
              <a:t> </a:t>
            </a:r>
            <a:r>
              <a:rPr lang="es-ES_tradnl" sz="1600" b="1"/>
              <a:t>user@cybr.com </a:t>
            </a:r>
            <a:r>
              <a:rPr lang="es-ES_tradnl" sz="1600"/>
              <a:t>(</a:t>
            </a:r>
            <a:r>
              <a:rPr lang="es-ES_tradnl" sz="1600" err="1"/>
              <a:t>we</a:t>
            </a:r>
            <a:r>
              <a:rPr lang="es-ES_tradnl" sz="1600" dirty="0"/>
              <a:t> </a:t>
            </a:r>
            <a:r>
              <a:rPr lang="es-ES_tradnl" sz="1600" err="1"/>
              <a:t>will</a:t>
            </a:r>
            <a:r>
              <a:rPr lang="es-ES_tradnl" sz="1600"/>
              <a:t> </a:t>
            </a:r>
            <a:r>
              <a:rPr lang="es-ES_tradnl" sz="1600" err="1"/>
              <a:t>integrate</a:t>
            </a:r>
            <a:r>
              <a:rPr lang="es-ES_tradnl" sz="1600" dirty="0"/>
              <a:t> </a:t>
            </a:r>
            <a:r>
              <a:rPr lang="es-ES_tradnl" sz="1600" err="1"/>
              <a:t>the</a:t>
            </a:r>
            <a:r>
              <a:rPr lang="es-ES_tradnl" sz="1600"/>
              <a:t> AD </a:t>
            </a:r>
            <a:r>
              <a:rPr lang="es-ES_tradnl" sz="1600" err="1"/>
              <a:t>from</a:t>
            </a:r>
            <a:r>
              <a:rPr lang="es-ES_tradnl" sz="1600"/>
              <a:t> </a:t>
            </a:r>
            <a:r>
              <a:rPr lang="es-ES_tradnl" sz="1600" err="1"/>
              <a:t>our</a:t>
            </a:r>
            <a:r>
              <a:rPr lang="es-ES_tradnl" sz="1600"/>
              <a:t> </a:t>
            </a:r>
            <a:r>
              <a:rPr lang="es-ES_tradnl" sz="1600" err="1"/>
              <a:t>Skytap</a:t>
            </a:r>
            <a:r>
              <a:rPr lang="es-ES_tradnl" sz="1600"/>
              <a:t> lab </a:t>
            </a:r>
            <a:r>
              <a:rPr lang="es-ES_tradnl" sz="1600" err="1"/>
              <a:t>into</a:t>
            </a:r>
            <a:r>
              <a:rPr lang="es-ES_tradnl" sz="1600" dirty="0"/>
              <a:t> </a:t>
            </a:r>
            <a:r>
              <a:rPr lang="es-ES_tradnl" sz="1600" dirty="0" err="1"/>
              <a:t>our</a:t>
            </a:r>
            <a:r>
              <a:rPr lang="es-ES_tradnl" sz="1600"/>
              <a:t> Identity </a:t>
            </a:r>
            <a:r>
              <a:rPr lang="es-ES_tradnl" sz="1600" err="1"/>
              <a:t>service</a:t>
            </a:r>
            <a:r>
              <a:rPr lang="es-ES_tradnl" sz="1600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47B4E-694F-3FB1-2DBD-38978ADE8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922" y="3587261"/>
            <a:ext cx="2701453" cy="307751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632C1C4-87E4-8873-0630-E028AFE0F31F}"/>
              </a:ext>
            </a:extLst>
          </p:cNvPr>
          <p:cNvCxnSpPr>
            <a:cxnSpLocks/>
          </p:cNvCxnSpPr>
          <p:nvPr/>
        </p:nvCxnSpPr>
        <p:spPr>
          <a:xfrm flipH="1">
            <a:off x="2695648" y="4430521"/>
            <a:ext cx="72455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6FD9FE-0F96-29BB-1440-5775ECDAAEB6}"/>
              </a:ext>
            </a:extLst>
          </p:cNvPr>
          <p:cNvCxnSpPr>
            <a:cxnSpLocks/>
          </p:cNvCxnSpPr>
          <p:nvPr/>
        </p:nvCxnSpPr>
        <p:spPr>
          <a:xfrm flipH="1">
            <a:off x="2695648" y="6197776"/>
            <a:ext cx="72455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DC3BAEA-82CD-54CF-E532-0CF9547E1415}"/>
              </a:ext>
            </a:extLst>
          </p:cNvPr>
          <p:cNvSpPr txBox="1"/>
          <p:nvPr/>
        </p:nvSpPr>
        <p:spPr>
          <a:xfrm>
            <a:off x="6571789" y="1918268"/>
            <a:ext cx="5431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2. In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/>
              <a:t>Login</a:t>
            </a:r>
            <a:r>
              <a:rPr lang="es-ES_tradnl" sz="1600" dirty="0"/>
              <a:t> </a:t>
            </a:r>
            <a:r>
              <a:rPr lang="es-ES_tradnl" sz="1600" dirty="0" err="1"/>
              <a:t>submenu</a:t>
            </a:r>
            <a:r>
              <a:rPr lang="es-ES_tradnl" sz="1600" dirty="0"/>
              <a:t> | </a:t>
            </a:r>
            <a:r>
              <a:rPr lang="es-ES_tradnl" sz="1600" b="1" dirty="0" err="1"/>
              <a:t>Suffix</a:t>
            </a:r>
            <a:r>
              <a:rPr lang="es-ES_tradnl" sz="1600" dirty="0"/>
              <a:t>, </a:t>
            </a:r>
            <a:r>
              <a:rPr lang="es-ES_tradnl" sz="1600" dirty="0" err="1"/>
              <a:t>add</a:t>
            </a:r>
            <a:r>
              <a:rPr lang="es-ES_tradnl" sz="1600" dirty="0"/>
              <a:t> a new </a:t>
            </a:r>
            <a:r>
              <a:rPr lang="es-ES_tradnl" sz="1600" dirty="0" err="1"/>
              <a:t>suffix</a:t>
            </a:r>
            <a:r>
              <a:rPr lang="es-ES_tradnl" sz="1600" dirty="0"/>
              <a:t>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environment</a:t>
            </a:r>
            <a:r>
              <a:rPr lang="es-ES_tradnl" sz="1600" dirty="0"/>
              <a:t>.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value</a:t>
            </a:r>
            <a:r>
              <a:rPr lang="es-ES_tradnl" sz="1600" dirty="0"/>
              <a:t> </a:t>
            </a:r>
            <a:r>
              <a:rPr lang="es-ES_tradnl" sz="1600" dirty="0" err="1"/>
              <a:t>must</a:t>
            </a:r>
            <a:r>
              <a:rPr lang="es-ES_tradnl" sz="1600" dirty="0"/>
              <a:t> be </a:t>
            </a:r>
            <a:r>
              <a:rPr lang="es-ES_tradnl" sz="1600" dirty="0" err="1"/>
              <a:t>globally</a:t>
            </a:r>
            <a:r>
              <a:rPr lang="es-ES_tradnl" sz="1600" dirty="0"/>
              <a:t> </a:t>
            </a:r>
            <a:r>
              <a:rPr lang="es-ES_tradnl" sz="1600" dirty="0" err="1"/>
              <a:t>unique</a:t>
            </a:r>
            <a:r>
              <a:rPr lang="es-ES_tradnl" sz="1600" dirty="0"/>
              <a:t>. Once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suffix</a:t>
            </a:r>
            <a:r>
              <a:rPr lang="es-ES_tradnl" sz="1600" dirty="0"/>
              <a:t> </a:t>
            </a:r>
            <a:r>
              <a:rPr lang="es-ES_tradnl" sz="1600" dirty="0" err="1"/>
              <a:t>is</a:t>
            </a:r>
            <a:r>
              <a:rPr lang="es-ES_tradnl" sz="1600" dirty="0"/>
              <a:t> </a:t>
            </a:r>
            <a:r>
              <a:rPr lang="es-ES_tradnl" sz="1600" dirty="0" err="1"/>
              <a:t>defined</a:t>
            </a:r>
            <a:r>
              <a:rPr lang="es-ES_tradnl" sz="1600" dirty="0"/>
              <a:t>, </a:t>
            </a:r>
            <a:r>
              <a:rPr lang="es-ES_tradnl" sz="1600" dirty="0" err="1"/>
              <a:t>for</a:t>
            </a:r>
            <a:r>
              <a:rPr lang="es-ES_tradnl" sz="1600" dirty="0"/>
              <a:t> future </a:t>
            </a:r>
            <a:r>
              <a:rPr lang="es-ES_tradnl" sz="1600" dirty="0" err="1"/>
              <a:t>authentications</a:t>
            </a:r>
            <a:r>
              <a:rPr lang="es-ES_tradnl" sz="1600" dirty="0"/>
              <a:t> </a:t>
            </a:r>
            <a:r>
              <a:rPr lang="es-ES_tradnl" sz="1600" dirty="0" err="1"/>
              <a:t>with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cloudadmin</a:t>
            </a:r>
            <a:r>
              <a:rPr lang="es-ES_tradnl" sz="1600" dirty="0"/>
              <a:t> </a:t>
            </a:r>
            <a:r>
              <a:rPr lang="es-ES_tradnl" sz="1600" dirty="0" err="1"/>
              <a:t>user</a:t>
            </a:r>
            <a:r>
              <a:rPr lang="es-ES_tradnl" sz="1600" dirty="0"/>
              <a:t> </a:t>
            </a:r>
            <a:r>
              <a:rPr lang="es-ES_tradnl" sz="1600" dirty="0" err="1"/>
              <a:t>we</a:t>
            </a:r>
            <a:r>
              <a:rPr lang="es-ES_tradnl" sz="1600" dirty="0"/>
              <a:t> </a:t>
            </a:r>
            <a:r>
              <a:rPr lang="es-ES_tradnl" sz="1600" dirty="0" err="1"/>
              <a:t>must</a:t>
            </a:r>
            <a:r>
              <a:rPr lang="es-ES_tradnl" sz="1600" dirty="0"/>
              <a:t> </a:t>
            </a:r>
            <a:r>
              <a:rPr lang="es-ES_tradnl" sz="1600" dirty="0" err="1"/>
              <a:t>add</a:t>
            </a:r>
            <a:r>
              <a:rPr lang="es-ES_tradnl" sz="1600" dirty="0"/>
              <a:t> </a:t>
            </a:r>
            <a:r>
              <a:rPr lang="es-ES_tradnl" sz="1600" dirty="0" err="1"/>
              <a:t>it</a:t>
            </a:r>
            <a:r>
              <a:rPr lang="es-ES_tradnl" sz="1600" dirty="0"/>
              <a:t>, </a:t>
            </a:r>
            <a:r>
              <a:rPr lang="es-ES_tradnl" sz="1600" dirty="0" err="1"/>
              <a:t>e.g</a:t>
            </a:r>
            <a:r>
              <a:rPr lang="es-ES_tradnl" sz="1600" dirty="0"/>
              <a:t>. </a:t>
            </a:r>
            <a:r>
              <a:rPr lang="es-ES_tradnl" sz="1600" b="1" dirty="0" err="1"/>
              <a:t>cloudadmin@kbcorp.biz</a:t>
            </a:r>
            <a:endParaRPr lang="es-ES_tradnl" sz="16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ACB981-4FC6-5DEE-FD84-781F7D9AB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865" y="3170352"/>
            <a:ext cx="4979506" cy="130707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5B481B-4045-337E-C8D3-2B23329F015E}"/>
              </a:ext>
            </a:extLst>
          </p:cNvPr>
          <p:cNvCxnSpPr>
            <a:cxnSpLocks/>
          </p:cNvCxnSpPr>
          <p:nvPr/>
        </p:nvCxnSpPr>
        <p:spPr>
          <a:xfrm flipH="1">
            <a:off x="8231920" y="3375864"/>
            <a:ext cx="580292" cy="4533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002C58-3BEA-2730-F264-A7349EC0C1B7}"/>
              </a:ext>
            </a:extLst>
          </p:cNvPr>
          <p:cNvCxnSpPr>
            <a:cxnSpLocks/>
          </p:cNvCxnSpPr>
          <p:nvPr/>
        </p:nvCxnSpPr>
        <p:spPr>
          <a:xfrm flipH="1" flipV="1">
            <a:off x="11565402" y="3776334"/>
            <a:ext cx="324729" cy="37594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576B65C-D4D4-5398-6F09-C9DB2D28B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165" y="4758220"/>
            <a:ext cx="2813431" cy="166452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6D17D1-67C2-E607-B8D6-21EC4BD96683}"/>
              </a:ext>
            </a:extLst>
          </p:cNvPr>
          <p:cNvCxnSpPr>
            <a:cxnSpLocks/>
          </p:cNvCxnSpPr>
          <p:nvPr/>
        </p:nvCxnSpPr>
        <p:spPr>
          <a:xfrm flipH="1">
            <a:off x="9303618" y="5590480"/>
            <a:ext cx="61642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272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10486" y="2049422"/>
            <a:ext cx="11289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2. In </a:t>
            </a:r>
            <a:r>
              <a:rPr lang="es-ES_tradnl" sz="1600" dirty="0" err="1"/>
              <a:t>your</a:t>
            </a:r>
            <a:r>
              <a:rPr lang="es-ES_tradnl" sz="1600" dirty="0"/>
              <a:t> browser, </a:t>
            </a:r>
            <a:r>
              <a:rPr lang="es-ES_tradnl" sz="1600" dirty="0" err="1"/>
              <a:t>enter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web </a:t>
            </a:r>
            <a:r>
              <a:rPr lang="es-ES_tradnl" sz="1600" dirty="0" err="1"/>
              <a:t>application</a:t>
            </a:r>
            <a:r>
              <a:rPr lang="es-ES_tradnl" sz="1600" dirty="0"/>
              <a:t> </a:t>
            </a:r>
            <a:r>
              <a:rPr lang="es-ES_tradnl" sz="1600" dirty="0" err="1"/>
              <a:t>you</a:t>
            </a:r>
            <a:r>
              <a:rPr lang="es-ES_tradnl" sz="1600" dirty="0"/>
              <a:t> </a:t>
            </a:r>
            <a:r>
              <a:rPr lang="es-ES_tradnl" sz="1600" dirty="0" err="1"/>
              <a:t>want</a:t>
            </a:r>
            <a:r>
              <a:rPr lang="es-ES_tradnl" sz="1600" dirty="0"/>
              <a:t>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dirty="0" err="1"/>
              <a:t>add</a:t>
            </a:r>
            <a:r>
              <a:rPr lang="es-ES_tradnl" sz="1600" dirty="0"/>
              <a:t>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User</a:t>
            </a:r>
            <a:r>
              <a:rPr lang="es-ES_tradnl" sz="1600" dirty="0"/>
              <a:t> Portal and </a:t>
            </a:r>
            <a:r>
              <a:rPr lang="es-ES_tradnl" sz="1600" dirty="0" err="1"/>
              <a:t>authenticate</a:t>
            </a:r>
            <a:r>
              <a:rPr lang="es-ES_tradnl" sz="1600" dirty="0"/>
              <a:t> </a:t>
            </a:r>
            <a:r>
              <a:rPr lang="es-ES_tradnl" sz="1600" dirty="0" err="1"/>
              <a:t>with</a:t>
            </a:r>
            <a:r>
              <a:rPr lang="es-ES_tradnl" sz="1600" dirty="0"/>
              <a:t> </a:t>
            </a:r>
            <a:r>
              <a:rPr lang="es-ES_tradnl" sz="1600" dirty="0" err="1"/>
              <a:t>your</a:t>
            </a:r>
            <a:r>
              <a:rPr lang="es-ES_tradnl" sz="1600" dirty="0"/>
              <a:t> </a:t>
            </a:r>
            <a:r>
              <a:rPr lang="es-ES_tradnl" sz="1600" dirty="0" err="1"/>
              <a:t>own</a:t>
            </a:r>
            <a:r>
              <a:rPr lang="es-ES_tradnl" sz="1600" dirty="0"/>
              <a:t> </a:t>
            </a:r>
            <a:r>
              <a:rPr lang="es-ES_tradnl" sz="1600" dirty="0" err="1"/>
              <a:t>credentials</a:t>
            </a:r>
            <a:r>
              <a:rPr lang="es-ES_tradnl" sz="1600" dirty="0"/>
              <a:t>.  </a:t>
            </a:r>
            <a:r>
              <a:rPr lang="es-ES_tradnl" sz="1600" dirty="0" err="1"/>
              <a:t>The</a:t>
            </a:r>
            <a:r>
              <a:rPr lang="es-ES_tradnl" sz="1600" dirty="0"/>
              <a:t> browser </a:t>
            </a:r>
            <a:r>
              <a:rPr lang="es-ES_tradnl" sz="1600" dirty="0" err="1"/>
              <a:t>extension</a:t>
            </a:r>
            <a:r>
              <a:rPr lang="es-ES_tradnl" sz="1600" dirty="0"/>
              <a:t> </a:t>
            </a:r>
            <a:r>
              <a:rPr lang="es-ES_tradnl" sz="1600" dirty="0" err="1"/>
              <a:t>will</a:t>
            </a:r>
            <a:r>
              <a:rPr lang="es-ES_tradnl" sz="1600" dirty="0"/>
              <a:t> </a:t>
            </a:r>
            <a:r>
              <a:rPr lang="es-ES_tradnl" sz="1600" dirty="0" err="1"/>
              <a:t>detect</a:t>
            </a:r>
            <a:r>
              <a:rPr lang="es-ES_tradnl" sz="1600" dirty="0"/>
              <a:t> </a:t>
            </a:r>
            <a:r>
              <a:rPr lang="es-ES_tradnl" sz="1600" dirty="0" err="1"/>
              <a:t>this</a:t>
            </a:r>
            <a:r>
              <a:rPr lang="es-ES_tradnl" sz="1600" dirty="0"/>
              <a:t> </a:t>
            </a:r>
            <a:r>
              <a:rPr lang="es-ES_tradnl" sz="1600" dirty="0" err="1"/>
              <a:t>action</a:t>
            </a:r>
            <a:r>
              <a:rPr lang="es-ES_tradnl" sz="1600" dirty="0"/>
              <a:t> and </a:t>
            </a:r>
            <a:r>
              <a:rPr lang="es-ES_tradnl" sz="1600" dirty="0" err="1"/>
              <a:t>will</a:t>
            </a:r>
            <a:r>
              <a:rPr lang="es-ES_tradnl" sz="1600" dirty="0"/>
              <a:t> </a:t>
            </a:r>
            <a:r>
              <a:rPr lang="es-ES_tradnl" sz="1600" dirty="0" err="1"/>
              <a:t>add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site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 err="1"/>
              <a:t>User</a:t>
            </a:r>
            <a:r>
              <a:rPr lang="es-ES_tradnl" sz="1600" b="1" dirty="0"/>
              <a:t> Portal</a:t>
            </a:r>
            <a:r>
              <a:rPr lang="es-ES_tradnl" sz="1600" dirty="0"/>
              <a:t>. In </a:t>
            </a:r>
            <a:r>
              <a:rPr lang="es-ES_tradnl" sz="1600" dirty="0" err="1"/>
              <a:t>this</a:t>
            </a:r>
            <a:r>
              <a:rPr lang="es-ES_tradnl" sz="1600" dirty="0"/>
              <a:t> </a:t>
            </a:r>
            <a:r>
              <a:rPr lang="es-ES_tradnl" sz="1600" dirty="0" err="1"/>
              <a:t>example</a:t>
            </a:r>
            <a:r>
              <a:rPr lang="es-ES_tradnl" sz="1600" dirty="0"/>
              <a:t>, </a:t>
            </a:r>
            <a:r>
              <a:rPr lang="es-ES_tradnl" sz="1600" dirty="0" err="1"/>
              <a:t>I'll</a:t>
            </a:r>
            <a:r>
              <a:rPr lang="es-ES_tradnl" sz="1600" dirty="0"/>
              <a:t> use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/>
              <a:t>Udemy</a:t>
            </a:r>
            <a:r>
              <a:rPr lang="es-ES_tradnl" sz="1600" dirty="0"/>
              <a:t> app. Once </a:t>
            </a:r>
            <a:r>
              <a:rPr lang="es-ES_tradnl" sz="1600" dirty="0" err="1"/>
              <a:t>the</a:t>
            </a:r>
            <a:r>
              <a:rPr lang="es-ES_tradnl" sz="1600" dirty="0"/>
              <a:t> new </a:t>
            </a:r>
            <a:r>
              <a:rPr lang="es-ES_tradnl" sz="1600" dirty="0" err="1"/>
              <a:t>application</a:t>
            </a:r>
            <a:r>
              <a:rPr lang="es-ES_tradnl" sz="1600" dirty="0"/>
              <a:t> </a:t>
            </a:r>
            <a:r>
              <a:rPr lang="es-ES_tradnl" sz="1600" dirty="0" err="1"/>
              <a:t>is</a:t>
            </a:r>
            <a:r>
              <a:rPr lang="es-ES_tradnl" sz="1600" dirty="0"/>
              <a:t> </a:t>
            </a:r>
            <a:r>
              <a:rPr lang="es-ES_tradnl" sz="1600" dirty="0" err="1"/>
              <a:t>added</a:t>
            </a:r>
            <a:r>
              <a:rPr lang="es-ES_tradnl" sz="1600" dirty="0"/>
              <a:t>, try </a:t>
            </a:r>
            <a:r>
              <a:rPr lang="es-ES_tradnl" sz="1600" dirty="0" err="1"/>
              <a:t>to</a:t>
            </a:r>
            <a:r>
              <a:rPr lang="es-ES_tradnl" sz="1600" dirty="0"/>
              <a:t> login </a:t>
            </a:r>
            <a:r>
              <a:rPr lang="es-ES_tradnl" sz="1600" dirty="0" err="1"/>
              <a:t>through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User</a:t>
            </a:r>
            <a:r>
              <a:rPr lang="es-ES_tradnl" sz="1600" dirty="0"/>
              <a:t> Portal, </a:t>
            </a:r>
            <a:r>
              <a:rPr lang="es-ES_tradnl" sz="1600" dirty="0" err="1"/>
              <a:t>notice</a:t>
            </a:r>
            <a:r>
              <a:rPr lang="es-ES_tradnl" sz="1600" dirty="0"/>
              <a:t> </a:t>
            </a:r>
            <a:r>
              <a:rPr lang="es-ES_tradnl" sz="1600" dirty="0" err="1"/>
              <a:t>that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credentials</a:t>
            </a:r>
            <a:r>
              <a:rPr lang="es-ES_tradnl" sz="1600" dirty="0"/>
              <a:t> are </a:t>
            </a:r>
            <a:r>
              <a:rPr lang="es-ES_tradnl" sz="1600" dirty="0" err="1"/>
              <a:t>injected</a:t>
            </a:r>
            <a:r>
              <a:rPr lang="es-ES_tradnl" sz="1600" dirty="0"/>
              <a:t> </a:t>
            </a:r>
            <a:r>
              <a:rPr lang="es-ES_tradnl" sz="1600" dirty="0" err="1"/>
              <a:t>automatically</a:t>
            </a:r>
            <a:r>
              <a:rPr lang="es-ES_tradnl" sz="1600" dirty="0"/>
              <a:t>: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Land &amp; Catch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2FB4C0-18E8-89F0-F198-6D5016353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22" y="2957883"/>
            <a:ext cx="2322684" cy="33037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68AE1B-8842-84AD-67AB-E3A009C01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728" y="3674528"/>
            <a:ext cx="2632131" cy="19388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2D9D96-6749-62FC-F48B-51260CC2C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852" y="3429000"/>
            <a:ext cx="4406494" cy="24604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453BDE-AEBF-7291-7C95-EF797EB14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9585" y="4949581"/>
            <a:ext cx="2205569" cy="10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789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10486" y="2049422"/>
            <a:ext cx="11289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1. </a:t>
            </a:r>
            <a:r>
              <a:rPr lang="es-ES_tradnl" sz="1600" b="1" dirty="0"/>
              <a:t>Infinite Apps </a:t>
            </a:r>
            <a:r>
              <a:rPr lang="es-ES_tradnl" sz="1600" dirty="0" err="1"/>
              <a:t>is</a:t>
            </a:r>
            <a:r>
              <a:rPr lang="es-ES_tradnl" sz="1600" dirty="0"/>
              <a:t> a browser </a:t>
            </a:r>
            <a:r>
              <a:rPr lang="es-ES_tradnl" sz="1600" dirty="0" err="1"/>
              <a:t>extension</a:t>
            </a:r>
            <a:r>
              <a:rPr lang="es-ES_tradnl" sz="1600" dirty="0"/>
              <a:t> </a:t>
            </a:r>
            <a:r>
              <a:rPr lang="es-ES_tradnl" sz="1600" dirty="0" err="1"/>
              <a:t>feature</a:t>
            </a:r>
            <a:r>
              <a:rPr lang="es-ES_tradnl" sz="1600" dirty="0"/>
              <a:t> </a:t>
            </a:r>
            <a:r>
              <a:rPr lang="es-ES_tradnl" sz="1600" dirty="0" err="1"/>
              <a:t>that</a:t>
            </a:r>
            <a:r>
              <a:rPr lang="es-ES_tradnl" sz="1600" dirty="0"/>
              <a:t> </a:t>
            </a:r>
            <a:r>
              <a:rPr lang="es-ES_tradnl" sz="1600" dirty="0" err="1"/>
              <a:t>simplifies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creation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username</a:t>
            </a:r>
            <a:r>
              <a:rPr lang="es-ES_tradnl" sz="1600" dirty="0"/>
              <a:t>/</a:t>
            </a:r>
            <a:r>
              <a:rPr lang="es-ES_tradnl" sz="1600" dirty="0" err="1"/>
              <a:t>password</a:t>
            </a:r>
            <a:r>
              <a:rPr lang="es-ES_tradnl" sz="1600" dirty="0"/>
              <a:t> </a:t>
            </a:r>
            <a:r>
              <a:rPr lang="es-ES_tradnl" sz="1600" dirty="0" err="1"/>
              <a:t>applications</a:t>
            </a:r>
            <a:r>
              <a:rPr lang="es-ES_tradnl" sz="1600" dirty="0"/>
              <a:t> </a:t>
            </a:r>
            <a:r>
              <a:rPr lang="es-ES_tradnl" sz="1600" dirty="0" err="1"/>
              <a:t>that</a:t>
            </a:r>
            <a:r>
              <a:rPr lang="es-ES_tradnl" sz="1600" dirty="0"/>
              <a:t> are </a:t>
            </a:r>
            <a:r>
              <a:rPr lang="es-ES_tradnl" sz="1600" dirty="0" err="1"/>
              <a:t>not</a:t>
            </a:r>
            <a:r>
              <a:rPr lang="es-ES_tradnl" sz="1600" dirty="0"/>
              <a:t> </a:t>
            </a:r>
            <a:r>
              <a:rPr lang="es-ES_tradnl" sz="1600" dirty="0" err="1"/>
              <a:t>available</a:t>
            </a:r>
            <a:r>
              <a:rPr lang="es-ES_tradnl" sz="1600" dirty="0"/>
              <a:t> in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catalog</a:t>
            </a:r>
            <a:r>
              <a:rPr lang="es-ES_tradnl" sz="1600" dirty="0"/>
              <a:t>. Infinite Apps captures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 err="1"/>
              <a:t>username</a:t>
            </a:r>
            <a:r>
              <a:rPr lang="es-ES_tradnl" sz="1600" dirty="0"/>
              <a:t> and </a:t>
            </a:r>
            <a:r>
              <a:rPr lang="es-ES_tradnl" sz="1600" b="1" dirty="0" err="1"/>
              <a:t>password</a:t>
            </a:r>
            <a:r>
              <a:rPr lang="es-ES_tradnl" sz="1600" dirty="0"/>
              <a:t> </a:t>
            </a:r>
            <a:r>
              <a:rPr lang="es-ES_tradnl" sz="1600" dirty="0" err="1"/>
              <a:t>fields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web </a:t>
            </a:r>
            <a:r>
              <a:rPr lang="es-ES_tradnl" sz="1600" dirty="0" err="1"/>
              <a:t>application</a:t>
            </a:r>
            <a:r>
              <a:rPr lang="es-ES_tradnl" sz="1600" dirty="0"/>
              <a:t> and </a:t>
            </a:r>
            <a:r>
              <a:rPr lang="es-ES_tradnl" sz="1600" dirty="0" err="1"/>
              <a:t>adds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application</a:t>
            </a:r>
            <a:r>
              <a:rPr lang="es-ES_tradnl" sz="1600" dirty="0"/>
              <a:t>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Web Apps page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 err="1"/>
              <a:t>Admin</a:t>
            </a:r>
            <a:r>
              <a:rPr lang="es-ES_tradnl" sz="1600" b="1" dirty="0"/>
              <a:t> Portal</a:t>
            </a:r>
            <a:r>
              <a:rPr lang="es-ES_tradnl" sz="1600" dirty="0"/>
              <a:t>, </a:t>
            </a:r>
            <a:r>
              <a:rPr lang="es-ES_tradnl" sz="1600" dirty="0" err="1"/>
              <a:t>from</a:t>
            </a:r>
            <a:r>
              <a:rPr lang="es-ES_tradnl" sz="1600" dirty="0"/>
              <a:t> </a:t>
            </a:r>
            <a:r>
              <a:rPr lang="es-ES_tradnl" sz="1600" dirty="0" err="1"/>
              <a:t>where</a:t>
            </a:r>
            <a:r>
              <a:rPr lang="es-ES_tradnl" sz="1600" dirty="0"/>
              <a:t> </a:t>
            </a:r>
            <a:r>
              <a:rPr lang="es-ES_tradnl" sz="1600" dirty="0" err="1"/>
              <a:t>you</a:t>
            </a:r>
            <a:r>
              <a:rPr lang="es-ES_tradnl" sz="1600" dirty="0"/>
              <a:t> can configure </a:t>
            </a:r>
            <a:r>
              <a:rPr lang="es-ES_tradnl" sz="1600" dirty="0" err="1"/>
              <a:t>additional</a:t>
            </a:r>
            <a:r>
              <a:rPr lang="es-ES_tradnl" sz="1600" dirty="0"/>
              <a:t> </a:t>
            </a:r>
            <a:r>
              <a:rPr lang="es-ES_tradnl" sz="1600" dirty="0" err="1"/>
              <a:t>options</a:t>
            </a:r>
            <a:r>
              <a:rPr lang="es-ES_tradnl" sz="1600" dirty="0"/>
              <a:t>, </a:t>
            </a:r>
            <a:r>
              <a:rPr lang="es-ES_tradnl" sz="1600" dirty="0" err="1"/>
              <a:t>add</a:t>
            </a:r>
            <a:r>
              <a:rPr lang="es-ES_tradnl" sz="1600" dirty="0"/>
              <a:t> </a:t>
            </a:r>
            <a:r>
              <a:rPr lang="es-ES_tradnl" sz="1600" dirty="0" err="1"/>
              <a:t>authentication</a:t>
            </a:r>
            <a:r>
              <a:rPr lang="es-ES_tradnl" sz="1600" dirty="0"/>
              <a:t> </a:t>
            </a:r>
            <a:r>
              <a:rPr lang="es-ES_tradnl" sz="1600" dirty="0" err="1"/>
              <a:t>mechanisms</a:t>
            </a:r>
            <a:r>
              <a:rPr lang="es-ES_tradnl" sz="1600" dirty="0"/>
              <a:t> and </a:t>
            </a:r>
            <a:r>
              <a:rPr lang="es-ES_tradnl" sz="1600" dirty="0" err="1"/>
              <a:t>deploy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app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dirty="0" err="1"/>
              <a:t>user</a:t>
            </a:r>
            <a:r>
              <a:rPr lang="es-ES_tradnl" sz="1600" dirty="0"/>
              <a:t> </a:t>
            </a:r>
            <a:r>
              <a:rPr lang="es-ES_tradnl" sz="1600" dirty="0" err="1"/>
              <a:t>portals</a:t>
            </a:r>
            <a:r>
              <a:rPr lang="es-ES_tradnl" sz="1600" dirty="0"/>
              <a:t> and </a:t>
            </a:r>
            <a:r>
              <a:rPr lang="es-ES_tradnl" sz="1600" dirty="0" err="1"/>
              <a:t>mobile</a:t>
            </a:r>
            <a:r>
              <a:rPr lang="es-ES_tradnl" sz="1600" dirty="0"/>
              <a:t> </a:t>
            </a:r>
            <a:r>
              <a:rPr lang="es-ES_tradnl" sz="1600" dirty="0" err="1"/>
              <a:t>devices</a:t>
            </a:r>
            <a:r>
              <a:rPr lang="es-ES_tradnl" sz="1600" dirty="0"/>
              <a:t>. Infinite Apps </a:t>
            </a:r>
            <a:r>
              <a:rPr lang="es-ES_tradnl" sz="1600" dirty="0" err="1"/>
              <a:t>is</a:t>
            </a:r>
            <a:r>
              <a:rPr lang="es-ES_tradnl" sz="1600" dirty="0"/>
              <a:t> </a:t>
            </a:r>
            <a:r>
              <a:rPr lang="es-ES_tradnl" sz="1600" dirty="0" err="1"/>
              <a:t>available</a:t>
            </a:r>
            <a:r>
              <a:rPr lang="es-ES_tradnl" sz="1600" dirty="0"/>
              <a:t> </a:t>
            </a:r>
            <a:r>
              <a:rPr lang="es-ES_tradnl" sz="1600" dirty="0" err="1"/>
              <a:t>for</a:t>
            </a:r>
            <a:r>
              <a:rPr lang="es-ES_tradnl" sz="1600" dirty="0"/>
              <a:t> </a:t>
            </a:r>
            <a:r>
              <a:rPr lang="es-ES_tradnl" sz="1600" b="1" dirty="0"/>
              <a:t>Firefox browsers </a:t>
            </a:r>
            <a:r>
              <a:rPr lang="es-ES_tradnl" sz="1600" b="1" dirty="0" err="1"/>
              <a:t>only</a:t>
            </a:r>
            <a:r>
              <a:rPr lang="es-ES_tradnl" sz="1600" dirty="0"/>
              <a:t>. </a:t>
            </a:r>
            <a:r>
              <a:rPr lang="es-ES_tradnl" sz="1600" dirty="0" err="1"/>
              <a:t>On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/>
              <a:t>CLIENT01</a:t>
            </a:r>
            <a:r>
              <a:rPr lang="es-ES_tradnl" sz="1600" dirty="0"/>
              <a:t> </a:t>
            </a:r>
            <a:r>
              <a:rPr lang="es-ES_tradnl" sz="1600" dirty="0" err="1"/>
              <a:t>workstation</a:t>
            </a:r>
            <a:r>
              <a:rPr lang="es-ES_tradnl" sz="1600" dirty="0"/>
              <a:t>, locate </a:t>
            </a:r>
            <a:r>
              <a:rPr lang="es-ES_tradnl" sz="1600" dirty="0" err="1"/>
              <a:t>the</a:t>
            </a:r>
            <a:r>
              <a:rPr lang="es-ES_tradnl" sz="1600" dirty="0"/>
              <a:t> Firefox </a:t>
            </a:r>
            <a:r>
              <a:rPr lang="es-ES_tradnl" sz="1600" dirty="0" err="1"/>
              <a:t>installer</a:t>
            </a:r>
            <a:r>
              <a:rPr lang="es-ES_tradnl" sz="1600" dirty="0"/>
              <a:t> and run </a:t>
            </a:r>
            <a:r>
              <a:rPr lang="es-ES_tradnl" sz="1600" dirty="0" err="1"/>
              <a:t>it</a:t>
            </a:r>
            <a:r>
              <a:rPr lang="es-ES_tradnl" sz="1600" dirty="0"/>
              <a:t> </a:t>
            </a:r>
            <a:r>
              <a:rPr lang="es-ES_tradnl" sz="1600" dirty="0" err="1"/>
              <a:t>with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/>
              <a:t>CYBR\Mike </a:t>
            </a:r>
            <a:r>
              <a:rPr lang="es-ES_tradnl" sz="1600" dirty="0" err="1"/>
              <a:t>account</a:t>
            </a:r>
            <a:r>
              <a:rPr lang="es-ES_tradnl" sz="1600" dirty="0"/>
              <a:t>: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Infinite Apps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CF3000-5D03-6A4B-E862-172D2612E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423" y="4033153"/>
            <a:ext cx="2575781" cy="18016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546FB4-F7DE-98CD-A3A0-0578D62BB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573" y="3372861"/>
            <a:ext cx="2012968" cy="3485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CF1A2-073D-F5C3-21D5-EB12A327F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025" y="3678881"/>
            <a:ext cx="4169238" cy="272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94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3DC0F2-112B-05D6-2573-4548295B5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462" y="2615601"/>
            <a:ext cx="2591903" cy="18749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07C97C-A5D3-D221-DEBA-CA17CFFA6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8" y="3173699"/>
            <a:ext cx="5735785" cy="292377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70"/>
            <a:ext cx="5890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2. In Firefox, </a:t>
            </a:r>
            <a:r>
              <a:rPr lang="es-ES_tradnl" dirty="0" err="1"/>
              <a:t>authenticate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Admin</a:t>
            </a:r>
            <a:r>
              <a:rPr lang="es-ES_tradnl" b="1" dirty="0"/>
              <a:t> Portal </a:t>
            </a:r>
            <a:r>
              <a:rPr lang="es-ES_tradnl" dirty="0"/>
              <a:t>and </a:t>
            </a:r>
            <a:r>
              <a:rPr lang="es-ES_tradnl" dirty="0" err="1"/>
              <a:t>then</a:t>
            </a:r>
            <a:r>
              <a:rPr lang="es-ES_tradnl" dirty="0"/>
              <a:t> </a:t>
            </a:r>
            <a:r>
              <a:rPr lang="es-ES_tradnl" dirty="0" err="1"/>
              <a:t>enter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Downloads</a:t>
            </a:r>
            <a:r>
              <a:rPr lang="es-ES_tradnl" dirty="0"/>
              <a:t> </a:t>
            </a:r>
            <a:r>
              <a:rPr lang="es-ES_tradnl" dirty="0" err="1"/>
              <a:t>menu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download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browser </a:t>
            </a:r>
            <a:r>
              <a:rPr lang="es-ES_tradnl" dirty="0" err="1"/>
              <a:t>extension</a:t>
            </a:r>
            <a:r>
              <a:rPr lang="es-ES_tradnl" dirty="0"/>
              <a:t>: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Infinite Apps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>
            <a:off x="231389" y="5438692"/>
            <a:ext cx="605900" cy="1438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93D468-2723-FD06-1782-93B324E90CD5}"/>
              </a:ext>
            </a:extLst>
          </p:cNvPr>
          <p:cNvSpPr txBox="1"/>
          <p:nvPr/>
        </p:nvSpPr>
        <p:spPr>
          <a:xfrm>
            <a:off x="6661994" y="2041470"/>
            <a:ext cx="547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3.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extension</a:t>
            </a:r>
            <a:r>
              <a:rPr lang="es-ES_tradnl" dirty="0"/>
              <a:t>:</a:t>
            </a:r>
            <a:endParaRPr lang="es-ES_tradnl" b="1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34E8A2-2F26-7F3A-1D92-EAFC3C11E2A0}"/>
              </a:ext>
            </a:extLst>
          </p:cNvPr>
          <p:cNvCxnSpPr>
            <a:cxnSpLocks/>
          </p:cNvCxnSpPr>
          <p:nvPr/>
        </p:nvCxnSpPr>
        <p:spPr>
          <a:xfrm flipH="1">
            <a:off x="9300189" y="4212871"/>
            <a:ext cx="77024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624E67-3DA2-EC97-2627-2797534B04D4}"/>
              </a:ext>
            </a:extLst>
          </p:cNvPr>
          <p:cNvCxnSpPr>
            <a:cxnSpLocks/>
          </p:cNvCxnSpPr>
          <p:nvPr/>
        </p:nvCxnSpPr>
        <p:spPr>
          <a:xfrm flipH="1">
            <a:off x="6102763" y="5224007"/>
            <a:ext cx="282519" cy="1438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3FB5F09-9F3E-EF4C-6A9D-EDF7CD0AD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674" y="4679793"/>
            <a:ext cx="2651870" cy="127263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E35167E-BEC8-D37F-1C3C-D87E2338BE5C}"/>
              </a:ext>
            </a:extLst>
          </p:cNvPr>
          <p:cNvCxnSpPr>
            <a:cxnSpLocks/>
          </p:cNvCxnSpPr>
          <p:nvPr/>
        </p:nvCxnSpPr>
        <p:spPr>
          <a:xfrm flipH="1">
            <a:off x="8676295" y="5173356"/>
            <a:ext cx="567380" cy="38129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633784E-47A3-B5F9-E859-D32E7D9FF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936" y="4723051"/>
            <a:ext cx="1948606" cy="83160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FF727D-D23C-D59B-63E1-A2844933BACE}"/>
              </a:ext>
            </a:extLst>
          </p:cNvPr>
          <p:cNvCxnSpPr>
            <a:cxnSpLocks/>
          </p:cNvCxnSpPr>
          <p:nvPr/>
        </p:nvCxnSpPr>
        <p:spPr>
          <a:xfrm flipH="1">
            <a:off x="11554858" y="4794637"/>
            <a:ext cx="388001" cy="45359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276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849B51-A7A5-AA1F-618C-7DDEBB8B2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75" y="2615601"/>
            <a:ext cx="2828110" cy="1464199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70"/>
            <a:ext cx="589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4. </a:t>
            </a:r>
            <a:r>
              <a:rPr lang="es-ES_tradnl" dirty="0" err="1"/>
              <a:t>Authenticate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browser </a:t>
            </a:r>
            <a:r>
              <a:rPr lang="es-ES_tradnl" dirty="0" err="1"/>
              <a:t>extension</a:t>
            </a:r>
            <a:r>
              <a:rPr lang="es-ES_tradnl" dirty="0"/>
              <a:t>: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Infinite Apps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>
            <a:off x="3176546" y="3673539"/>
            <a:ext cx="605900" cy="14386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93D468-2723-FD06-1782-93B324E90CD5}"/>
              </a:ext>
            </a:extLst>
          </p:cNvPr>
          <p:cNvSpPr txBox="1"/>
          <p:nvPr/>
        </p:nvSpPr>
        <p:spPr>
          <a:xfrm>
            <a:off x="6661994" y="2041470"/>
            <a:ext cx="547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5. In Firefox,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a web </a:t>
            </a:r>
            <a:r>
              <a:rPr lang="es-ES_tradnl" dirty="0" err="1"/>
              <a:t>application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you</a:t>
            </a:r>
            <a:r>
              <a:rPr lang="es-ES_tradnl" dirty="0"/>
              <a:t> </a:t>
            </a:r>
            <a:r>
              <a:rPr lang="es-ES_tradnl" dirty="0" err="1"/>
              <a:t>want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capture, in </a:t>
            </a:r>
            <a:r>
              <a:rPr lang="es-ES_tradnl" dirty="0" err="1"/>
              <a:t>this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, I </a:t>
            </a:r>
            <a:r>
              <a:rPr lang="es-ES_tradnl" dirty="0" err="1"/>
              <a:t>will</a:t>
            </a:r>
            <a:r>
              <a:rPr lang="es-ES_tradnl" dirty="0"/>
              <a:t> use </a:t>
            </a:r>
            <a:r>
              <a:rPr lang="es-ES_tradnl" b="1" dirty="0" err="1"/>
              <a:t>Github</a:t>
            </a:r>
            <a:r>
              <a:rPr lang="es-ES_tradnl" dirty="0"/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E9F2DA-7D3E-7C12-2A9A-41A69F387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771" y="2985869"/>
            <a:ext cx="4821803" cy="2462116"/>
          </a:xfrm>
          <a:prstGeom prst="rect">
            <a:avLst/>
          </a:prstGeom>
          <a:ln>
            <a:solidFill>
              <a:srgbClr val="005B9E"/>
            </a:solidFill>
          </a:ln>
        </p:spPr>
      </p:pic>
    </p:spTree>
    <p:extLst>
      <p:ext uri="{BB962C8B-B14F-4D97-AF65-F5344CB8AC3E}">
        <p14:creationId xmlns:p14="http://schemas.microsoft.com/office/powerpoint/2010/main" val="17143746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6E9BDE0-12DE-631C-68DD-1A6CAFEC6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896" y="3241799"/>
            <a:ext cx="4134678" cy="350430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9FF33D-3A62-978E-F1D0-C7FB2BA989F1}"/>
              </a:ext>
            </a:extLst>
          </p:cNvPr>
          <p:cNvCxnSpPr>
            <a:cxnSpLocks/>
          </p:cNvCxnSpPr>
          <p:nvPr/>
        </p:nvCxnSpPr>
        <p:spPr>
          <a:xfrm flipH="1">
            <a:off x="8280759" y="3480481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A3578FE-2118-66CB-E884-1ED181026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92" y="2852481"/>
            <a:ext cx="4980830" cy="2775364"/>
          </a:xfrm>
          <a:prstGeom prst="rect">
            <a:avLst/>
          </a:prstGeom>
          <a:ln>
            <a:solidFill>
              <a:srgbClr val="005B9E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70"/>
            <a:ext cx="589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6. In </a:t>
            </a:r>
            <a:r>
              <a:rPr lang="es-ES_tradnl" dirty="0" err="1"/>
              <a:t>the</a:t>
            </a:r>
            <a:r>
              <a:rPr lang="es-ES_tradnl" dirty="0"/>
              <a:t> browser </a:t>
            </a:r>
            <a:r>
              <a:rPr lang="es-ES_tradnl" dirty="0" err="1"/>
              <a:t>extension</a:t>
            </a:r>
            <a:r>
              <a:rPr lang="es-ES_tradnl" dirty="0"/>
              <a:t>, </a:t>
            </a:r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b="1" dirty="0" err="1"/>
              <a:t>Settings</a:t>
            </a:r>
            <a:r>
              <a:rPr lang="es-ES_tradnl" dirty="0"/>
              <a:t> – </a:t>
            </a:r>
            <a:r>
              <a:rPr lang="es-ES_tradnl" b="1" dirty="0" err="1"/>
              <a:t>Advanced</a:t>
            </a:r>
            <a:r>
              <a:rPr lang="es-ES_tradnl" dirty="0"/>
              <a:t> and </a:t>
            </a:r>
            <a:r>
              <a:rPr lang="es-ES_tradnl" dirty="0" err="1"/>
              <a:t>then</a:t>
            </a:r>
            <a:r>
              <a:rPr lang="es-ES_tradnl" dirty="0"/>
              <a:t> </a:t>
            </a:r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Capture</a:t>
            </a:r>
            <a:r>
              <a:rPr lang="es-ES_tradnl" dirty="0"/>
              <a:t> </a:t>
            </a:r>
            <a:r>
              <a:rPr lang="es-ES_tradnl" dirty="0" err="1"/>
              <a:t>button</a:t>
            </a:r>
            <a:r>
              <a:rPr lang="es-ES_tradnl" dirty="0"/>
              <a:t>: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Infinite Apps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 flipH="1">
            <a:off x="5679357" y="2716530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93D468-2723-FD06-1782-93B324E90CD5}"/>
              </a:ext>
            </a:extLst>
          </p:cNvPr>
          <p:cNvSpPr txBox="1"/>
          <p:nvPr/>
        </p:nvSpPr>
        <p:spPr>
          <a:xfrm>
            <a:off x="6661994" y="2041470"/>
            <a:ext cx="5470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7.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fields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be </a:t>
            </a:r>
            <a:r>
              <a:rPr lang="es-ES_tradnl" dirty="0" err="1"/>
              <a:t>captured</a:t>
            </a:r>
            <a:r>
              <a:rPr lang="es-ES_tradnl" dirty="0"/>
              <a:t> </a:t>
            </a:r>
            <a:r>
              <a:rPr lang="es-ES_tradnl" dirty="0" err="1"/>
              <a:t>automatically</a:t>
            </a:r>
            <a:r>
              <a:rPr lang="es-ES_tradnl" dirty="0"/>
              <a:t>. In </a:t>
            </a:r>
            <a:r>
              <a:rPr lang="es-ES_tradnl" dirty="0" err="1"/>
              <a:t>the</a:t>
            </a:r>
            <a:r>
              <a:rPr lang="es-ES_tradnl" dirty="0"/>
              <a:t> wizard, </a:t>
            </a:r>
            <a:r>
              <a:rPr lang="es-ES_tradnl" dirty="0" err="1"/>
              <a:t>specify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no </a:t>
            </a:r>
            <a:r>
              <a:rPr lang="es-ES_tradnl" dirty="0" err="1"/>
              <a:t>additional</a:t>
            </a:r>
            <a:r>
              <a:rPr lang="es-ES_tradnl" dirty="0"/>
              <a:t> </a:t>
            </a:r>
            <a:r>
              <a:rPr lang="es-ES_tradnl" dirty="0" err="1"/>
              <a:t>values</a:t>
            </a:r>
            <a:r>
              <a:rPr lang="es-ES_tradnl" dirty="0"/>
              <a:t> are </a:t>
            </a:r>
            <a:r>
              <a:rPr lang="es-ES_tradnl" dirty="0" err="1"/>
              <a:t>required</a:t>
            </a:r>
            <a:r>
              <a:rPr lang="es-ES_tradnl" dirty="0"/>
              <a:t> and </a:t>
            </a:r>
            <a:r>
              <a:rPr lang="es-ES_tradnl" dirty="0" err="1"/>
              <a:t>leave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other</a:t>
            </a:r>
            <a:r>
              <a:rPr lang="es-ES_tradnl" dirty="0"/>
              <a:t> </a:t>
            </a:r>
            <a:r>
              <a:rPr lang="es-ES_tradnl" dirty="0" err="1"/>
              <a:t>options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default.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application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Admin</a:t>
            </a:r>
            <a:r>
              <a:rPr lang="es-ES_tradnl" b="1" dirty="0"/>
              <a:t> Portal</a:t>
            </a:r>
            <a:r>
              <a:rPr lang="es-ES_tradnl" dirty="0"/>
              <a:t>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70ADA4-6E6D-6475-B5E7-CFC80879B61D}"/>
              </a:ext>
            </a:extLst>
          </p:cNvPr>
          <p:cNvCxnSpPr>
            <a:cxnSpLocks/>
          </p:cNvCxnSpPr>
          <p:nvPr/>
        </p:nvCxnSpPr>
        <p:spPr>
          <a:xfrm flipH="1">
            <a:off x="4336911" y="3341146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BEA7E3-5A8C-FD7F-4EAF-853F0A4AD740}"/>
              </a:ext>
            </a:extLst>
          </p:cNvPr>
          <p:cNvCxnSpPr>
            <a:cxnSpLocks/>
          </p:cNvCxnSpPr>
          <p:nvPr/>
        </p:nvCxnSpPr>
        <p:spPr>
          <a:xfrm flipH="1">
            <a:off x="4673241" y="4152309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9152E4-DCC3-B657-A901-9D4E9F4FBC9A}"/>
              </a:ext>
            </a:extLst>
          </p:cNvPr>
          <p:cNvCxnSpPr>
            <a:cxnSpLocks/>
          </p:cNvCxnSpPr>
          <p:nvPr/>
        </p:nvCxnSpPr>
        <p:spPr>
          <a:xfrm flipH="1">
            <a:off x="5590490" y="3516853"/>
            <a:ext cx="43474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FF8AF6-E860-D4AB-4ADB-D635772D3CAE}"/>
              </a:ext>
            </a:extLst>
          </p:cNvPr>
          <p:cNvCxnSpPr>
            <a:cxnSpLocks/>
          </p:cNvCxnSpPr>
          <p:nvPr/>
        </p:nvCxnSpPr>
        <p:spPr>
          <a:xfrm flipH="1">
            <a:off x="8280759" y="3845333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3AD2400-5C98-CEDA-0C34-A9B977FF79AF}"/>
              </a:ext>
            </a:extLst>
          </p:cNvPr>
          <p:cNvCxnSpPr>
            <a:cxnSpLocks/>
          </p:cNvCxnSpPr>
          <p:nvPr/>
        </p:nvCxnSpPr>
        <p:spPr>
          <a:xfrm flipH="1">
            <a:off x="11334545" y="6176485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2284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6591E4-E3FF-B46A-6D1A-2255CA287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40" y="3229599"/>
            <a:ext cx="5810802" cy="171788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70"/>
            <a:ext cx="5890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8.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Admin</a:t>
            </a:r>
            <a:r>
              <a:rPr lang="es-ES_tradnl" b="1" dirty="0"/>
              <a:t> Portal</a:t>
            </a:r>
            <a:r>
              <a:rPr lang="es-ES_tradnl" dirty="0"/>
              <a:t>,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Apps &amp; Widgets </a:t>
            </a:r>
            <a:r>
              <a:rPr lang="es-ES_tradnl" dirty="0" err="1"/>
              <a:t>menu</a:t>
            </a:r>
            <a:r>
              <a:rPr lang="es-ES_tradnl" dirty="0"/>
              <a:t> | </a:t>
            </a:r>
            <a:r>
              <a:rPr lang="es-ES_tradnl" b="1" dirty="0"/>
              <a:t>Web Apps</a:t>
            </a:r>
            <a:r>
              <a:rPr lang="es-ES_tradnl" dirty="0"/>
              <a:t>, note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GitHub</a:t>
            </a:r>
            <a:r>
              <a:rPr lang="es-ES_tradnl" dirty="0"/>
              <a:t> app </a:t>
            </a:r>
            <a:r>
              <a:rPr lang="es-ES_tradnl" dirty="0" err="1"/>
              <a:t>was</a:t>
            </a:r>
            <a:r>
              <a:rPr lang="es-ES_tradnl" dirty="0"/>
              <a:t> </a:t>
            </a:r>
            <a:r>
              <a:rPr lang="es-ES_tradnl" dirty="0" err="1"/>
              <a:t>added</a:t>
            </a:r>
            <a:r>
              <a:rPr lang="es-ES_tradnl" dirty="0"/>
              <a:t>, </a:t>
            </a:r>
            <a:r>
              <a:rPr lang="es-ES_tradnl" dirty="0" err="1"/>
              <a:t>select</a:t>
            </a:r>
            <a:r>
              <a:rPr lang="es-ES_tradnl" dirty="0"/>
              <a:t> </a:t>
            </a:r>
            <a:r>
              <a:rPr lang="es-ES_tradnl" dirty="0" err="1"/>
              <a:t>it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</a:t>
            </a:r>
            <a:r>
              <a:rPr lang="es-ES_tradnl" dirty="0" err="1"/>
              <a:t>its</a:t>
            </a:r>
            <a:r>
              <a:rPr lang="es-ES_tradnl" dirty="0"/>
              <a:t> </a:t>
            </a:r>
            <a:r>
              <a:rPr lang="es-ES_tradnl" dirty="0" err="1"/>
              <a:t>properties</a:t>
            </a:r>
            <a:r>
              <a:rPr lang="es-ES_tradnl" dirty="0"/>
              <a:t>: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Infinite Apps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 flipH="1">
            <a:off x="1067877" y="4473096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93D468-2723-FD06-1782-93B324E90CD5}"/>
              </a:ext>
            </a:extLst>
          </p:cNvPr>
          <p:cNvSpPr txBox="1"/>
          <p:nvPr/>
        </p:nvSpPr>
        <p:spPr>
          <a:xfrm>
            <a:off x="6661994" y="2041470"/>
            <a:ext cx="5470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9.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Permissions</a:t>
            </a:r>
            <a:r>
              <a:rPr lang="es-ES_tradnl" dirty="0"/>
              <a:t> </a:t>
            </a:r>
            <a:r>
              <a:rPr lang="es-ES_tradnl" dirty="0" err="1"/>
              <a:t>menu</a:t>
            </a:r>
            <a:r>
              <a:rPr lang="es-ES_tradnl" dirty="0"/>
              <a:t>,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b="1" dirty="0"/>
              <a:t>John</a:t>
            </a:r>
            <a:r>
              <a:rPr lang="es-ES_tradnl" dirty="0"/>
              <a:t>: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BEA7E3-5A8C-FD7F-4EAF-853F0A4AD740}"/>
              </a:ext>
            </a:extLst>
          </p:cNvPr>
          <p:cNvCxnSpPr>
            <a:cxnSpLocks/>
          </p:cNvCxnSpPr>
          <p:nvPr/>
        </p:nvCxnSpPr>
        <p:spPr>
          <a:xfrm flipH="1">
            <a:off x="2295801" y="4130803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F1F5BAE-F798-52ED-C5C6-36BE80011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994" y="3130831"/>
            <a:ext cx="5084197" cy="199994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304E8F4-0FCF-C2D0-CCDF-498645E6436B}"/>
              </a:ext>
            </a:extLst>
          </p:cNvPr>
          <p:cNvCxnSpPr>
            <a:cxnSpLocks/>
          </p:cNvCxnSpPr>
          <p:nvPr/>
        </p:nvCxnSpPr>
        <p:spPr>
          <a:xfrm flipH="1">
            <a:off x="8271607" y="4648803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4127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B5FA8C-CCAF-05FD-A349-40775D9A9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016" y="3038447"/>
            <a:ext cx="3850541" cy="3414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E3686C-210E-4EE8-2238-8F96FAE3F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16" y="3241799"/>
            <a:ext cx="3658537" cy="3429000"/>
          </a:xfrm>
          <a:prstGeom prst="rect">
            <a:avLst/>
          </a:prstGeom>
          <a:ln>
            <a:solidFill>
              <a:srgbClr val="005B9E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70"/>
            <a:ext cx="5945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10.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Policy</a:t>
            </a:r>
            <a:r>
              <a:rPr lang="es-ES_tradnl" dirty="0"/>
              <a:t> </a:t>
            </a:r>
            <a:r>
              <a:rPr lang="es-ES_tradnl" dirty="0" err="1"/>
              <a:t>menu</a:t>
            </a:r>
            <a:r>
              <a:rPr lang="es-ES_tradnl" dirty="0"/>
              <a:t>, </a:t>
            </a:r>
            <a:r>
              <a:rPr lang="es-ES_tradnl" dirty="0" err="1"/>
              <a:t>we'll</a:t>
            </a:r>
            <a:r>
              <a:rPr lang="es-ES_tradnl" dirty="0"/>
              <a:t>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an</a:t>
            </a:r>
            <a:r>
              <a:rPr lang="es-ES_tradnl" dirty="0"/>
              <a:t> </a:t>
            </a:r>
            <a:r>
              <a:rPr lang="es-ES_tradnl" dirty="0" err="1"/>
              <a:t>additional</a:t>
            </a:r>
            <a:r>
              <a:rPr lang="es-ES_tradnl" dirty="0"/>
              <a:t> </a:t>
            </a:r>
            <a:r>
              <a:rPr lang="es-ES_tradnl" dirty="0" err="1"/>
              <a:t>authentication</a:t>
            </a:r>
            <a:r>
              <a:rPr lang="es-ES_tradnl" dirty="0"/>
              <a:t> </a:t>
            </a:r>
            <a:r>
              <a:rPr lang="es-ES_tradnl" dirty="0" err="1"/>
              <a:t>mechanism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verify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user's</a:t>
            </a:r>
            <a:r>
              <a:rPr lang="es-ES_tradnl" dirty="0"/>
              <a:t> </a:t>
            </a:r>
            <a:r>
              <a:rPr lang="es-ES_tradnl" dirty="0" err="1"/>
              <a:t>identity</a:t>
            </a:r>
            <a:r>
              <a:rPr lang="es-ES_tradnl" dirty="0"/>
              <a:t> </a:t>
            </a:r>
            <a:r>
              <a:rPr lang="es-ES_tradnl" dirty="0" err="1"/>
              <a:t>every</a:t>
            </a:r>
            <a:r>
              <a:rPr lang="es-ES_tradnl" dirty="0"/>
              <a:t> time </a:t>
            </a:r>
            <a:r>
              <a:rPr lang="es-ES_tradnl" dirty="0" err="1"/>
              <a:t>they</a:t>
            </a:r>
            <a:r>
              <a:rPr lang="es-ES_tradnl" dirty="0"/>
              <a:t> try </a:t>
            </a:r>
            <a:r>
              <a:rPr lang="es-ES_tradnl" dirty="0" err="1"/>
              <a:t>to</a:t>
            </a:r>
            <a:r>
              <a:rPr lang="es-ES_tradnl" dirty="0"/>
              <a:t> log in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github</a:t>
            </a:r>
            <a:r>
              <a:rPr lang="es-ES_tradnl" dirty="0"/>
              <a:t> portal.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Default </a:t>
            </a:r>
            <a:r>
              <a:rPr lang="es-ES_tradnl" b="1" dirty="0" err="1"/>
              <a:t>Profile</a:t>
            </a:r>
            <a:r>
              <a:rPr lang="es-ES_tradnl" b="1" dirty="0"/>
              <a:t> </a:t>
            </a:r>
            <a:r>
              <a:rPr lang="es-ES_tradnl" dirty="0" err="1"/>
              <a:t>section</a:t>
            </a:r>
            <a:r>
              <a:rPr lang="es-ES_tradnl" dirty="0"/>
              <a:t>, </a:t>
            </a:r>
            <a:r>
              <a:rPr lang="es-ES_tradnl" dirty="0" err="1"/>
              <a:t>select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Add</a:t>
            </a:r>
            <a:r>
              <a:rPr lang="es-ES_tradnl" b="1" dirty="0"/>
              <a:t> New </a:t>
            </a:r>
            <a:r>
              <a:rPr lang="es-ES_tradnl" b="1" dirty="0" err="1"/>
              <a:t>Profile</a:t>
            </a:r>
            <a:r>
              <a:rPr lang="es-ES_tradnl" dirty="0"/>
              <a:t> </a:t>
            </a:r>
            <a:r>
              <a:rPr lang="es-ES_tradnl" dirty="0" err="1"/>
              <a:t>option</a:t>
            </a:r>
            <a:r>
              <a:rPr lang="es-ES_tradnl" b="1" dirty="0"/>
              <a:t>: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Infinite Apps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996A15-9E57-092E-7761-155805065907}"/>
              </a:ext>
            </a:extLst>
          </p:cNvPr>
          <p:cNvCxnSpPr>
            <a:cxnSpLocks/>
          </p:cNvCxnSpPr>
          <p:nvPr/>
        </p:nvCxnSpPr>
        <p:spPr>
          <a:xfrm flipH="1">
            <a:off x="1792124" y="4206773"/>
            <a:ext cx="336330" cy="175707"/>
          </a:xfrm>
          <a:prstGeom prst="straightConnector1">
            <a:avLst/>
          </a:prstGeom>
          <a:ln w="25400">
            <a:solidFill>
              <a:srgbClr val="005B9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93D468-2723-FD06-1782-93B324E90CD5}"/>
              </a:ext>
            </a:extLst>
          </p:cNvPr>
          <p:cNvSpPr txBox="1"/>
          <p:nvPr/>
        </p:nvSpPr>
        <p:spPr>
          <a:xfrm>
            <a:off x="6661994" y="2041470"/>
            <a:ext cx="5470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11. </a:t>
            </a:r>
            <a:r>
              <a:rPr lang="es-ES_tradnl" dirty="0" err="1"/>
              <a:t>Specify</a:t>
            </a:r>
            <a:r>
              <a:rPr lang="es-ES_tradnl" dirty="0"/>
              <a:t> </a:t>
            </a:r>
            <a:r>
              <a:rPr lang="es-ES_tradnl" b="1" dirty="0"/>
              <a:t>GitHub</a:t>
            </a:r>
            <a:r>
              <a:rPr lang="es-ES_tradnl" dirty="0"/>
              <a:t> as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profile</a:t>
            </a:r>
            <a:r>
              <a:rPr lang="es-ES_tradnl" dirty="0"/>
              <a:t>, and </a:t>
            </a:r>
            <a:r>
              <a:rPr lang="es-ES_tradnl" dirty="0" err="1"/>
              <a:t>enable</a:t>
            </a:r>
            <a:r>
              <a:rPr lang="es-ES_tradnl" dirty="0"/>
              <a:t> </a:t>
            </a:r>
            <a:r>
              <a:rPr lang="es-ES_tradnl" b="1" dirty="0"/>
              <a:t>OATH OTP Client </a:t>
            </a:r>
            <a:r>
              <a:rPr lang="es-ES_tradnl" dirty="0"/>
              <a:t>and </a:t>
            </a:r>
            <a:r>
              <a:rPr lang="es-ES_tradnl" b="1" dirty="0"/>
              <a:t>Security </a:t>
            </a:r>
            <a:r>
              <a:rPr lang="es-ES_tradnl" b="1" dirty="0" err="1"/>
              <a:t>Questions</a:t>
            </a:r>
            <a:r>
              <a:rPr lang="es-ES_tradnl" b="1" dirty="0"/>
              <a:t> </a:t>
            </a:r>
            <a:r>
              <a:rPr lang="es-ES_tradnl" dirty="0"/>
              <a:t>as </a:t>
            </a:r>
            <a:r>
              <a:rPr lang="es-ES_tradnl" dirty="0" err="1"/>
              <a:t>authentication</a:t>
            </a:r>
            <a:r>
              <a:rPr lang="es-ES_tradnl" dirty="0"/>
              <a:t> </a:t>
            </a:r>
            <a:r>
              <a:rPr lang="es-ES_tradnl" dirty="0" err="1"/>
              <a:t>mechanisms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first</a:t>
            </a:r>
            <a:r>
              <a:rPr lang="es-ES_tradnl" dirty="0"/>
              <a:t> </a:t>
            </a:r>
            <a:r>
              <a:rPr lang="es-ES_tradnl" dirty="0" err="1"/>
              <a:t>challenge</a:t>
            </a:r>
            <a:r>
              <a:rPr lang="es-ES_tradnl" dirty="0"/>
              <a:t>: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BEA7E3-5A8C-FD7F-4EAF-853F0A4AD740}"/>
              </a:ext>
            </a:extLst>
          </p:cNvPr>
          <p:cNvCxnSpPr>
            <a:cxnSpLocks/>
          </p:cNvCxnSpPr>
          <p:nvPr/>
        </p:nvCxnSpPr>
        <p:spPr>
          <a:xfrm flipH="1">
            <a:off x="3076291" y="6122259"/>
            <a:ext cx="336330" cy="175707"/>
          </a:xfrm>
          <a:prstGeom prst="straightConnector1">
            <a:avLst/>
          </a:prstGeom>
          <a:ln w="25400">
            <a:solidFill>
              <a:srgbClr val="005B9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304E8F4-0FCF-C2D0-CCDF-498645E6436B}"/>
              </a:ext>
            </a:extLst>
          </p:cNvPr>
          <p:cNvCxnSpPr>
            <a:cxnSpLocks/>
          </p:cNvCxnSpPr>
          <p:nvPr/>
        </p:nvCxnSpPr>
        <p:spPr>
          <a:xfrm flipH="1">
            <a:off x="7874042" y="4188549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CCA4B7-DE2D-DE6B-5E94-A84AD802E80E}"/>
              </a:ext>
            </a:extLst>
          </p:cNvPr>
          <p:cNvCxnSpPr>
            <a:cxnSpLocks/>
          </p:cNvCxnSpPr>
          <p:nvPr/>
        </p:nvCxnSpPr>
        <p:spPr>
          <a:xfrm flipH="1">
            <a:off x="7550289" y="3287797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EAE420-08D8-A8C9-EC23-3A4C105BEF41}"/>
              </a:ext>
            </a:extLst>
          </p:cNvPr>
          <p:cNvCxnSpPr>
            <a:cxnSpLocks/>
          </p:cNvCxnSpPr>
          <p:nvPr/>
        </p:nvCxnSpPr>
        <p:spPr>
          <a:xfrm flipH="1">
            <a:off x="7949179" y="5211285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2030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6EBB79-20D8-B733-8713-4218FC226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102" y="3651414"/>
            <a:ext cx="5080898" cy="3006449"/>
          </a:xfrm>
          <a:prstGeom prst="rect">
            <a:avLst/>
          </a:prstGeom>
          <a:ln>
            <a:solidFill>
              <a:srgbClr val="005B9E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70"/>
            <a:ext cx="5945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12.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Account</a:t>
            </a:r>
            <a:r>
              <a:rPr lang="es-ES_tradnl" b="1" dirty="0"/>
              <a:t> </a:t>
            </a:r>
            <a:r>
              <a:rPr lang="es-ES_tradnl" b="1" dirty="0" err="1"/>
              <a:t>Mapping</a:t>
            </a:r>
            <a:r>
              <a:rPr lang="es-ES_tradnl" b="1" dirty="0"/>
              <a:t> </a:t>
            </a:r>
            <a:r>
              <a:rPr lang="es-ES_tradnl" dirty="0" err="1"/>
              <a:t>menu</a:t>
            </a:r>
            <a:r>
              <a:rPr lang="es-ES_tradnl" dirty="0"/>
              <a:t>, </a:t>
            </a:r>
            <a:r>
              <a:rPr lang="es-ES_tradnl" dirty="0" err="1"/>
              <a:t>select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All</a:t>
            </a:r>
            <a:r>
              <a:rPr lang="es-ES_tradnl" b="1" dirty="0"/>
              <a:t> </a:t>
            </a:r>
            <a:r>
              <a:rPr lang="es-ES_tradnl" b="1" dirty="0" err="1"/>
              <a:t>Users</a:t>
            </a:r>
            <a:r>
              <a:rPr lang="es-ES_tradnl" b="1" dirty="0"/>
              <a:t> share </a:t>
            </a:r>
            <a:r>
              <a:rPr lang="es-ES_tradnl" b="1" dirty="0" err="1"/>
              <a:t>one</a:t>
            </a:r>
            <a:r>
              <a:rPr lang="es-ES_tradnl" b="1" dirty="0"/>
              <a:t> </a:t>
            </a:r>
            <a:r>
              <a:rPr lang="es-ES_tradnl" b="1" dirty="0" err="1"/>
              <a:t>name</a:t>
            </a:r>
            <a:r>
              <a:rPr lang="es-ES_tradnl" b="1" dirty="0"/>
              <a:t> </a:t>
            </a:r>
            <a:r>
              <a:rPr lang="es-ES_tradnl" dirty="0" err="1"/>
              <a:t>option</a:t>
            </a:r>
            <a:r>
              <a:rPr lang="es-ES_tradnl" dirty="0"/>
              <a:t>, and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username</a:t>
            </a:r>
            <a:r>
              <a:rPr lang="es-ES_tradnl" dirty="0"/>
              <a:t>/</a:t>
            </a:r>
            <a:r>
              <a:rPr lang="es-ES_tradnl" dirty="0" err="1"/>
              <a:t>password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GitHub portal. Note </a:t>
            </a:r>
            <a:r>
              <a:rPr lang="es-ES_tradnl" dirty="0" err="1"/>
              <a:t>that</a:t>
            </a:r>
            <a:r>
              <a:rPr lang="es-ES_tradnl" dirty="0"/>
              <a:t> a single set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credentials</a:t>
            </a:r>
            <a:r>
              <a:rPr lang="es-ES_tradnl" dirty="0"/>
              <a:t> </a:t>
            </a:r>
            <a:r>
              <a:rPr lang="es-ES_tradnl" dirty="0" err="1"/>
              <a:t>could</a:t>
            </a:r>
            <a:r>
              <a:rPr lang="es-ES_tradnl" dirty="0"/>
              <a:t> be </a:t>
            </a:r>
            <a:r>
              <a:rPr lang="es-ES_tradnl" dirty="0" err="1"/>
              <a:t>shared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</a:t>
            </a:r>
            <a:r>
              <a:rPr lang="es-ES_tradnl" dirty="0" err="1"/>
              <a:t>an</a:t>
            </a:r>
            <a:r>
              <a:rPr lang="es-ES_tradnl" dirty="0"/>
              <a:t> </a:t>
            </a:r>
            <a:r>
              <a:rPr lang="es-ES_tradnl" dirty="0" err="1"/>
              <a:t>entire</a:t>
            </a:r>
            <a:r>
              <a:rPr lang="es-ES_tradnl" dirty="0"/>
              <a:t> </a:t>
            </a:r>
            <a:r>
              <a:rPr lang="es-ES_tradnl" dirty="0" err="1"/>
              <a:t>development</a:t>
            </a:r>
            <a:r>
              <a:rPr lang="es-ES_tradnl" dirty="0"/>
              <a:t> </a:t>
            </a:r>
            <a:r>
              <a:rPr lang="es-ES_tradnl" dirty="0" err="1"/>
              <a:t>team</a:t>
            </a:r>
            <a:r>
              <a:rPr lang="es-ES_tradnl" dirty="0"/>
              <a:t>. </a:t>
            </a:r>
            <a:r>
              <a:rPr lang="es-ES_tradnl" dirty="0" err="1"/>
              <a:t>Finally</a:t>
            </a:r>
            <a:r>
              <a:rPr lang="es-ES_tradnl" dirty="0"/>
              <a:t> </a:t>
            </a:r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b="1" dirty="0" err="1"/>
              <a:t>Save</a:t>
            </a:r>
            <a:r>
              <a:rPr lang="es-ES_tradnl" dirty="0"/>
              <a:t>:</a:t>
            </a:r>
            <a:endParaRPr lang="es-ES_tradnl" b="1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Infinite Apps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3D468-2723-FD06-1782-93B324E90CD5}"/>
              </a:ext>
            </a:extLst>
          </p:cNvPr>
          <p:cNvSpPr txBox="1"/>
          <p:nvPr/>
        </p:nvSpPr>
        <p:spPr>
          <a:xfrm>
            <a:off x="6661994" y="2041470"/>
            <a:ext cx="5470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13.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User</a:t>
            </a:r>
            <a:r>
              <a:rPr lang="es-ES_tradnl" b="1" dirty="0"/>
              <a:t> Portal</a:t>
            </a:r>
            <a:r>
              <a:rPr lang="es-ES_tradnl" dirty="0"/>
              <a:t>, </a:t>
            </a:r>
            <a:r>
              <a:rPr lang="es-ES_tradnl" dirty="0" err="1"/>
              <a:t>authenticated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John,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Github</a:t>
            </a:r>
            <a:r>
              <a:rPr lang="es-ES_tradnl" dirty="0"/>
              <a:t> portal. Note </a:t>
            </a:r>
            <a:r>
              <a:rPr lang="es-ES_tradnl" dirty="0" err="1"/>
              <a:t>that</a:t>
            </a:r>
            <a:r>
              <a:rPr lang="es-ES_tradnl" dirty="0"/>
              <a:t> John </a:t>
            </a:r>
            <a:r>
              <a:rPr lang="es-ES_tradnl" dirty="0" err="1"/>
              <a:t>does</a:t>
            </a:r>
            <a:r>
              <a:rPr lang="es-ES_tradnl" dirty="0"/>
              <a:t>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have</a:t>
            </a:r>
            <a:r>
              <a:rPr lang="es-ES_tradnl" dirty="0"/>
              <a:t> </a:t>
            </a:r>
            <a:r>
              <a:rPr lang="es-ES_tradnl" dirty="0" err="1"/>
              <a:t>access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credentials</a:t>
            </a:r>
            <a:r>
              <a:rPr lang="es-ES_tradnl" dirty="0"/>
              <a:t>,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have</a:t>
            </a:r>
            <a:r>
              <a:rPr lang="es-ES_tradnl" dirty="0"/>
              <a:t> </a:t>
            </a:r>
            <a:r>
              <a:rPr lang="es-ES_tradnl" dirty="0" err="1"/>
              <a:t>only</a:t>
            </a:r>
            <a:r>
              <a:rPr lang="es-ES_tradnl" dirty="0"/>
              <a:t> </a:t>
            </a:r>
            <a:r>
              <a:rPr lang="es-ES_tradnl" dirty="0" err="1"/>
              <a:t>published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app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his</a:t>
            </a:r>
            <a:r>
              <a:rPr lang="es-ES_tradnl" dirty="0"/>
              <a:t> SSO portal.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304E8F4-0FCF-C2D0-CCDF-498645E6436B}"/>
              </a:ext>
            </a:extLst>
          </p:cNvPr>
          <p:cNvCxnSpPr>
            <a:cxnSpLocks/>
          </p:cNvCxnSpPr>
          <p:nvPr/>
        </p:nvCxnSpPr>
        <p:spPr>
          <a:xfrm flipH="1">
            <a:off x="4152706" y="5643638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9CCA4B7-DE2D-DE6B-5E94-A84AD802E80E}"/>
              </a:ext>
            </a:extLst>
          </p:cNvPr>
          <p:cNvCxnSpPr>
            <a:cxnSpLocks/>
          </p:cNvCxnSpPr>
          <p:nvPr/>
        </p:nvCxnSpPr>
        <p:spPr>
          <a:xfrm flipH="1">
            <a:off x="4489036" y="5214854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EAE420-08D8-A8C9-EC23-3A4C105BEF41}"/>
              </a:ext>
            </a:extLst>
          </p:cNvPr>
          <p:cNvCxnSpPr>
            <a:cxnSpLocks/>
          </p:cNvCxnSpPr>
          <p:nvPr/>
        </p:nvCxnSpPr>
        <p:spPr>
          <a:xfrm flipH="1">
            <a:off x="3170996" y="4750109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7066C88-A020-E55F-5244-526C2DC449A6}"/>
              </a:ext>
            </a:extLst>
          </p:cNvPr>
          <p:cNvCxnSpPr>
            <a:cxnSpLocks/>
          </p:cNvCxnSpPr>
          <p:nvPr/>
        </p:nvCxnSpPr>
        <p:spPr>
          <a:xfrm flipH="1">
            <a:off x="1820599" y="5075299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42F6B-C5F0-4792-FEA4-E4D1797CD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604" y="3686181"/>
            <a:ext cx="5156834" cy="212785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AA660D-84FE-95A1-522D-3794E0562001}"/>
              </a:ext>
            </a:extLst>
          </p:cNvPr>
          <p:cNvCxnSpPr>
            <a:cxnSpLocks/>
          </p:cNvCxnSpPr>
          <p:nvPr/>
        </p:nvCxnSpPr>
        <p:spPr>
          <a:xfrm flipH="1">
            <a:off x="8738234" y="4083524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1642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244518-5971-0690-D204-83C839681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345" y="3554612"/>
            <a:ext cx="2425012" cy="24724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F6373C-4964-4C3D-DA74-B8DEE9922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83" y="3554612"/>
            <a:ext cx="2526227" cy="247247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70"/>
            <a:ext cx="1111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14. Note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when</a:t>
            </a:r>
            <a:r>
              <a:rPr lang="es-ES_tradnl" dirty="0"/>
              <a:t> </a:t>
            </a:r>
            <a:r>
              <a:rPr lang="es-ES_tradnl" dirty="0" err="1"/>
              <a:t>you</a:t>
            </a:r>
            <a:r>
              <a:rPr lang="es-ES_tradnl" dirty="0"/>
              <a:t> </a:t>
            </a:r>
            <a:r>
              <a:rPr lang="es-ES_tradnl" dirty="0" err="1"/>
              <a:t>have</a:t>
            </a:r>
            <a:r>
              <a:rPr lang="es-ES_tradnl" dirty="0"/>
              <a:t> </a:t>
            </a:r>
            <a:r>
              <a:rPr lang="es-ES_tradnl" dirty="0" err="1"/>
              <a:t>configured</a:t>
            </a:r>
            <a:r>
              <a:rPr lang="es-ES_tradnl" dirty="0"/>
              <a:t> MFA, </a:t>
            </a:r>
            <a:r>
              <a:rPr lang="es-ES_tradnl" dirty="0" err="1"/>
              <a:t>an</a:t>
            </a:r>
            <a:r>
              <a:rPr lang="es-ES_tradnl" dirty="0"/>
              <a:t> </a:t>
            </a:r>
            <a:r>
              <a:rPr lang="es-ES_tradnl" dirty="0" err="1"/>
              <a:t>additional</a:t>
            </a:r>
            <a:r>
              <a:rPr lang="es-ES_tradnl" dirty="0"/>
              <a:t> </a:t>
            </a:r>
            <a:r>
              <a:rPr lang="es-ES_tradnl" dirty="0" err="1"/>
              <a:t>authentication</a:t>
            </a:r>
            <a:r>
              <a:rPr lang="es-ES_tradnl" dirty="0"/>
              <a:t> </a:t>
            </a:r>
            <a:r>
              <a:rPr lang="es-ES_tradnl" dirty="0" err="1"/>
              <a:t>method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requested</a:t>
            </a:r>
            <a:r>
              <a:rPr lang="es-ES_tradnl" dirty="0"/>
              <a:t>, </a:t>
            </a:r>
            <a:r>
              <a:rPr lang="es-ES_tradnl" dirty="0" err="1"/>
              <a:t>select</a:t>
            </a:r>
            <a:r>
              <a:rPr lang="es-ES_tradnl" dirty="0"/>
              <a:t> </a:t>
            </a:r>
            <a:r>
              <a:rPr lang="es-ES_tradnl" b="1" dirty="0"/>
              <a:t>OATH OTP Client </a:t>
            </a:r>
            <a:r>
              <a:rPr lang="es-ES_tradnl" dirty="0"/>
              <a:t>and </a:t>
            </a:r>
            <a:r>
              <a:rPr lang="es-ES_tradnl" dirty="0" err="1"/>
              <a:t>then</a:t>
            </a:r>
            <a:r>
              <a:rPr lang="es-ES_tradnl" dirty="0"/>
              <a:t> </a:t>
            </a:r>
            <a:r>
              <a:rPr lang="es-ES_tradnl" dirty="0" err="1"/>
              <a:t>specify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verification</a:t>
            </a:r>
            <a:r>
              <a:rPr lang="es-ES_tradnl" dirty="0"/>
              <a:t> </a:t>
            </a:r>
            <a:r>
              <a:rPr lang="es-ES_tradnl" dirty="0" err="1"/>
              <a:t>code</a:t>
            </a:r>
            <a:r>
              <a:rPr lang="es-ES_tradnl" dirty="0"/>
              <a:t> </a:t>
            </a:r>
            <a:r>
              <a:rPr lang="es-ES_tradnl" dirty="0" err="1"/>
              <a:t>obtained</a:t>
            </a:r>
            <a:r>
              <a:rPr lang="es-ES_tradnl" dirty="0"/>
              <a:t> </a:t>
            </a:r>
            <a:r>
              <a:rPr lang="es-ES_tradnl" dirty="0" err="1"/>
              <a:t>from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OATH </a:t>
            </a:r>
            <a:r>
              <a:rPr lang="es-ES_tradnl" dirty="0" err="1"/>
              <a:t>client</a:t>
            </a:r>
            <a:r>
              <a:rPr lang="es-ES_tradnl" dirty="0"/>
              <a:t> app. </a:t>
            </a:r>
            <a:r>
              <a:rPr lang="es-ES_tradnl" dirty="0" err="1"/>
              <a:t>If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code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correct</a:t>
            </a:r>
            <a:r>
              <a:rPr lang="es-ES_tradnl" dirty="0"/>
              <a:t>, </a:t>
            </a:r>
            <a:r>
              <a:rPr lang="es-ES_tradnl" dirty="0" err="1"/>
              <a:t>the</a:t>
            </a:r>
            <a:r>
              <a:rPr lang="es-ES_tradnl" dirty="0"/>
              <a:t> portal </a:t>
            </a:r>
            <a:r>
              <a:rPr lang="es-ES_tradnl" dirty="0" err="1"/>
              <a:t>will</a:t>
            </a:r>
            <a:r>
              <a:rPr lang="es-ES_tradnl" dirty="0"/>
              <a:t> open and </a:t>
            </a:r>
            <a:r>
              <a:rPr lang="es-ES_tradnl" dirty="0" err="1"/>
              <a:t>the</a:t>
            </a:r>
            <a:r>
              <a:rPr lang="es-ES_tradnl" dirty="0"/>
              <a:t> browser </a:t>
            </a:r>
            <a:r>
              <a:rPr lang="es-ES_tradnl" dirty="0" err="1"/>
              <a:t>extension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inject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credentials</a:t>
            </a:r>
            <a:r>
              <a:rPr lang="es-ES_tradnl" dirty="0"/>
              <a:t> </a:t>
            </a:r>
            <a:r>
              <a:rPr lang="es-ES_tradnl" dirty="0" err="1"/>
              <a:t>into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GitHub portal:</a:t>
            </a:r>
            <a:endParaRPr lang="es-ES_tradnl" b="1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Infinite Apps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EAE420-08D8-A8C9-EC23-3A4C105BEF41}"/>
              </a:ext>
            </a:extLst>
          </p:cNvPr>
          <p:cNvCxnSpPr>
            <a:cxnSpLocks/>
          </p:cNvCxnSpPr>
          <p:nvPr/>
        </p:nvCxnSpPr>
        <p:spPr>
          <a:xfrm flipH="1">
            <a:off x="2915548" y="5515115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7066C88-A020-E55F-5244-526C2DC449A6}"/>
              </a:ext>
            </a:extLst>
          </p:cNvPr>
          <p:cNvCxnSpPr>
            <a:cxnSpLocks/>
          </p:cNvCxnSpPr>
          <p:nvPr/>
        </p:nvCxnSpPr>
        <p:spPr>
          <a:xfrm flipH="1">
            <a:off x="1698131" y="5229131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AA660D-84FE-95A1-522D-3794E0562001}"/>
              </a:ext>
            </a:extLst>
          </p:cNvPr>
          <p:cNvCxnSpPr>
            <a:cxnSpLocks/>
          </p:cNvCxnSpPr>
          <p:nvPr/>
        </p:nvCxnSpPr>
        <p:spPr>
          <a:xfrm flipH="1">
            <a:off x="8738234" y="4083524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6F6A52C-1FA9-570C-6F5B-DF32E372D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883" y="3816867"/>
            <a:ext cx="5439756" cy="171934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8E099D-2B29-79EA-DE99-FD38B79692F5}"/>
              </a:ext>
            </a:extLst>
          </p:cNvPr>
          <p:cNvCxnSpPr>
            <a:cxnSpLocks/>
          </p:cNvCxnSpPr>
          <p:nvPr/>
        </p:nvCxnSpPr>
        <p:spPr>
          <a:xfrm flipH="1">
            <a:off x="4056193" y="5107160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4C4357-2B1E-3017-0607-10B9345D3D67}"/>
              </a:ext>
            </a:extLst>
          </p:cNvPr>
          <p:cNvCxnSpPr>
            <a:cxnSpLocks/>
          </p:cNvCxnSpPr>
          <p:nvPr/>
        </p:nvCxnSpPr>
        <p:spPr>
          <a:xfrm flipH="1">
            <a:off x="4849040" y="5558522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4003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70"/>
            <a:ext cx="1111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1. </a:t>
            </a:r>
            <a:r>
              <a:rPr lang="es-ES_tradnl" dirty="0" err="1"/>
              <a:t>The</a:t>
            </a:r>
            <a:r>
              <a:rPr lang="es-ES_tradnl" dirty="0"/>
              <a:t> Identity </a:t>
            </a:r>
            <a:r>
              <a:rPr lang="es-ES_tradnl" dirty="0" err="1"/>
              <a:t>connector</a:t>
            </a:r>
            <a:r>
              <a:rPr lang="es-ES_tradnl" dirty="0"/>
              <a:t> </a:t>
            </a:r>
            <a:r>
              <a:rPr lang="es-ES_tradnl" dirty="0" err="1"/>
              <a:t>provides</a:t>
            </a:r>
            <a:r>
              <a:rPr lang="es-ES_tradnl" dirty="0"/>
              <a:t> </a:t>
            </a:r>
            <a:r>
              <a:rPr lang="es-ES_tradnl" dirty="0" err="1"/>
              <a:t>an</a:t>
            </a:r>
            <a:r>
              <a:rPr lang="es-ES_tradnl" dirty="0"/>
              <a:t> </a:t>
            </a:r>
            <a:r>
              <a:rPr lang="es-ES_tradnl" b="1" dirty="0" err="1"/>
              <a:t>Application</a:t>
            </a:r>
            <a:r>
              <a:rPr lang="es-ES_tradnl" b="1" dirty="0"/>
              <a:t> Gateway </a:t>
            </a:r>
            <a:r>
              <a:rPr lang="es-ES_tradnl" dirty="0" err="1"/>
              <a:t>functionality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allows</a:t>
            </a:r>
            <a:r>
              <a:rPr lang="es-ES_tradnl" dirty="0"/>
              <a:t> </a:t>
            </a:r>
            <a:r>
              <a:rPr lang="es-ES_tradnl" dirty="0" err="1"/>
              <a:t>end</a:t>
            </a:r>
            <a:r>
              <a:rPr lang="es-ES_tradnl" dirty="0"/>
              <a:t> </a:t>
            </a:r>
            <a:r>
              <a:rPr lang="es-ES_tradnl" dirty="0" err="1"/>
              <a:t>users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remotely</a:t>
            </a:r>
            <a:r>
              <a:rPr lang="es-ES_tradnl" dirty="0"/>
              <a:t> </a:t>
            </a:r>
            <a:r>
              <a:rPr lang="es-ES_tradnl" dirty="0" err="1"/>
              <a:t>access</a:t>
            </a:r>
            <a:r>
              <a:rPr lang="es-ES_tradnl" dirty="0"/>
              <a:t> VPN-free web </a:t>
            </a:r>
            <a:r>
              <a:rPr lang="es-ES_tradnl" dirty="0" err="1"/>
              <a:t>applications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are </a:t>
            </a:r>
            <a:r>
              <a:rPr lang="es-ES_tradnl" dirty="0" err="1"/>
              <a:t>available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organization's</a:t>
            </a:r>
            <a:r>
              <a:rPr lang="es-ES_tradnl" dirty="0"/>
              <a:t> </a:t>
            </a:r>
            <a:r>
              <a:rPr lang="es-ES_tradnl" dirty="0" err="1"/>
              <a:t>internal</a:t>
            </a:r>
            <a:r>
              <a:rPr lang="es-ES_tradnl" dirty="0"/>
              <a:t> </a:t>
            </a:r>
            <a:r>
              <a:rPr lang="es-ES_tradnl" dirty="0" err="1"/>
              <a:t>network</a:t>
            </a:r>
            <a:r>
              <a:rPr lang="es-ES_tradnl" dirty="0"/>
              <a:t>. In </a:t>
            </a:r>
            <a:r>
              <a:rPr lang="es-ES_tradnl" dirty="0" err="1"/>
              <a:t>this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, </a:t>
            </a:r>
            <a:r>
              <a:rPr lang="es-ES_tradnl" dirty="0" err="1"/>
              <a:t>we'll</a:t>
            </a:r>
            <a:r>
              <a:rPr lang="es-ES_tradnl" dirty="0"/>
              <a:t>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IIS Web portal (https://comp01.cybr.com).</a:t>
            </a:r>
            <a:endParaRPr lang="es-ES_tradnl" b="1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Application Gateway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511224-BEC1-9CA1-BB12-08EDB9EBA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501" y="2964800"/>
            <a:ext cx="6062207" cy="368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94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C06D02-CDB4-5386-4EDD-2144C4301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57" y="3329032"/>
            <a:ext cx="5474706" cy="178556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25A9B-644C-257B-C7FD-1CB98526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s-ES_tradnl" dirty="0" err="1"/>
              <a:t>Tenant</a:t>
            </a:r>
            <a:r>
              <a:rPr lang="es-ES_tradnl" dirty="0"/>
              <a:t> </a:t>
            </a:r>
            <a:r>
              <a:rPr lang="es-ES_tradnl" dirty="0" err="1"/>
              <a:t>Customization</a:t>
            </a:r>
            <a:endParaRPr lang="es-ES_trad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2D70CA-81D5-2CC0-EBBE-DA6FCEBDD01B}"/>
              </a:ext>
            </a:extLst>
          </p:cNvPr>
          <p:cNvSpPr txBox="1"/>
          <p:nvPr/>
        </p:nvSpPr>
        <p:spPr>
          <a:xfrm>
            <a:off x="625258" y="1748549"/>
            <a:ext cx="5470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3. </a:t>
            </a:r>
            <a:r>
              <a:rPr lang="es-ES_tradnl" sz="1600" dirty="0" err="1"/>
              <a:t>For</a:t>
            </a:r>
            <a:r>
              <a:rPr lang="es-ES_tradnl" sz="1600" dirty="0"/>
              <a:t> </a:t>
            </a:r>
            <a:r>
              <a:rPr lang="es-ES_tradnl" sz="1600" dirty="0" err="1"/>
              <a:t>best</a:t>
            </a:r>
            <a:r>
              <a:rPr lang="es-ES_tradnl" sz="1600" dirty="0"/>
              <a:t> </a:t>
            </a:r>
            <a:r>
              <a:rPr lang="es-ES_tradnl" sz="1600" dirty="0" err="1"/>
              <a:t>practices</a:t>
            </a:r>
            <a:r>
              <a:rPr lang="es-ES_tradnl" sz="1600" dirty="0"/>
              <a:t>, </a:t>
            </a:r>
            <a:r>
              <a:rPr lang="es-ES_tradnl" sz="1600" dirty="0" err="1"/>
              <a:t>add</a:t>
            </a:r>
            <a:r>
              <a:rPr lang="es-ES_tradnl" sz="1600" dirty="0"/>
              <a:t> a new </a:t>
            </a:r>
            <a:r>
              <a:rPr lang="es-ES_tradnl" sz="1600" dirty="0" err="1"/>
              <a:t>tenant</a:t>
            </a:r>
            <a:r>
              <a:rPr lang="es-ES_tradnl" sz="1600" dirty="0"/>
              <a:t> </a:t>
            </a:r>
            <a:r>
              <a:rPr lang="es-ES_tradnl" sz="1600" dirty="0" err="1"/>
              <a:t>administrator</a:t>
            </a:r>
            <a:r>
              <a:rPr lang="es-ES_tradnl" sz="1600" dirty="0"/>
              <a:t> </a:t>
            </a:r>
            <a:r>
              <a:rPr lang="es-ES_tradnl" sz="1600" dirty="0" err="1"/>
              <a:t>from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/>
              <a:t>Core </a:t>
            </a:r>
            <a:r>
              <a:rPr lang="es-ES_tradnl" sz="1600" b="1" dirty="0" err="1"/>
              <a:t>Services</a:t>
            </a:r>
            <a:r>
              <a:rPr lang="es-ES_tradnl" sz="1600" b="1" dirty="0"/>
              <a:t> </a:t>
            </a:r>
            <a:r>
              <a:rPr lang="es-ES_tradnl" sz="1600" dirty="0" err="1"/>
              <a:t>menu</a:t>
            </a:r>
            <a:r>
              <a:rPr lang="es-ES_tradnl" sz="1600" dirty="0"/>
              <a:t> </a:t>
            </a:r>
            <a:r>
              <a:rPr lang="es-ES_tradnl" sz="1600" b="1" dirty="0"/>
              <a:t>| </a:t>
            </a:r>
            <a:r>
              <a:rPr lang="es-ES_tradnl" sz="1600" b="1" dirty="0" err="1"/>
              <a:t>Users</a:t>
            </a:r>
            <a:r>
              <a:rPr lang="es-ES_tradnl" sz="1600" b="1" dirty="0"/>
              <a:t> | </a:t>
            </a:r>
            <a:r>
              <a:rPr lang="es-ES_tradnl" sz="1600" b="1" dirty="0" err="1"/>
              <a:t>Add</a:t>
            </a:r>
            <a:r>
              <a:rPr lang="es-ES_tradnl" sz="1600" dirty="0"/>
              <a:t>.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 err="1"/>
              <a:t>cloudadmin</a:t>
            </a:r>
            <a:r>
              <a:rPr lang="es-ES_tradnl" sz="1600" dirty="0"/>
              <a:t> </a:t>
            </a:r>
            <a:r>
              <a:rPr lang="es-ES_tradnl" sz="1600" dirty="0" err="1"/>
              <a:t>user</a:t>
            </a:r>
            <a:r>
              <a:rPr lang="es-ES_tradnl" sz="1600" dirty="0"/>
              <a:t> </a:t>
            </a:r>
            <a:r>
              <a:rPr lang="es-ES_tradnl" sz="1600" dirty="0" err="1"/>
              <a:t>will</a:t>
            </a:r>
            <a:r>
              <a:rPr lang="es-ES_tradnl" sz="1600" dirty="0"/>
              <a:t> be </a:t>
            </a:r>
            <a:r>
              <a:rPr lang="es-ES_tradnl" sz="1600" dirty="0" err="1"/>
              <a:t>stored</a:t>
            </a:r>
            <a:r>
              <a:rPr lang="es-ES_tradnl" sz="1600" dirty="0"/>
              <a:t> in a </a:t>
            </a:r>
            <a:r>
              <a:rPr lang="es-ES_tradnl" sz="1600" dirty="0" err="1"/>
              <a:t>sealed</a:t>
            </a:r>
            <a:r>
              <a:rPr lang="es-ES_tradnl" sz="1600" dirty="0"/>
              <a:t> </a:t>
            </a:r>
            <a:r>
              <a:rPr lang="es-ES_tradnl" sz="1600" dirty="0" err="1"/>
              <a:t>envelope</a:t>
            </a:r>
            <a:r>
              <a:rPr lang="es-ES_tradnl" sz="1600" dirty="0"/>
              <a:t> and no multi-factor </a:t>
            </a:r>
            <a:r>
              <a:rPr lang="es-ES_tradnl" sz="1600" dirty="0" err="1"/>
              <a:t>policies</a:t>
            </a:r>
            <a:r>
              <a:rPr lang="es-ES_tradnl" sz="1600" dirty="0"/>
              <a:t> </a:t>
            </a:r>
            <a:r>
              <a:rPr lang="es-ES_tradnl" sz="1600" dirty="0" err="1"/>
              <a:t>will</a:t>
            </a:r>
            <a:r>
              <a:rPr lang="es-ES_tradnl" sz="1600" dirty="0"/>
              <a:t> be </a:t>
            </a:r>
            <a:r>
              <a:rPr lang="es-ES_tradnl" sz="1600" dirty="0" err="1"/>
              <a:t>applied</a:t>
            </a:r>
            <a:r>
              <a:rPr lang="es-ES_tradnl" sz="1600" dirty="0"/>
              <a:t>.
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632C1C4-87E4-8873-0630-E028AFE0F31F}"/>
              </a:ext>
            </a:extLst>
          </p:cNvPr>
          <p:cNvCxnSpPr>
            <a:cxnSpLocks/>
          </p:cNvCxnSpPr>
          <p:nvPr/>
        </p:nvCxnSpPr>
        <p:spPr>
          <a:xfrm flipH="1">
            <a:off x="991622" y="4392792"/>
            <a:ext cx="72455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6FD9FE-0F96-29BB-1440-5775ECDAAEB6}"/>
              </a:ext>
            </a:extLst>
          </p:cNvPr>
          <p:cNvCxnSpPr>
            <a:cxnSpLocks/>
          </p:cNvCxnSpPr>
          <p:nvPr/>
        </p:nvCxnSpPr>
        <p:spPr>
          <a:xfrm>
            <a:off x="4007457" y="3573562"/>
            <a:ext cx="59650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DC3BAEA-82CD-54CF-E532-0CF9547E1415}"/>
              </a:ext>
            </a:extLst>
          </p:cNvPr>
          <p:cNvSpPr txBox="1"/>
          <p:nvPr/>
        </p:nvSpPr>
        <p:spPr>
          <a:xfrm>
            <a:off x="6571789" y="1754055"/>
            <a:ext cx="5620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4. In </a:t>
            </a:r>
            <a:r>
              <a:rPr lang="es-ES_tradnl" sz="1600" dirty="0" err="1"/>
              <a:t>the</a:t>
            </a:r>
            <a:r>
              <a:rPr lang="es-ES_tradnl" sz="1600" dirty="0"/>
              <a:t> new </a:t>
            </a:r>
            <a:r>
              <a:rPr lang="es-ES_tradnl" sz="1600" dirty="0" err="1"/>
              <a:t>user</a:t>
            </a:r>
            <a:r>
              <a:rPr lang="es-ES_tradnl" sz="1600" dirty="0"/>
              <a:t> </a:t>
            </a:r>
            <a:r>
              <a:rPr lang="es-ES_tradnl" sz="1600" dirty="0" err="1"/>
              <a:t>creation</a:t>
            </a:r>
            <a:r>
              <a:rPr lang="es-ES_tradnl" sz="1600" dirty="0"/>
              <a:t> </a:t>
            </a:r>
            <a:r>
              <a:rPr lang="es-ES_tradnl" sz="1600" dirty="0" err="1"/>
              <a:t>form</a:t>
            </a:r>
            <a:r>
              <a:rPr lang="es-ES_tradnl" sz="1600" dirty="0"/>
              <a:t>, be </a:t>
            </a:r>
            <a:r>
              <a:rPr lang="es-ES_tradnl" sz="1600" dirty="0" err="1"/>
              <a:t>sure</a:t>
            </a:r>
            <a:r>
              <a:rPr lang="es-ES_tradnl" sz="1600" dirty="0"/>
              <a:t>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dirty="0" err="1"/>
              <a:t>add</a:t>
            </a:r>
            <a:r>
              <a:rPr lang="es-ES_tradnl" sz="1600" dirty="0"/>
              <a:t> </a:t>
            </a:r>
            <a:r>
              <a:rPr lang="es-ES_tradnl" sz="1600" dirty="0" err="1"/>
              <a:t>your</a:t>
            </a:r>
            <a:r>
              <a:rPr lang="es-ES_tradnl" sz="1600" dirty="0"/>
              <a:t> </a:t>
            </a:r>
            <a:r>
              <a:rPr lang="es-ES_tradnl" sz="1600" b="1" dirty="0" err="1"/>
              <a:t>corporate</a:t>
            </a:r>
            <a:r>
              <a:rPr lang="es-ES_tradnl" sz="1600" dirty="0"/>
              <a:t> </a:t>
            </a:r>
            <a:r>
              <a:rPr lang="es-ES_tradnl" sz="1600" b="1" dirty="0"/>
              <a:t>email </a:t>
            </a:r>
            <a:r>
              <a:rPr lang="es-ES_tradnl" sz="1600" b="1" dirty="0" err="1"/>
              <a:t>address</a:t>
            </a:r>
            <a:r>
              <a:rPr lang="es-ES_tradnl" sz="1600" b="1" dirty="0"/>
              <a:t> </a:t>
            </a:r>
            <a:r>
              <a:rPr lang="es-ES_tradnl" sz="1600" dirty="0"/>
              <a:t>and </a:t>
            </a:r>
            <a:r>
              <a:rPr lang="es-ES_tradnl" sz="1600" b="1" dirty="0" err="1"/>
              <a:t>cell</a:t>
            </a:r>
            <a:r>
              <a:rPr lang="es-ES_tradnl" sz="1600" b="1" dirty="0"/>
              <a:t> </a:t>
            </a:r>
            <a:r>
              <a:rPr lang="es-ES_tradnl" sz="1600" b="1" dirty="0" err="1"/>
              <a:t>phone</a:t>
            </a:r>
            <a:r>
              <a:rPr lang="es-ES_tradnl" sz="1600" dirty="0"/>
              <a:t>, so </a:t>
            </a:r>
            <a:r>
              <a:rPr lang="es-ES_tradnl" sz="1600" dirty="0" err="1"/>
              <a:t>that</a:t>
            </a:r>
            <a:r>
              <a:rPr lang="es-ES_tradnl" sz="1600" dirty="0"/>
              <a:t> </a:t>
            </a:r>
            <a:r>
              <a:rPr lang="es-ES_tradnl" sz="1600" dirty="0" err="1"/>
              <a:t>you</a:t>
            </a:r>
            <a:r>
              <a:rPr lang="es-ES_tradnl" sz="1600" dirty="0"/>
              <a:t> can </a:t>
            </a:r>
            <a:r>
              <a:rPr lang="es-ES_tradnl" sz="1600" dirty="0" err="1"/>
              <a:t>then</a:t>
            </a:r>
            <a:r>
              <a:rPr lang="es-ES_tradnl" sz="1600" dirty="0"/>
              <a:t> </a:t>
            </a:r>
            <a:r>
              <a:rPr lang="es-ES_tradnl" sz="1600" dirty="0" err="1"/>
              <a:t>perform</a:t>
            </a:r>
            <a:r>
              <a:rPr lang="es-ES_tradnl" sz="1600" dirty="0"/>
              <a:t> MFA </a:t>
            </a:r>
            <a:r>
              <a:rPr lang="es-ES_tradnl" sz="1600" dirty="0" err="1"/>
              <a:t>tests</a:t>
            </a:r>
            <a:r>
              <a:rPr lang="es-ES_tradnl" sz="1600" dirty="0"/>
              <a:t>. </a:t>
            </a:r>
            <a:r>
              <a:rPr lang="es-ES_tradnl" sz="1600" b="1" dirty="0" err="1"/>
              <a:t>Assign</a:t>
            </a:r>
            <a:r>
              <a:rPr lang="es-ES_tradnl" sz="1600" b="1" dirty="0"/>
              <a:t> a </a:t>
            </a:r>
            <a:r>
              <a:rPr lang="es-ES_tradnl" sz="1600" b="1" dirty="0" err="1"/>
              <a:t>password</a:t>
            </a:r>
            <a:r>
              <a:rPr lang="es-ES_tradnl" sz="1600" b="1" dirty="0"/>
              <a:t> </a:t>
            </a:r>
            <a:r>
              <a:rPr lang="es-ES_tradnl" sz="1600" b="1" dirty="0" err="1"/>
              <a:t>manually</a:t>
            </a:r>
            <a:r>
              <a:rPr lang="es-ES_tradnl" sz="1600" b="1" dirty="0"/>
              <a:t> </a:t>
            </a:r>
            <a:r>
              <a:rPr lang="es-ES_tradnl" sz="1600" dirty="0"/>
              <a:t>and </a:t>
            </a:r>
            <a:r>
              <a:rPr lang="es-ES_tradnl" sz="1600" dirty="0" err="1"/>
              <a:t>di</a:t>
            </a:r>
            <a:r>
              <a:rPr lang="es-ES_tradnl" sz="1600" b="1" dirty="0" err="1"/>
              <a:t>sable</a:t>
            </a:r>
            <a:r>
              <a:rPr lang="es-ES_tradnl" sz="1600" b="1" dirty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</a:t>
            </a:r>
            <a:r>
              <a:rPr lang="es-ES_tradnl" sz="1600" b="1" dirty="0" err="1"/>
              <a:t>Require</a:t>
            </a:r>
            <a:r>
              <a:rPr lang="es-ES_tradnl" sz="1600" b="1" dirty="0"/>
              <a:t> </a:t>
            </a:r>
            <a:r>
              <a:rPr lang="es-ES_tradnl" sz="1600" b="1" dirty="0" err="1"/>
              <a:t>Password</a:t>
            </a:r>
            <a:r>
              <a:rPr lang="es-ES_tradnl" sz="1600" b="1" dirty="0"/>
              <a:t> </a:t>
            </a:r>
            <a:r>
              <a:rPr lang="es-ES_tradnl" sz="1600" b="1" dirty="0" err="1"/>
              <a:t>change</a:t>
            </a:r>
            <a:r>
              <a:rPr lang="es-ES_tradnl" sz="1600" b="1" dirty="0"/>
              <a:t> at </a:t>
            </a:r>
            <a:r>
              <a:rPr lang="es-ES_tradnl" sz="1600" b="1" dirty="0" err="1"/>
              <a:t>next</a:t>
            </a:r>
            <a:r>
              <a:rPr lang="es-ES_tradnl" sz="1600" b="1" dirty="0"/>
              <a:t> login </a:t>
            </a:r>
            <a:r>
              <a:rPr lang="es-ES_tradnl" sz="1600" b="1" dirty="0" err="1"/>
              <a:t>option</a:t>
            </a:r>
            <a:r>
              <a:rPr lang="es-ES_tradnl" sz="1600" b="1" dirty="0"/>
              <a:t>.</a:t>
            </a:r>
            <a:r>
              <a:rPr lang="es-ES_tradnl" sz="1600" dirty="0"/>
              <a:t>
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0759D5-45DE-CD41-F57D-E583A9DE9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791" y="3241373"/>
            <a:ext cx="2423522" cy="3343523"/>
          </a:xfrm>
          <a:prstGeom prst="rect">
            <a:avLst/>
          </a:prstGeom>
          <a:ln>
            <a:solidFill>
              <a:srgbClr val="005B9E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F28EA2-EF9A-262D-3B21-C81F7FBC0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163" y="3245164"/>
            <a:ext cx="1903826" cy="3339732"/>
          </a:xfrm>
          <a:prstGeom prst="rect">
            <a:avLst/>
          </a:prstGeom>
          <a:ln>
            <a:solidFill>
              <a:srgbClr val="005B9E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00817E-8456-285E-4500-01E0D9E977BC}"/>
              </a:ext>
            </a:extLst>
          </p:cNvPr>
          <p:cNvCxnSpPr>
            <a:cxnSpLocks/>
          </p:cNvCxnSpPr>
          <p:nvPr/>
        </p:nvCxnSpPr>
        <p:spPr>
          <a:xfrm flipH="1">
            <a:off x="9939130" y="5992084"/>
            <a:ext cx="361860" cy="39281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40D0A8A-A34D-BFE4-7DB6-6A059D4FA354}"/>
              </a:ext>
            </a:extLst>
          </p:cNvPr>
          <p:cNvCxnSpPr>
            <a:cxnSpLocks/>
          </p:cNvCxnSpPr>
          <p:nvPr/>
        </p:nvCxnSpPr>
        <p:spPr>
          <a:xfrm flipH="1">
            <a:off x="10505637" y="4029436"/>
            <a:ext cx="47212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BB69CB2-CF88-9EC9-A3A3-DE35064AFA1A}"/>
              </a:ext>
            </a:extLst>
          </p:cNvPr>
          <p:cNvCxnSpPr>
            <a:cxnSpLocks/>
          </p:cNvCxnSpPr>
          <p:nvPr/>
        </p:nvCxnSpPr>
        <p:spPr>
          <a:xfrm flipH="1">
            <a:off x="7135609" y="4173885"/>
            <a:ext cx="47212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9B4352F-4674-2A14-F919-0F608E1E4C1B}"/>
              </a:ext>
            </a:extLst>
          </p:cNvPr>
          <p:cNvCxnSpPr>
            <a:cxnSpLocks/>
          </p:cNvCxnSpPr>
          <p:nvPr/>
        </p:nvCxnSpPr>
        <p:spPr>
          <a:xfrm flipH="1">
            <a:off x="7650487" y="4436278"/>
            <a:ext cx="47212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B958ACF-E5C3-1945-4E4E-A5C6811ECACD}"/>
              </a:ext>
            </a:extLst>
          </p:cNvPr>
          <p:cNvCxnSpPr>
            <a:cxnSpLocks/>
          </p:cNvCxnSpPr>
          <p:nvPr/>
        </p:nvCxnSpPr>
        <p:spPr>
          <a:xfrm flipH="1">
            <a:off x="7739908" y="4754330"/>
            <a:ext cx="47212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342D091-374D-F29E-45D9-B6B69B0783A0}"/>
              </a:ext>
            </a:extLst>
          </p:cNvPr>
          <p:cNvCxnSpPr>
            <a:cxnSpLocks/>
          </p:cNvCxnSpPr>
          <p:nvPr/>
        </p:nvCxnSpPr>
        <p:spPr>
          <a:xfrm flipH="1">
            <a:off x="7650487" y="5096236"/>
            <a:ext cx="561550" cy="21523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7AC9041-CBE8-8D77-D7FD-415B4CC06DCE}"/>
              </a:ext>
            </a:extLst>
          </p:cNvPr>
          <p:cNvCxnSpPr>
            <a:cxnSpLocks/>
          </p:cNvCxnSpPr>
          <p:nvPr/>
        </p:nvCxnSpPr>
        <p:spPr>
          <a:xfrm flipH="1">
            <a:off x="8212037" y="6090149"/>
            <a:ext cx="47212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7805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69"/>
            <a:ext cx="564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2.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Admin</a:t>
            </a:r>
            <a:r>
              <a:rPr lang="es-ES_tradnl" b="1" dirty="0"/>
              <a:t> Portal</a:t>
            </a:r>
            <a:r>
              <a:rPr lang="es-ES_tradnl" dirty="0"/>
              <a:t>, </a:t>
            </a:r>
            <a:r>
              <a:rPr lang="es-ES_tradnl" dirty="0" err="1"/>
              <a:t>add</a:t>
            </a:r>
            <a:r>
              <a:rPr lang="es-ES_tradnl" dirty="0"/>
              <a:t> a new Web App </a:t>
            </a:r>
            <a:r>
              <a:rPr lang="es-ES_tradnl" dirty="0" err="1"/>
              <a:t>from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Apps &amp; Widgets</a:t>
            </a:r>
            <a:r>
              <a:rPr lang="es-ES_tradnl" dirty="0"/>
              <a:t> </a:t>
            </a:r>
            <a:r>
              <a:rPr lang="es-ES_tradnl" dirty="0" err="1"/>
              <a:t>menu</a:t>
            </a:r>
            <a:r>
              <a:rPr lang="es-ES_tradnl" dirty="0"/>
              <a:t> | </a:t>
            </a:r>
            <a:r>
              <a:rPr lang="es-ES_tradnl" b="1" dirty="0"/>
              <a:t>Web Apps</a:t>
            </a:r>
            <a:r>
              <a:rPr lang="es-ES_tradnl" dirty="0"/>
              <a:t>:</a:t>
            </a:r>
            <a:endParaRPr lang="es-ES_tradnl" b="1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Application Gateway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84C5-7108-CB9C-E20D-17F3932BF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58" y="3077892"/>
            <a:ext cx="5556412" cy="1430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986B65-4970-BF7B-A2C7-397164FA2234}"/>
              </a:ext>
            </a:extLst>
          </p:cNvPr>
          <p:cNvSpPr txBox="1"/>
          <p:nvPr/>
        </p:nvSpPr>
        <p:spPr>
          <a:xfrm>
            <a:off x="6544669" y="2033401"/>
            <a:ext cx="564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3.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Add</a:t>
            </a:r>
            <a:r>
              <a:rPr lang="es-ES_tradnl" b="1" dirty="0"/>
              <a:t> Web Apps </a:t>
            </a:r>
            <a:r>
              <a:rPr lang="es-ES_tradnl" dirty="0" err="1"/>
              <a:t>window</a:t>
            </a:r>
            <a:r>
              <a:rPr lang="es-ES_tradnl" dirty="0"/>
              <a:t>,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Custom</a:t>
            </a:r>
            <a:r>
              <a:rPr lang="es-ES_tradnl" dirty="0"/>
              <a:t> </a:t>
            </a:r>
            <a:r>
              <a:rPr lang="es-ES_tradnl" dirty="0" err="1"/>
              <a:t>tab</a:t>
            </a:r>
            <a:r>
              <a:rPr lang="es-ES_tradnl" dirty="0"/>
              <a:t>,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an</a:t>
            </a:r>
            <a:r>
              <a:rPr lang="es-ES_tradnl" dirty="0"/>
              <a:t> app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type</a:t>
            </a:r>
            <a:r>
              <a:rPr lang="es-ES_tradnl" dirty="0"/>
              <a:t> </a:t>
            </a:r>
            <a:r>
              <a:rPr lang="es-ES_tradnl" b="1" dirty="0"/>
              <a:t>Bookmark</a:t>
            </a:r>
            <a:r>
              <a:rPr lang="es-ES_tradnl" dirty="0"/>
              <a:t>:</a:t>
            </a:r>
            <a:endParaRPr lang="es-ES_tradnl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3AE351-0843-7009-23D4-F3D53717C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939" y="2843419"/>
            <a:ext cx="3687174" cy="276199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170FC2-F15B-6FC2-E66E-0BAA97BBEB3E}"/>
              </a:ext>
            </a:extLst>
          </p:cNvPr>
          <p:cNvCxnSpPr>
            <a:cxnSpLocks/>
          </p:cNvCxnSpPr>
          <p:nvPr/>
        </p:nvCxnSpPr>
        <p:spPr>
          <a:xfrm flipH="1">
            <a:off x="1215887" y="3853556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730BE2-BA71-4EF3-F00B-4E76FC5B9457}"/>
              </a:ext>
            </a:extLst>
          </p:cNvPr>
          <p:cNvCxnSpPr>
            <a:cxnSpLocks/>
          </p:cNvCxnSpPr>
          <p:nvPr/>
        </p:nvCxnSpPr>
        <p:spPr>
          <a:xfrm flipH="1">
            <a:off x="5934598" y="3077892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87E17C4-ADA0-5151-9843-35E4E7C8547B}"/>
              </a:ext>
            </a:extLst>
          </p:cNvPr>
          <p:cNvCxnSpPr>
            <a:cxnSpLocks/>
          </p:cNvCxnSpPr>
          <p:nvPr/>
        </p:nvCxnSpPr>
        <p:spPr>
          <a:xfrm flipH="1">
            <a:off x="10719021" y="3429000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E007FC-A6C9-6C39-FD07-B9EB0A2D6EE0}"/>
              </a:ext>
            </a:extLst>
          </p:cNvPr>
          <p:cNvCxnSpPr>
            <a:cxnSpLocks/>
          </p:cNvCxnSpPr>
          <p:nvPr/>
        </p:nvCxnSpPr>
        <p:spPr>
          <a:xfrm flipH="1">
            <a:off x="8214360" y="3165745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821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F4D353-D638-1567-030C-AC5137E7E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070" y="3024035"/>
            <a:ext cx="4033281" cy="2400762"/>
          </a:xfrm>
          <a:prstGeom prst="rect">
            <a:avLst/>
          </a:prstGeom>
          <a:ln>
            <a:solidFill>
              <a:srgbClr val="005B9E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F7447A-A17B-D473-00EA-5E9581003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574" y="2985867"/>
            <a:ext cx="4575313" cy="2754769"/>
          </a:xfrm>
          <a:prstGeom prst="rect">
            <a:avLst/>
          </a:prstGeom>
          <a:ln>
            <a:solidFill>
              <a:srgbClr val="005B9E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69"/>
            <a:ext cx="5647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4.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Application</a:t>
            </a:r>
            <a:r>
              <a:rPr lang="es-ES_tradnl" b="1" dirty="0"/>
              <a:t> </a:t>
            </a:r>
            <a:r>
              <a:rPr lang="es-ES_tradnl" b="1" dirty="0" err="1"/>
              <a:t>Settings</a:t>
            </a:r>
            <a:r>
              <a:rPr lang="es-ES_tradnl" b="1" dirty="0"/>
              <a:t> </a:t>
            </a:r>
            <a:r>
              <a:rPr lang="es-ES_tradnl" dirty="0" err="1"/>
              <a:t>menu</a:t>
            </a:r>
            <a:r>
              <a:rPr lang="es-ES_tradnl" dirty="0"/>
              <a:t>,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URL </a:t>
            </a:r>
            <a:r>
              <a:rPr lang="es-ES_tradnl" b="1" dirty="0"/>
              <a:t>https://comp01.cybr.com</a:t>
            </a:r>
            <a:r>
              <a:rPr lang="es-ES_tradnl" dirty="0"/>
              <a:t>:
</a:t>
            </a:r>
            <a:endParaRPr lang="es-ES_tradnl" b="1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Application Gateway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986B65-4970-BF7B-A2C7-397164FA2234}"/>
              </a:ext>
            </a:extLst>
          </p:cNvPr>
          <p:cNvSpPr txBox="1"/>
          <p:nvPr/>
        </p:nvSpPr>
        <p:spPr>
          <a:xfrm>
            <a:off x="6544669" y="2033401"/>
            <a:ext cx="564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5.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Description</a:t>
            </a:r>
            <a:r>
              <a:rPr lang="es-ES_tradnl" dirty="0"/>
              <a:t> </a:t>
            </a:r>
            <a:r>
              <a:rPr lang="es-ES_tradnl" dirty="0" err="1"/>
              <a:t>menu</a:t>
            </a:r>
            <a:r>
              <a:rPr lang="es-ES_tradnl" dirty="0"/>
              <a:t>, </a:t>
            </a:r>
            <a:r>
              <a:rPr lang="es-ES_tradnl" dirty="0" err="1"/>
              <a:t>specify</a:t>
            </a:r>
            <a:r>
              <a:rPr lang="es-ES_tradnl" dirty="0"/>
              <a:t> a new </a:t>
            </a:r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app:</a:t>
            </a:r>
            <a:endParaRPr lang="es-ES_tradnl" b="1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170FC2-F15B-6FC2-E66E-0BAA97BBEB3E}"/>
              </a:ext>
            </a:extLst>
          </p:cNvPr>
          <p:cNvCxnSpPr>
            <a:cxnSpLocks/>
          </p:cNvCxnSpPr>
          <p:nvPr/>
        </p:nvCxnSpPr>
        <p:spPr>
          <a:xfrm flipH="1">
            <a:off x="3251421" y="4048709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730BE2-BA71-4EF3-F00B-4E76FC5B9457}"/>
              </a:ext>
            </a:extLst>
          </p:cNvPr>
          <p:cNvCxnSpPr>
            <a:cxnSpLocks/>
          </p:cNvCxnSpPr>
          <p:nvPr/>
        </p:nvCxnSpPr>
        <p:spPr>
          <a:xfrm flipH="1">
            <a:off x="1807871" y="3695043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87E17C4-ADA0-5151-9843-35E4E7C8547B}"/>
              </a:ext>
            </a:extLst>
          </p:cNvPr>
          <p:cNvCxnSpPr>
            <a:cxnSpLocks/>
          </p:cNvCxnSpPr>
          <p:nvPr/>
        </p:nvCxnSpPr>
        <p:spPr>
          <a:xfrm flipH="1">
            <a:off x="9032004" y="4275397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E007FC-A6C9-6C39-FD07-B9EB0A2D6EE0}"/>
              </a:ext>
            </a:extLst>
          </p:cNvPr>
          <p:cNvCxnSpPr>
            <a:cxnSpLocks/>
          </p:cNvCxnSpPr>
          <p:nvPr/>
        </p:nvCxnSpPr>
        <p:spPr>
          <a:xfrm flipH="1">
            <a:off x="7570304" y="3873002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3426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E9CACA6-C704-F88D-37CE-33B96DC52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298" y="3069926"/>
            <a:ext cx="3429664" cy="37841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51D1A6-07D1-16F0-FB51-D78144D7D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16" y="2838499"/>
            <a:ext cx="5033112" cy="1796217"/>
          </a:xfrm>
          <a:prstGeom prst="rect">
            <a:avLst/>
          </a:prstGeom>
          <a:ln>
            <a:solidFill>
              <a:srgbClr val="005B9E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69"/>
            <a:ext cx="5647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6.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Permissions</a:t>
            </a:r>
            <a:r>
              <a:rPr lang="es-ES_tradnl" dirty="0"/>
              <a:t> </a:t>
            </a:r>
            <a:r>
              <a:rPr lang="es-ES_tradnl" dirty="0" err="1"/>
              <a:t>menu</a:t>
            </a:r>
            <a:r>
              <a:rPr lang="es-ES_tradnl" dirty="0"/>
              <a:t>,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b="1" dirty="0" err="1"/>
              <a:t>John's</a:t>
            </a:r>
            <a:r>
              <a:rPr lang="es-ES_tradnl" dirty="0"/>
              <a:t> </a:t>
            </a:r>
            <a:r>
              <a:rPr lang="es-ES_tradnl" dirty="0" err="1"/>
              <a:t>account</a:t>
            </a:r>
            <a:r>
              <a:rPr lang="es-ES_tradnl" dirty="0"/>
              <a:t>:</a:t>
            </a:r>
            <a:endParaRPr lang="es-ES_tradnl" b="1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Application Gateway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170FC2-F15B-6FC2-E66E-0BAA97BBEB3E}"/>
              </a:ext>
            </a:extLst>
          </p:cNvPr>
          <p:cNvCxnSpPr>
            <a:cxnSpLocks/>
          </p:cNvCxnSpPr>
          <p:nvPr/>
        </p:nvCxnSpPr>
        <p:spPr>
          <a:xfrm flipH="1">
            <a:off x="2146190" y="4224416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730BE2-BA71-4EF3-F00B-4E76FC5B9457}"/>
              </a:ext>
            </a:extLst>
          </p:cNvPr>
          <p:cNvCxnSpPr>
            <a:cxnSpLocks/>
          </p:cNvCxnSpPr>
          <p:nvPr/>
        </p:nvCxnSpPr>
        <p:spPr>
          <a:xfrm flipH="1">
            <a:off x="1052497" y="3429000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87E17C4-ADA0-5151-9843-35E4E7C8547B}"/>
              </a:ext>
            </a:extLst>
          </p:cNvPr>
          <p:cNvCxnSpPr>
            <a:cxnSpLocks/>
          </p:cNvCxnSpPr>
          <p:nvPr/>
        </p:nvCxnSpPr>
        <p:spPr>
          <a:xfrm flipH="1">
            <a:off x="8833221" y="3705171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E007FC-A6C9-6C39-FD07-B9EB0A2D6EE0}"/>
              </a:ext>
            </a:extLst>
          </p:cNvPr>
          <p:cNvCxnSpPr>
            <a:cxnSpLocks/>
          </p:cNvCxnSpPr>
          <p:nvPr/>
        </p:nvCxnSpPr>
        <p:spPr>
          <a:xfrm flipH="1">
            <a:off x="7077324" y="3989788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9934E3E-876C-C5EE-B75D-42AA1E6AB670}"/>
              </a:ext>
            </a:extLst>
          </p:cNvPr>
          <p:cNvSpPr txBox="1"/>
          <p:nvPr/>
        </p:nvSpPr>
        <p:spPr>
          <a:xfrm>
            <a:off x="6544669" y="2050342"/>
            <a:ext cx="5647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7. </a:t>
            </a:r>
            <a:r>
              <a:rPr lang="es-ES_tradnl" sz="1600" dirty="0" err="1"/>
              <a:t>From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/>
              <a:t>App Gateway </a:t>
            </a:r>
            <a:r>
              <a:rPr lang="es-ES_tradnl" sz="1600" dirty="0" err="1"/>
              <a:t>menu</a:t>
            </a:r>
            <a:r>
              <a:rPr lang="es-ES_tradnl" sz="1600" dirty="0"/>
              <a:t>, </a:t>
            </a:r>
            <a:r>
              <a:rPr lang="es-ES_tradnl" sz="1600" dirty="0" err="1"/>
              <a:t>enable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 err="1"/>
              <a:t>Make</a:t>
            </a:r>
            <a:r>
              <a:rPr lang="es-ES_tradnl" sz="1600" b="1" dirty="0"/>
              <a:t> </a:t>
            </a:r>
            <a:r>
              <a:rPr lang="es-ES_tradnl" sz="1600" b="1" dirty="0" err="1"/>
              <a:t>this</a:t>
            </a:r>
            <a:r>
              <a:rPr lang="es-ES_tradnl" sz="1600" b="1" dirty="0"/>
              <a:t> app </a:t>
            </a:r>
            <a:r>
              <a:rPr lang="es-ES_tradnl" sz="1600" b="1" dirty="0" err="1"/>
              <a:t>available</a:t>
            </a:r>
            <a:r>
              <a:rPr lang="es-ES_tradnl" sz="1600" b="1" dirty="0"/>
              <a:t> </a:t>
            </a:r>
            <a:r>
              <a:rPr lang="es-ES_tradnl" sz="1600" b="1" dirty="0" err="1"/>
              <a:t>via</a:t>
            </a:r>
            <a:r>
              <a:rPr lang="es-ES_tradnl" sz="1600" b="1" dirty="0"/>
              <a:t> </a:t>
            </a:r>
            <a:r>
              <a:rPr lang="es-ES_tradnl" sz="1600" b="1" dirty="0" err="1"/>
              <a:t>the</a:t>
            </a:r>
            <a:r>
              <a:rPr lang="es-ES_tradnl" sz="1600" b="1" dirty="0"/>
              <a:t> internet </a:t>
            </a:r>
            <a:r>
              <a:rPr lang="es-ES_tradnl" sz="1600" dirty="0" err="1"/>
              <a:t>option</a:t>
            </a:r>
            <a:r>
              <a:rPr lang="es-ES_tradnl" sz="1600" dirty="0"/>
              <a:t>, and </a:t>
            </a:r>
            <a:r>
              <a:rPr lang="es-ES_tradnl" sz="1600" dirty="0" err="1"/>
              <a:t>select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/>
              <a:t>Use </a:t>
            </a:r>
            <a:r>
              <a:rPr lang="es-ES_tradnl" sz="1600" b="1" dirty="0" err="1"/>
              <a:t>this</a:t>
            </a:r>
            <a:r>
              <a:rPr lang="es-ES_tradnl" sz="1600" b="1" dirty="0"/>
              <a:t> </a:t>
            </a:r>
            <a:r>
              <a:rPr lang="es-ES_tradnl" sz="1600" b="1" dirty="0" err="1"/>
              <a:t>Idaptive</a:t>
            </a:r>
            <a:r>
              <a:rPr lang="es-ES_tradnl" sz="1600" b="1" dirty="0"/>
              <a:t> </a:t>
            </a:r>
            <a:r>
              <a:rPr lang="es-ES_tradnl" sz="1600" b="1" dirty="0" err="1"/>
              <a:t>generated</a:t>
            </a:r>
            <a:r>
              <a:rPr lang="es-ES_tradnl" sz="1600" b="1" dirty="0"/>
              <a:t> </a:t>
            </a:r>
            <a:r>
              <a:rPr lang="es-ES_tradnl" sz="1600" b="1" dirty="0" err="1"/>
              <a:t>external</a:t>
            </a:r>
            <a:r>
              <a:rPr lang="es-ES_tradnl" sz="1600" b="1" dirty="0"/>
              <a:t> URL.... </a:t>
            </a:r>
            <a:r>
              <a:rPr lang="es-ES_tradnl" sz="1600" dirty="0" err="1"/>
              <a:t>option</a:t>
            </a:r>
            <a:r>
              <a:rPr lang="es-ES_tradnl" sz="1600" dirty="0"/>
              <a:t>. </a:t>
            </a:r>
            <a:r>
              <a:rPr lang="es-ES_tradnl" sz="1600" dirty="0" err="1"/>
              <a:t>Then</a:t>
            </a:r>
            <a:r>
              <a:rPr lang="es-ES_tradnl" sz="1600" dirty="0"/>
              <a:t> </a:t>
            </a:r>
            <a:r>
              <a:rPr lang="es-ES_tradnl" sz="1600" dirty="0" err="1"/>
              <a:t>click</a:t>
            </a:r>
            <a:r>
              <a:rPr lang="es-ES_tradnl" sz="1600" dirty="0"/>
              <a:t> </a:t>
            </a:r>
            <a:r>
              <a:rPr lang="es-ES_tradnl" sz="1600" dirty="0" err="1"/>
              <a:t>on</a:t>
            </a:r>
            <a:r>
              <a:rPr lang="es-ES_tradnl" sz="1600" dirty="0"/>
              <a:t> </a:t>
            </a:r>
            <a:r>
              <a:rPr lang="es-ES_tradnl" sz="1600" b="1" dirty="0"/>
              <a:t>Test </a:t>
            </a:r>
            <a:r>
              <a:rPr lang="es-ES_tradnl" sz="1600" b="1" dirty="0" err="1"/>
              <a:t>Connection</a:t>
            </a:r>
            <a:r>
              <a:rPr lang="es-ES_tradnl" sz="1600" dirty="0"/>
              <a:t>:</a:t>
            </a:r>
            <a:endParaRPr lang="es-ES_tradnl" sz="16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84483A-B3BB-B3D9-9D94-521382B59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6709" y="6038077"/>
            <a:ext cx="1844048" cy="81602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878103A-2CBF-32AF-51D2-B7CB989B1DB7}"/>
              </a:ext>
            </a:extLst>
          </p:cNvPr>
          <p:cNvCxnSpPr>
            <a:cxnSpLocks/>
          </p:cNvCxnSpPr>
          <p:nvPr/>
        </p:nvCxnSpPr>
        <p:spPr>
          <a:xfrm flipH="1">
            <a:off x="7761120" y="4962012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857C1E-0EE5-72CC-7AC9-FCD3769157EC}"/>
              </a:ext>
            </a:extLst>
          </p:cNvPr>
          <p:cNvCxnSpPr>
            <a:cxnSpLocks/>
          </p:cNvCxnSpPr>
          <p:nvPr/>
        </p:nvCxnSpPr>
        <p:spPr>
          <a:xfrm flipH="1">
            <a:off x="8314011" y="6465626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127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2BC8C0-71F5-701D-824D-C53368FF5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58" y="2838499"/>
            <a:ext cx="5265296" cy="229922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69"/>
            <a:ext cx="11543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8. </a:t>
            </a:r>
            <a:r>
              <a:rPr lang="es-ES_tradnl" dirty="0" err="1"/>
              <a:t>Authenticate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User</a:t>
            </a:r>
            <a:r>
              <a:rPr lang="es-ES_tradnl" b="1" dirty="0"/>
              <a:t> Portal </a:t>
            </a:r>
            <a:r>
              <a:rPr lang="es-ES_tradnl" dirty="0"/>
              <a:t>as </a:t>
            </a:r>
            <a:r>
              <a:rPr lang="es-ES_tradnl" b="1" dirty="0"/>
              <a:t>John</a:t>
            </a:r>
            <a:r>
              <a:rPr lang="es-ES_tradnl" dirty="0"/>
              <a:t> and run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newly</a:t>
            </a:r>
            <a:r>
              <a:rPr lang="es-ES_tradnl" dirty="0"/>
              <a:t> </a:t>
            </a:r>
            <a:r>
              <a:rPr lang="es-ES_tradnl" dirty="0" err="1"/>
              <a:t>added</a:t>
            </a:r>
            <a:r>
              <a:rPr lang="es-ES_tradnl" dirty="0"/>
              <a:t> </a:t>
            </a:r>
            <a:r>
              <a:rPr lang="es-ES_tradnl" dirty="0" err="1"/>
              <a:t>application</a:t>
            </a:r>
            <a:r>
              <a:rPr lang="es-ES_tradnl" dirty="0"/>
              <a:t>. </a:t>
            </a:r>
            <a:r>
              <a:rPr lang="es-ES_tradnl" dirty="0" err="1"/>
              <a:t>If</a:t>
            </a:r>
            <a:r>
              <a:rPr lang="es-ES_tradnl" dirty="0"/>
              <a:t> </a:t>
            </a:r>
            <a:r>
              <a:rPr lang="es-ES_tradnl" dirty="0" err="1"/>
              <a:t>you</a:t>
            </a:r>
            <a:r>
              <a:rPr lang="es-ES_tradnl" dirty="0"/>
              <a:t> </a:t>
            </a:r>
            <a:r>
              <a:rPr lang="es-ES_tradnl" dirty="0" err="1"/>
              <a:t>get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error "</a:t>
            </a:r>
            <a:r>
              <a:rPr lang="es-ES_tradnl" b="1" dirty="0" err="1"/>
              <a:t>This</a:t>
            </a:r>
            <a:r>
              <a:rPr lang="es-ES_tradnl" b="1" dirty="0"/>
              <a:t> site </a:t>
            </a:r>
            <a:r>
              <a:rPr lang="es-ES_tradnl" b="1" dirty="0" err="1"/>
              <a:t>cant</a:t>
            </a:r>
            <a:r>
              <a:rPr lang="es-ES_tradnl" b="1" dirty="0"/>
              <a:t> be </a:t>
            </a:r>
            <a:r>
              <a:rPr lang="es-ES_tradnl" b="1" dirty="0" err="1"/>
              <a:t>reached</a:t>
            </a:r>
            <a:r>
              <a:rPr lang="es-ES_tradnl" dirty="0"/>
              <a:t>" </a:t>
            </a:r>
            <a:r>
              <a:rPr lang="es-ES_tradnl" dirty="0" err="1"/>
              <a:t>wait</a:t>
            </a:r>
            <a:r>
              <a:rPr lang="es-ES_tradnl" dirty="0"/>
              <a:t> a </a:t>
            </a:r>
            <a:r>
              <a:rPr lang="es-ES_tradnl" dirty="0" err="1"/>
              <a:t>few</a:t>
            </a:r>
            <a:r>
              <a:rPr lang="es-ES_tradnl" dirty="0"/>
              <a:t> minutes and try </a:t>
            </a:r>
            <a:r>
              <a:rPr lang="es-ES_tradnl" dirty="0" err="1"/>
              <a:t>again</a:t>
            </a:r>
            <a:r>
              <a:rPr lang="es-ES_tradnl" dirty="0"/>
              <a:t>. Note </a:t>
            </a:r>
            <a:r>
              <a:rPr lang="es-ES_tradnl" dirty="0" err="1"/>
              <a:t>the</a:t>
            </a:r>
            <a:r>
              <a:rPr lang="es-ES_tradnl" dirty="0"/>
              <a:t> URL </a:t>
            </a:r>
            <a:r>
              <a:rPr lang="es-ES_tradnl" dirty="0" err="1"/>
              <a:t>generated</a:t>
            </a:r>
            <a:r>
              <a:rPr lang="es-ES_tradnl" dirty="0"/>
              <a:t> </a:t>
            </a:r>
            <a:r>
              <a:rPr lang="es-ES_tradnl" dirty="0" err="1"/>
              <a:t>by</a:t>
            </a:r>
            <a:r>
              <a:rPr lang="es-ES_tradnl" dirty="0"/>
              <a:t> Identity.</a:t>
            </a:r>
            <a:endParaRPr lang="es-ES_tradnl" b="1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Application Management – Application Gateway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730BE2-BA71-4EF3-F00B-4E76FC5B9457}"/>
              </a:ext>
            </a:extLst>
          </p:cNvPr>
          <p:cNvCxnSpPr>
            <a:cxnSpLocks/>
          </p:cNvCxnSpPr>
          <p:nvPr/>
        </p:nvCxnSpPr>
        <p:spPr>
          <a:xfrm flipH="1">
            <a:off x="4551071" y="3341146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193F355-A9A1-D217-4BE3-211E11A6E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082" y="2915396"/>
            <a:ext cx="5598809" cy="245247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083BEA-95AF-E3C1-0C4B-DA131CC1B103}"/>
              </a:ext>
            </a:extLst>
          </p:cNvPr>
          <p:cNvCxnSpPr>
            <a:cxnSpLocks/>
          </p:cNvCxnSpPr>
          <p:nvPr/>
        </p:nvCxnSpPr>
        <p:spPr>
          <a:xfrm flipH="1">
            <a:off x="8424681" y="2917772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4170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56B19B-CE8C-AD2B-D565-D4FD3D8E7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59" y="4001976"/>
            <a:ext cx="5479372" cy="2184139"/>
          </a:xfrm>
          <a:prstGeom prst="rect">
            <a:avLst/>
          </a:prstGeom>
          <a:ln>
            <a:solidFill>
              <a:srgbClr val="005B9E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477A2-77D5-8241-3111-3591029C4581}"/>
              </a:ext>
            </a:extLst>
          </p:cNvPr>
          <p:cNvSpPr txBox="1"/>
          <p:nvPr/>
        </p:nvSpPr>
        <p:spPr>
          <a:xfrm>
            <a:off x="534339" y="2041469"/>
            <a:ext cx="11543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In </a:t>
            </a:r>
            <a:r>
              <a:rPr lang="es-ES_tradnl" dirty="0" err="1"/>
              <a:t>this</a:t>
            </a:r>
            <a:r>
              <a:rPr lang="es-ES_tradnl" dirty="0"/>
              <a:t> use case,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install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CyberArk Identity </a:t>
            </a:r>
            <a:r>
              <a:rPr lang="es-ES_tradnl" b="1" dirty="0" err="1"/>
              <a:t>Agent</a:t>
            </a:r>
            <a:r>
              <a:rPr lang="es-ES_tradnl" b="1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CLIENT01</a:t>
            </a:r>
            <a:r>
              <a:rPr lang="es-ES_tradnl" dirty="0"/>
              <a:t> </a:t>
            </a:r>
            <a:r>
              <a:rPr lang="es-ES_tradnl" dirty="0" err="1"/>
              <a:t>workstation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demonstrate</a:t>
            </a:r>
            <a:r>
              <a:rPr lang="es-ES_tradnl" dirty="0"/>
              <a:t> MFA </a:t>
            </a:r>
            <a:r>
              <a:rPr lang="es-ES_tradnl" dirty="0" err="1"/>
              <a:t>authentication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OS.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test </a:t>
            </a:r>
            <a:r>
              <a:rPr lang="es-ES_tradnl" dirty="0" err="1"/>
              <a:t>John's</a:t>
            </a:r>
            <a:r>
              <a:rPr lang="es-ES_tradnl" dirty="0"/>
              <a:t> passwordless </a:t>
            </a:r>
            <a:r>
              <a:rPr lang="es-ES_tradnl" dirty="0" err="1"/>
              <a:t>authentication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Mobile </a:t>
            </a:r>
            <a:r>
              <a:rPr lang="es-ES_tradnl" dirty="0" err="1"/>
              <a:t>Authentication</a:t>
            </a:r>
            <a:r>
              <a:rPr lang="es-ES_tradnl" dirty="0"/>
              <a:t>.
</a:t>
            </a:r>
            <a:endParaRPr lang="es-ES_tradnl" b="1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Endpoint Authentication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730BE2-BA71-4EF3-F00B-4E76FC5B9457}"/>
              </a:ext>
            </a:extLst>
          </p:cNvPr>
          <p:cNvCxnSpPr>
            <a:cxnSpLocks/>
          </p:cNvCxnSpPr>
          <p:nvPr/>
        </p:nvCxnSpPr>
        <p:spPr>
          <a:xfrm flipH="1">
            <a:off x="1107105" y="5367872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083BEA-95AF-E3C1-0C4B-DA131CC1B103}"/>
              </a:ext>
            </a:extLst>
          </p:cNvPr>
          <p:cNvCxnSpPr>
            <a:cxnSpLocks/>
          </p:cNvCxnSpPr>
          <p:nvPr/>
        </p:nvCxnSpPr>
        <p:spPr>
          <a:xfrm flipH="1">
            <a:off x="5395233" y="4068002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EC34A9E-7A53-5AFC-6EDE-9F78E105537D}"/>
              </a:ext>
            </a:extLst>
          </p:cNvPr>
          <p:cNvSpPr txBox="1"/>
          <p:nvPr/>
        </p:nvSpPr>
        <p:spPr>
          <a:xfrm>
            <a:off x="534339" y="2985867"/>
            <a:ext cx="564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Admin</a:t>
            </a:r>
            <a:r>
              <a:rPr lang="es-ES_tradnl" b="1" dirty="0"/>
              <a:t> Portal</a:t>
            </a:r>
            <a:r>
              <a:rPr lang="es-ES_tradnl" dirty="0"/>
              <a:t>,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Core </a:t>
            </a:r>
            <a:r>
              <a:rPr lang="es-ES_tradnl" b="1" dirty="0" err="1"/>
              <a:t>Services</a:t>
            </a:r>
            <a:r>
              <a:rPr lang="es-ES_tradnl" b="1" dirty="0"/>
              <a:t> </a:t>
            </a:r>
            <a:r>
              <a:rPr lang="es-ES_tradnl" dirty="0" err="1"/>
              <a:t>menu</a:t>
            </a:r>
            <a:r>
              <a:rPr lang="es-ES_tradnl" dirty="0"/>
              <a:t> | </a:t>
            </a:r>
            <a:r>
              <a:rPr lang="es-ES_tradnl" b="1" dirty="0" err="1"/>
              <a:t>Policies</a:t>
            </a:r>
            <a:r>
              <a:rPr lang="es-ES_tradnl" dirty="0"/>
              <a:t>, </a:t>
            </a:r>
            <a:r>
              <a:rPr lang="es-ES_tradnl" dirty="0" err="1"/>
              <a:t>add</a:t>
            </a:r>
            <a:r>
              <a:rPr lang="es-ES_tradnl" dirty="0"/>
              <a:t> a new </a:t>
            </a:r>
            <a:r>
              <a:rPr lang="es-ES_tradnl" dirty="0" err="1"/>
              <a:t>policy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our</a:t>
            </a:r>
            <a:r>
              <a:rPr lang="es-ES_tradnl" dirty="0"/>
              <a:t> Endpoints:</a:t>
            </a:r>
            <a:endParaRPr lang="es-ES_tradnl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14A94-6E99-68BC-D8DF-03FF51D2AB3B}"/>
              </a:ext>
            </a:extLst>
          </p:cNvPr>
          <p:cNvSpPr txBox="1"/>
          <p:nvPr/>
        </p:nvSpPr>
        <p:spPr>
          <a:xfrm>
            <a:off x="6430700" y="2985866"/>
            <a:ext cx="564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2.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Policy</a:t>
            </a:r>
            <a:r>
              <a:rPr lang="es-ES_tradnl" b="1" dirty="0"/>
              <a:t> </a:t>
            </a:r>
            <a:r>
              <a:rPr lang="es-ES_tradnl" b="1" dirty="0" err="1"/>
              <a:t>Settings</a:t>
            </a:r>
            <a:r>
              <a:rPr lang="es-ES_tradnl" b="1" dirty="0"/>
              <a:t> </a:t>
            </a:r>
            <a:r>
              <a:rPr lang="es-ES_tradnl" dirty="0" err="1"/>
              <a:t>menu</a:t>
            </a:r>
            <a:r>
              <a:rPr lang="es-ES_tradnl" dirty="0"/>
              <a:t>, </a:t>
            </a:r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policy</a:t>
            </a:r>
            <a:r>
              <a:rPr lang="es-ES_tradnl" dirty="0"/>
              <a:t> (CYBR Endpoints):</a:t>
            </a:r>
            <a:endParaRPr lang="es-ES_tradnl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E695A1-0FE2-F088-7A46-6FBA75C73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859" y="3782897"/>
            <a:ext cx="3579227" cy="2369228"/>
          </a:xfrm>
          <a:prstGeom prst="rect">
            <a:avLst/>
          </a:prstGeom>
          <a:ln>
            <a:solidFill>
              <a:srgbClr val="005B9E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35E1C8-3A40-092A-796F-5FD5F6475947}"/>
              </a:ext>
            </a:extLst>
          </p:cNvPr>
          <p:cNvCxnSpPr>
            <a:cxnSpLocks/>
          </p:cNvCxnSpPr>
          <p:nvPr/>
        </p:nvCxnSpPr>
        <p:spPr>
          <a:xfrm flipH="1">
            <a:off x="9245086" y="4450990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3314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E861F1-F5C3-6BE0-FA84-B4D38ADBE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923" y="3384911"/>
            <a:ext cx="4682475" cy="3144435"/>
          </a:xfrm>
          <a:prstGeom prst="rect">
            <a:avLst/>
          </a:prstGeom>
          <a:ln>
            <a:solidFill>
              <a:srgbClr val="005B9E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Endpoint Authentication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730BE2-BA71-4EF3-F00B-4E76FC5B9457}"/>
              </a:ext>
            </a:extLst>
          </p:cNvPr>
          <p:cNvCxnSpPr>
            <a:cxnSpLocks/>
          </p:cNvCxnSpPr>
          <p:nvPr/>
        </p:nvCxnSpPr>
        <p:spPr>
          <a:xfrm flipH="1">
            <a:off x="1759112" y="5192165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083BEA-95AF-E3C1-0C4B-DA131CC1B103}"/>
              </a:ext>
            </a:extLst>
          </p:cNvPr>
          <p:cNvCxnSpPr>
            <a:cxnSpLocks/>
          </p:cNvCxnSpPr>
          <p:nvPr/>
        </p:nvCxnSpPr>
        <p:spPr>
          <a:xfrm flipH="1">
            <a:off x="3614141" y="4116488"/>
            <a:ext cx="50463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EC34A9E-7A53-5AFC-6EDE-9F78E105537D}"/>
              </a:ext>
            </a:extLst>
          </p:cNvPr>
          <p:cNvSpPr txBox="1"/>
          <p:nvPr/>
        </p:nvSpPr>
        <p:spPr>
          <a:xfrm>
            <a:off x="541279" y="1963992"/>
            <a:ext cx="5647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3.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Authentication</a:t>
            </a:r>
            <a:r>
              <a:rPr lang="es-ES_tradnl" b="1" dirty="0"/>
              <a:t> </a:t>
            </a:r>
            <a:r>
              <a:rPr lang="es-ES_tradnl" b="1" dirty="0" err="1"/>
              <a:t>Policies</a:t>
            </a:r>
            <a:r>
              <a:rPr lang="es-ES_tradnl" b="1" dirty="0"/>
              <a:t> </a:t>
            </a:r>
            <a:r>
              <a:rPr lang="es-ES_tradnl" dirty="0" err="1"/>
              <a:t>menu</a:t>
            </a:r>
            <a:r>
              <a:rPr lang="es-ES_tradnl" dirty="0"/>
              <a:t> | </a:t>
            </a:r>
            <a:r>
              <a:rPr lang="es-ES_tradnl" b="1" dirty="0" err="1"/>
              <a:t>Endpoint</a:t>
            </a:r>
            <a:r>
              <a:rPr lang="es-ES_tradnl" b="1" dirty="0"/>
              <a:t> </a:t>
            </a:r>
            <a:r>
              <a:rPr lang="es-ES_tradnl" b="1" dirty="0" err="1"/>
              <a:t>Authentication</a:t>
            </a:r>
            <a:r>
              <a:rPr lang="es-ES_tradnl" b="1" dirty="0"/>
              <a:t>, </a:t>
            </a:r>
            <a:r>
              <a:rPr lang="es-ES_tradnl" dirty="0" err="1"/>
              <a:t>enable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Enable</a:t>
            </a:r>
            <a:r>
              <a:rPr lang="es-ES_tradnl" b="1" dirty="0"/>
              <a:t> </a:t>
            </a:r>
            <a:r>
              <a:rPr lang="es-ES_tradnl" b="1" dirty="0" err="1"/>
              <a:t>authentication</a:t>
            </a:r>
            <a:r>
              <a:rPr lang="es-ES_tradnl" b="1" dirty="0"/>
              <a:t> </a:t>
            </a:r>
            <a:r>
              <a:rPr lang="es-ES_tradnl" b="1" dirty="0" err="1"/>
              <a:t>policy</a:t>
            </a:r>
            <a:r>
              <a:rPr lang="es-ES_tradnl" b="1" dirty="0"/>
              <a:t> </a:t>
            </a:r>
            <a:r>
              <a:rPr lang="es-ES_tradnl" b="1" dirty="0" err="1"/>
              <a:t>controls</a:t>
            </a:r>
            <a:r>
              <a:rPr lang="es-ES_tradnl" b="1" dirty="0"/>
              <a:t> </a:t>
            </a:r>
            <a:r>
              <a:rPr lang="es-ES_tradnl" dirty="0" err="1"/>
              <a:t>option</a:t>
            </a:r>
            <a:r>
              <a:rPr lang="es-ES_tradnl" dirty="0"/>
              <a:t>, and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Default </a:t>
            </a:r>
            <a:r>
              <a:rPr lang="es-ES_tradnl" b="1" dirty="0" err="1"/>
              <a:t>Profile</a:t>
            </a:r>
            <a:r>
              <a:rPr lang="es-ES_tradnl" b="1" dirty="0"/>
              <a:t>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add</a:t>
            </a:r>
            <a:r>
              <a:rPr lang="es-ES_tradnl" dirty="0"/>
              <a:t> a new </a:t>
            </a:r>
            <a:r>
              <a:rPr lang="es-ES_tradnl" dirty="0" err="1"/>
              <a:t>profile</a:t>
            </a:r>
            <a:r>
              <a:rPr lang="es-ES_tradnl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14A94-6E99-68BC-D8DF-03FF51D2AB3B}"/>
              </a:ext>
            </a:extLst>
          </p:cNvPr>
          <p:cNvSpPr txBox="1"/>
          <p:nvPr/>
        </p:nvSpPr>
        <p:spPr>
          <a:xfrm>
            <a:off x="6544669" y="1963992"/>
            <a:ext cx="5647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4. </a:t>
            </a:r>
            <a:r>
              <a:rPr lang="es-ES_tradnl" dirty="0" err="1"/>
              <a:t>Specify</a:t>
            </a:r>
            <a:r>
              <a:rPr lang="es-ES_tradnl" dirty="0"/>
              <a:t> a </a:t>
            </a:r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new </a:t>
            </a:r>
            <a:r>
              <a:rPr lang="es-ES_tradnl" dirty="0" err="1"/>
              <a:t>profile</a:t>
            </a:r>
            <a:r>
              <a:rPr lang="es-ES_tradnl" dirty="0"/>
              <a:t> (Endpoints </a:t>
            </a:r>
            <a:r>
              <a:rPr lang="es-ES_tradnl" dirty="0" err="1"/>
              <a:t>Profile</a:t>
            </a:r>
            <a:r>
              <a:rPr lang="es-ES_tradnl" dirty="0"/>
              <a:t>) and define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following</a:t>
            </a:r>
            <a:r>
              <a:rPr lang="es-ES_tradnl" dirty="0"/>
              <a:t> </a:t>
            </a:r>
            <a:r>
              <a:rPr lang="es-ES_tradnl" dirty="0" err="1"/>
              <a:t>authentication</a:t>
            </a:r>
            <a:r>
              <a:rPr lang="es-ES_tradnl" dirty="0"/>
              <a:t> </a:t>
            </a:r>
            <a:r>
              <a:rPr lang="es-ES_tradnl" dirty="0" err="1"/>
              <a:t>mechanisms</a:t>
            </a:r>
            <a:r>
              <a:rPr lang="es-ES_tradnl" dirty="0"/>
              <a:t>. </a:t>
            </a:r>
            <a:r>
              <a:rPr lang="es-ES_tradnl" dirty="0" err="1"/>
              <a:t>Finally</a:t>
            </a:r>
            <a:r>
              <a:rPr lang="es-ES_tradnl" dirty="0"/>
              <a:t> </a:t>
            </a:r>
            <a:r>
              <a:rPr lang="es-ES_tradnl" b="1" dirty="0" err="1"/>
              <a:t>save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new </a:t>
            </a:r>
            <a:r>
              <a:rPr lang="es-ES_tradnl" dirty="0" err="1"/>
              <a:t>policy</a:t>
            </a:r>
            <a:r>
              <a:rPr lang="es-ES_tradnl" dirty="0"/>
              <a:t>.</a:t>
            </a:r>
            <a:endParaRPr lang="es-ES_tradnl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2094B4-42D9-9F80-6ADB-94FB9D700920}"/>
              </a:ext>
            </a:extLst>
          </p:cNvPr>
          <p:cNvCxnSpPr>
            <a:cxnSpLocks/>
          </p:cNvCxnSpPr>
          <p:nvPr/>
        </p:nvCxnSpPr>
        <p:spPr>
          <a:xfrm flipH="1">
            <a:off x="3028612" y="6344179"/>
            <a:ext cx="50463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971D45-E660-5110-F660-DD557B956B7A}"/>
              </a:ext>
            </a:extLst>
          </p:cNvPr>
          <p:cNvCxnSpPr>
            <a:cxnSpLocks/>
          </p:cNvCxnSpPr>
          <p:nvPr/>
        </p:nvCxnSpPr>
        <p:spPr>
          <a:xfrm flipH="1">
            <a:off x="3866458" y="5518569"/>
            <a:ext cx="50463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F197875-FB71-9160-4AEA-4C4EBF6B0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799" y="3005294"/>
            <a:ext cx="4140978" cy="3693679"/>
          </a:xfrm>
          <a:prstGeom prst="rect">
            <a:avLst/>
          </a:prstGeom>
          <a:ln>
            <a:solidFill>
              <a:srgbClr val="005B9E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D1B705-458B-F87B-129A-A396F03C5F55}"/>
              </a:ext>
            </a:extLst>
          </p:cNvPr>
          <p:cNvCxnSpPr>
            <a:cxnSpLocks/>
          </p:cNvCxnSpPr>
          <p:nvPr/>
        </p:nvCxnSpPr>
        <p:spPr>
          <a:xfrm flipH="1">
            <a:off x="7662680" y="5461584"/>
            <a:ext cx="50463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505291-2D85-FDEC-6F5A-93CE44BC1629}"/>
              </a:ext>
            </a:extLst>
          </p:cNvPr>
          <p:cNvCxnSpPr>
            <a:cxnSpLocks/>
          </p:cNvCxnSpPr>
          <p:nvPr/>
        </p:nvCxnSpPr>
        <p:spPr>
          <a:xfrm flipH="1">
            <a:off x="7824357" y="3522791"/>
            <a:ext cx="50463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949F8A6-D7BE-EF79-D4BE-1D8236AE7073}"/>
              </a:ext>
            </a:extLst>
          </p:cNvPr>
          <p:cNvCxnSpPr>
            <a:cxnSpLocks/>
          </p:cNvCxnSpPr>
          <p:nvPr/>
        </p:nvCxnSpPr>
        <p:spPr>
          <a:xfrm flipH="1">
            <a:off x="9845313" y="4263587"/>
            <a:ext cx="50463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8C8C0B-09A0-6948-172B-0ABF517D3ABA}"/>
              </a:ext>
            </a:extLst>
          </p:cNvPr>
          <p:cNvCxnSpPr>
            <a:cxnSpLocks/>
          </p:cNvCxnSpPr>
          <p:nvPr/>
        </p:nvCxnSpPr>
        <p:spPr>
          <a:xfrm flipH="1">
            <a:off x="9733469" y="4486224"/>
            <a:ext cx="50463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8888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7F15B4-0088-ACB6-8957-92B00EEC1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866" y="3985926"/>
            <a:ext cx="2891144" cy="2639164"/>
          </a:xfrm>
          <a:prstGeom prst="rect">
            <a:avLst/>
          </a:prstGeom>
          <a:ln>
            <a:solidFill>
              <a:srgbClr val="005B9E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B117ED-057F-2948-EA7F-AEEE4915D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90" y="3180910"/>
            <a:ext cx="5611107" cy="283935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Endpoint Authentication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730BE2-BA71-4EF3-F00B-4E76FC5B9457}"/>
              </a:ext>
            </a:extLst>
          </p:cNvPr>
          <p:cNvCxnSpPr>
            <a:cxnSpLocks/>
          </p:cNvCxnSpPr>
          <p:nvPr/>
        </p:nvCxnSpPr>
        <p:spPr>
          <a:xfrm flipH="1">
            <a:off x="1123008" y="5645389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083BEA-95AF-E3C1-0C4B-DA131CC1B103}"/>
              </a:ext>
            </a:extLst>
          </p:cNvPr>
          <p:cNvCxnSpPr>
            <a:cxnSpLocks/>
          </p:cNvCxnSpPr>
          <p:nvPr/>
        </p:nvCxnSpPr>
        <p:spPr>
          <a:xfrm>
            <a:off x="5208104" y="3800723"/>
            <a:ext cx="50093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EC34A9E-7A53-5AFC-6EDE-9F78E105537D}"/>
              </a:ext>
            </a:extLst>
          </p:cNvPr>
          <p:cNvSpPr txBox="1"/>
          <p:nvPr/>
        </p:nvSpPr>
        <p:spPr>
          <a:xfrm>
            <a:off x="541279" y="1963992"/>
            <a:ext cx="5647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5. </a:t>
            </a:r>
            <a:r>
              <a:rPr lang="es-ES_tradnl" dirty="0" err="1"/>
              <a:t>Now</a:t>
            </a:r>
            <a:r>
              <a:rPr lang="es-ES_tradnl" dirty="0"/>
              <a:t>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generate</a:t>
            </a:r>
            <a:r>
              <a:rPr lang="es-ES_tradnl" dirty="0"/>
              <a:t> a </a:t>
            </a:r>
            <a:r>
              <a:rPr lang="es-ES_tradnl" dirty="0" err="1"/>
              <a:t>security</a:t>
            </a:r>
            <a:r>
              <a:rPr lang="es-ES_tradnl" dirty="0"/>
              <a:t> </a:t>
            </a:r>
            <a:r>
              <a:rPr lang="es-ES_tradnl" dirty="0" err="1"/>
              <a:t>code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enroll</a:t>
            </a:r>
            <a:r>
              <a:rPr lang="es-ES_tradnl" dirty="0"/>
              <a:t> </a:t>
            </a:r>
            <a:r>
              <a:rPr lang="es-ES_tradnl" dirty="0" err="1"/>
              <a:t>agents</a:t>
            </a:r>
            <a:r>
              <a:rPr lang="es-ES_tradnl" dirty="0"/>
              <a:t> in </a:t>
            </a:r>
            <a:r>
              <a:rPr lang="es-ES_tradnl" dirty="0" err="1"/>
              <a:t>our</a:t>
            </a:r>
            <a:r>
              <a:rPr lang="es-ES_tradnl" dirty="0"/>
              <a:t> </a:t>
            </a:r>
            <a:r>
              <a:rPr lang="es-ES_tradnl" dirty="0" err="1"/>
              <a:t>environment</a:t>
            </a:r>
            <a:r>
              <a:rPr lang="es-ES_tradnl" dirty="0"/>
              <a:t>.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Settings</a:t>
            </a:r>
            <a:r>
              <a:rPr lang="es-ES_tradnl" dirty="0"/>
              <a:t> </a:t>
            </a:r>
            <a:r>
              <a:rPr lang="es-ES_tradnl" dirty="0" err="1"/>
              <a:t>menu</a:t>
            </a:r>
            <a:r>
              <a:rPr lang="es-ES_tradnl" dirty="0"/>
              <a:t> | </a:t>
            </a:r>
            <a:r>
              <a:rPr lang="es-ES_tradnl" b="1" dirty="0"/>
              <a:t>Endpoints</a:t>
            </a:r>
            <a:r>
              <a:rPr lang="es-ES_tradnl" dirty="0"/>
              <a:t> | </a:t>
            </a:r>
            <a:r>
              <a:rPr lang="es-ES_tradnl" b="1" dirty="0" err="1"/>
              <a:t>Enrollment</a:t>
            </a:r>
            <a:r>
              <a:rPr lang="es-ES_tradnl" b="1" dirty="0"/>
              <a:t> Codes </a:t>
            </a:r>
            <a:r>
              <a:rPr lang="es-ES_tradnl" dirty="0"/>
              <a:t>and </a:t>
            </a:r>
            <a:r>
              <a:rPr lang="es-ES_tradnl" dirty="0" err="1"/>
              <a:t>select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button</a:t>
            </a:r>
            <a:r>
              <a:rPr lang="es-ES_tradnl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14A94-6E99-68BC-D8DF-03FF51D2AB3B}"/>
              </a:ext>
            </a:extLst>
          </p:cNvPr>
          <p:cNvSpPr txBox="1"/>
          <p:nvPr/>
        </p:nvSpPr>
        <p:spPr>
          <a:xfrm>
            <a:off x="6544669" y="1963992"/>
            <a:ext cx="56473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6.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Generate</a:t>
            </a:r>
            <a:r>
              <a:rPr lang="es-ES_tradnl" b="1" dirty="0"/>
              <a:t> </a:t>
            </a:r>
            <a:r>
              <a:rPr lang="es-ES_tradnl" b="1" dirty="0" err="1"/>
              <a:t>Bulk</a:t>
            </a:r>
            <a:r>
              <a:rPr lang="es-ES_tradnl" b="1" dirty="0"/>
              <a:t> </a:t>
            </a:r>
            <a:r>
              <a:rPr lang="es-ES_tradnl" b="1" dirty="0" err="1"/>
              <a:t>Enrollment</a:t>
            </a:r>
            <a:r>
              <a:rPr lang="es-ES_tradnl" b="1" dirty="0"/>
              <a:t> Codes </a:t>
            </a:r>
            <a:r>
              <a:rPr lang="es-ES_tradnl" dirty="0" err="1"/>
              <a:t>window</a:t>
            </a:r>
            <a:r>
              <a:rPr lang="es-ES_tradnl" dirty="0"/>
              <a:t>, </a:t>
            </a:r>
            <a:r>
              <a:rPr lang="es-ES_tradnl" dirty="0" err="1"/>
              <a:t>specify</a:t>
            </a:r>
            <a:r>
              <a:rPr lang="es-ES_tradnl" dirty="0"/>
              <a:t> </a:t>
            </a:r>
            <a:r>
              <a:rPr lang="es-ES_tradnl" dirty="0" err="1"/>
              <a:t>an</a:t>
            </a:r>
            <a:r>
              <a:rPr lang="es-ES_tradnl" dirty="0"/>
              <a:t> </a:t>
            </a:r>
            <a:r>
              <a:rPr lang="es-ES_tradnl" dirty="0" err="1"/>
              <a:t>expiration</a:t>
            </a:r>
            <a:r>
              <a:rPr lang="es-ES_tradnl" dirty="0"/>
              <a:t> date and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maximum</a:t>
            </a:r>
            <a:r>
              <a:rPr lang="es-ES_tradnl" dirty="0"/>
              <a:t> </a:t>
            </a:r>
            <a:r>
              <a:rPr lang="es-ES_tradnl" dirty="0" err="1"/>
              <a:t>number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endpoints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can be </a:t>
            </a:r>
            <a:r>
              <a:rPr lang="es-ES_tradnl" dirty="0" err="1"/>
              <a:t>enrolled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code</a:t>
            </a:r>
            <a:r>
              <a:rPr lang="es-ES_tradnl" dirty="0"/>
              <a:t>. </a:t>
            </a:r>
            <a:r>
              <a:rPr lang="es-ES_tradnl" dirty="0" err="1"/>
              <a:t>Best</a:t>
            </a:r>
            <a:r>
              <a:rPr lang="es-ES_tradnl" dirty="0"/>
              <a:t> </a:t>
            </a:r>
            <a:r>
              <a:rPr lang="es-ES_tradnl" dirty="0" err="1"/>
              <a:t>security</a:t>
            </a:r>
            <a:r>
              <a:rPr lang="es-ES_tradnl" dirty="0"/>
              <a:t> </a:t>
            </a:r>
            <a:r>
              <a:rPr lang="es-ES_tradnl" dirty="0" err="1"/>
              <a:t>practices</a:t>
            </a:r>
            <a:r>
              <a:rPr lang="es-ES_tradnl" dirty="0"/>
              <a:t> do NOT </a:t>
            </a:r>
            <a:r>
              <a:rPr lang="es-ES_tradnl" dirty="0" err="1"/>
              <a:t>recommend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configure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code</a:t>
            </a:r>
            <a:r>
              <a:rPr lang="es-ES_tradnl" dirty="0"/>
              <a:t> </a:t>
            </a:r>
            <a:r>
              <a:rPr lang="es-ES_tradnl" dirty="0" err="1"/>
              <a:t>without</a:t>
            </a:r>
            <a:r>
              <a:rPr lang="es-ES_tradnl" dirty="0"/>
              <a:t> </a:t>
            </a:r>
            <a:r>
              <a:rPr lang="es-ES_tradnl" dirty="0" err="1"/>
              <a:t>an</a:t>
            </a:r>
            <a:r>
              <a:rPr lang="es-ES_tradnl" dirty="0"/>
              <a:t> </a:t>
            </a:r>
            <a:r>
              <a:rPr lang="es-ES_tradnl" dirty="0" err="1"/>
              <a:t>expiration</a:t>
            </a:r>
            <a:r>
              <a:rPr lang="es-ES_tradnl" dirty="0"/>
              <a:t> date. </a:t>
            </a:r>
            <a:r>
              <a:rPr lang="es-ES_tradnl" b="1" dirty="0"/>
              <a:t>COPY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code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a Notepad, </a:t>
            </a:r>
            <a:r>
              <a:rPr lang="es-ES_tradnl" dirty="0" err="1"/>
              <a:t>you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have</a:t>
            </a:r>
            <a:r>
              <a:rPr lang="es-ES_tradnl" dirty="0"/>
              <a:t> </a:t>
            </a:r>
            <a:r>
              <a:rPr lang="es-ES_tradnl" dirty="0" err="1"/>
              <a:t>access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code</a:t>
            </a:r>
            <a:r>
              <a:rPr lang="es-ES_tradnl" dirty="0"/>
              <a:t> </a:t>
            </a:r>
            <a:r>
              <a:rPr lang="es-ES_tradnl" dirty="0" err="1"/>
              <a:t>later</a:t>
            </a:r>
            <a:r>
              <a:rPr lang="es-ES_tradnl" dirty="0"/>
              <a:t>.</a:t>
            </a:r>
            <a:endParaRPr lang="es-ES_tradnl" b="1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505291-2D85-FDEC-6F5A-93CE44BC1629}"/>
              </a:ext>
            </a:extLst>
          </p:cNvPr>
          <p:cNvCxnSpPr>
            <a:cxnSpLocks/>
          </p:cNvCxnSpPr>
          <p:nvPr/>
        </p:nvCxnSpPr>
        <p:spPr>
          <a:xfrm flipH="1">
            <a:off x="9269732" y="5089199"/>
            <a:ext cx="50463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949F8A6-D7BE-EF79-D4BE-1D8236AE7073}"/>
              </a:ext>
            </a:extLst>
          </p:cNvPr>
          <p:cNvCxnSpPr>
            <a:cxnSpLocks/>
          </p:cNvCxnSpPr>
          <p:nvPr/>
        </p:nvCxnSpPr>
        <p:spPr>
          <a:xfrm flipH="1">
            <a:off x="9602307" y="4592636"/>
            <a:ext cx="50463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8C8C0B-09A0-6948-172B-0ABF517D3ABA}"/>
              </a:ext>
            </a:extLst>
          </p:cNvPr>
          <p:cNvCxnSpPr>
            <a:cxnSpLocks/>
          </p:cNvCxnSpPr>
          <p:nvPr/>
        </p:nvCxnSpPr>
        <p:spPr>
          <a:xfrm flipH="1">
            <a:off x="9064389" y="6020265"/>
            <a:ext cx="303945" cy="29379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9964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A811275-117E-030D-2E56-D646DDB14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521" y="3537642"/>
            <a:ext cx="2995934" cy="2342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28BD71-3CCD-A8E5-D0F5-D6A19EC48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21" y="3224790"/>
            <a:ext cx="5318211" cy="234227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Endpoint Authentication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730BE2-BA71-4EF3-F00B-4E76FC5B9457}"/>
              </a:ext>
            </a:extLst>
          </p:cNvPr>
          <p:cNvCxnSpPr>
            <a:cxnSpLocks/>
          </p:cNvCxnSpPr>
          <p:nvPr/>
        </p:nvCxnSpPr>
        <p:spPr>
          <a:xfrm flipH="1">
            <a:off x="1305888" y="5056993"/>
            <a:ext cx="336330" cy="17570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083BEA-95AF-E3C1-0C4B-DA131CC1B103}"/>
              </a:ext>
            </a:extLst>
          </p:cNvPr>
          <p:cNvCxnSpPr>
            <a:cxnSpLocks/>
          </p:cNvCxnSpPr>
          <p:nvPr/>
        </p:nvCxnSpPr>
        <p:spPr>
          <a:xfrm flipH="1">
            <a:off x="2823591" y="4239133"/>
            <a:ext cx="50463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EC34A9E-7A53-5AFC-6EDE-9F78E105537D}"/>
              </a:ext>
            </a:extLst>
          </p:cNvPr>
          <p:cNvSpPr txBox="1"/>
          <p:nvPr/>
        </p:nvSpPr>
        <p:spPr>
          <a:xfrm>
            <a:off x="541279" y="1963992"/>
            <a:ext cx="5647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7.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Admin</a:t>
            </a:r>
            <a:r>
              <a:rPr lang="es-ES_tradnl" b="1" dirty="0"/>
              <a:t> Portal </a:t>
            </a:r>
            <a:r>
              <a:rPr lang="es-ES_tradnl" dirty="0" err="1"/>
              <a:t>from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CLIENT01</a:t>
            </a:r>
            <a:r>
              <a:rPr lang="es-ES_tradnl" dirty="0"/>
              <a:t> </a:t>
            </a:r>
            <a:r>
              <a:rPr lang="es-ES_tradnl" dirty="0" err="1"/>
              <a:t>workstation</a:t>
            </a:r>
            <a:r>
              <a:rPr lang="es-ES_tradnl" dirty="0"/>
              <a:t> and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Downloads</a:t>
            </a:r>
            <a:r>
              <a:rPr lang="es-ES_tradnl" dirty="0"/>
              <a:t> </a:t>
            </a:r>
            <a:r>
              <a:rPr lang="es-ES_tradnl" dirty="0" err="1"/>
              <a:t>menu</a:t>
            </a:r>
            <a:r>
              <a:rPr lang="es-ES_tradnl" dirty="0"/>
              <a:t>, </a:t>
            </a:r>
            <a:r>
              <a:rPr lang="es-ES_tradnl" dirty="0" err="1"/>
              <a:t>download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Windows Cloud </a:t>
            </a:r>
            <a:r>
              <a:rPr lang="es-ES_tradnl" b="1" dirty="0" err="1"/>
              <a:t>Agent</a:t>
            </a:r>
            <a:r>
              <a:rPr lang="es-ES_tradnl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F14A94-6E99-68BC-D8DF-03FF51D2AB3B}"/>
              </a:ext>
            </a:extLst>
          </p:cNvPr>
          <p:cNvSpPr txBox="1"/>
          <p:nvPr/>
        </p:nvSpPr>
        <p:spPr>
          <a:xfrm>
            <a:off x="6544669" y="1486155"/>
            <a:ext cx="564733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8. Run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installer</a:t>
            </a:r>
            <a:r>
              <a:rPr lang="es-ES_tradnl" dirty="0"/>
              <a:t>.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Enter</a:t>
            </a:r>
            <a:r>
              <a:rPr lang="es-ES_tradnl" b="1" dirty="0"/>
              <a:t> </a:t>
            </a:r>
            <a:r>
              <a:rPr lang="es-ES_tradnl" b="1" dirty="0" err="1"/>
              <a:t>Enrollment</a:t>
            </a:r>
            <a:r>
              <a:rPr lang="es-ES_tradnl" b="1" dirty="0"/>
              <a:t> </a:t>
            </a:r>
            <a:r>
              <a:rPr lang="es-ES_tradnl" b="1" dirty="0" err="1"/>
              <a:t>parameters</a:t>
            </a:r>
            <a:r>
              <a:rPr lang="es-ES_tradnl" b="1" dirty="0"/>
              <a:t> </a:t>
            </a:r>
            <a:r>
              <a:rPr lang="es-ES_tradnl" dirty="0" err="1"/>
              <a:t>screen</a:t>
            </a:r>
            <a:r>
              <a:rPr lang="es-ES_tradnl" dirty="0"/>
              <a:t>, </a:t>
            </a:r>
            <a:r>
              <a:rPr lang="es-ES_tradnl" dirty="0" err="1"/>
              <a:t>specify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following</a:t>
            </a:r>
            <a:r>
              <a:rPr lang="es-ES_tradnl" dirty="0"/>
              <a:t> </a:t>
            </a:r>
            <a:r>
              <a:rPr lang="es-ES_tradnl" dirty="0" err="1"/>
              <a:t>options</a:t>
            </a:r>
            <a:r>
              <a:rPr lang="es-ES_tradnl" dirty="0"/>
              <a:t>:</a:t>
            </a:r>
          </a:p>
          <a:p>
            <a:pPr marL="285750" indent="-285750">
              <a:buFontTx/>
              <a:buChar char="-"/>
            </a:pPr>
            <a:r>
              <a:rPr lang="es-ES_tradnl" sz="1200" b="1" dirty="0" err="1"/>
              <a:t>Tenant</a:t>
            </a:r>
            <a:r>
              <a:rPr lang="es-ES_tradnl" sz="1200" b="1" dirty="0"/>
              <a:t> URL: </a:t>
            </a:r>
            <a:r>
              <a:rPr lang="es-ES_tradnl" sz="1200" dirty="0" err="1"/>
              <a:t>url</a:t>
            </a:r>
            <a:r>
              <a:rPr lang="es-ES_tradnl" sz="1200" dirty="0"/>
              <a:t> </a:t>
            </a:r>
            <a:r>
              <a:rPr lang="es-ES_tradnl" sz="1200" dirty="0" err="1"/>
              <a:t>of</a:t>
            </a:r>
            <a:r>
              <a:rPr lang="es-ES_tradnl" sz="1200" dirty="0"/>
              <a:t> </a:t>
            </a:r>
            <a:r>
              <a:rPr lang="es-ES_tradnl" sz="1200" dirty="0" err="1"/>
              <a:t>your</a:t>
            </a:r>
            <a:r>
              <a:rPr lang="es-ES_tradnl" sz="1200" dirty="0"/>
              <a:t> Identity </a:t>
            </a:r>
            <a:r>
              <a:rPr lang="es-ES_tradnl" sz="1200" dirty="0" err="1"/>
              <a:t>Tenant</a:t>
            </a:r>
            <a:r>
              <a:rPr lang="es-ES_tradnl" sz="1200" dirty="0"/>
              <a:t>
</a:t>
            </a:r>
            <a:r>
              <a:rPr lang="es-ES_tradnl" sz="1200" b="1" dirty="0" err="1"/>
              <a:t>Enrollment</a:t>
            </a:r>
            <a:r>
              <a:rPr lang="es-ES_tradnl" sz="1200" b="1" dirty="0"/>
              <a:t> </a:t>
            </a:r>
            <a:r>
              <a:rPr lang="es-ES_tradnl" sz="1200" b="1" dirty="0" err="1"/>
              <a:t>Code</a:t>
            </a:r>
            <a:r>
              <a:rPr lang="es-ES_tradnl" sz="1200" dirty="0"/>
              <a:t>: </a:t>
            </a:r>
            <a:r>
              <a:rPr lang="es-ES_tradnl" sz="1200" dirty="0" err="1"/>
              <a:t>The</a:t>
            </a:r>
            <a:r>
              <a:rPr lang="es-ES_tradnl" sz="1200" dirty="0"/>
              <a:t> </a:t>
            </a:r>
            <a:r>
              <a:rPr lang="es-ES_tradnl" sz="1200" dirty="0" err="1"/>
              <a:t>enrollment</a:t>
            </a:r>
            <a:r>
              <a:rPr lang="es-ES_tradnl" sz="1200" dirty="0"/>
              <a:t> </a:t>
            </a:r>
            <a:r>
              <a:rPr lang="es-ES_tradnl" sz="1200" dirty="0" err="1"/>
              <a:t>code</a:t>
            </a:r>
            <a:r>
              <a:rPr lang="es-ES_tradnl" sz="1200" dirty="0"/>
              <a:t> </a:t>
            </a:r>
            <a:r>
              <a:rPr lang="es-ES_tradnl" sz="1200" dirty="0" err="1"/>
              <a:t>copied</a:t>
            </a:r>
            <a:r>
              <a:rPr lang="es-ES_tradnl" sz="1200" dirty="0"/>
              <a:t> in </a:t>
            </a:r>
            <a:r>
              <a:rPr lang="es-ES_tradnl" sz="1200" dirty="0" err="1"/>
              <a:t>previous</a:t>
            </a:r>
            <a:r>
              <a:rPr lang="es-ES_tradnl" sz="1200" dirty="0"/>
              <a:t> </a:t>
            </a:r>
            <a:r>
              <a:rPr lang="es-ES_tradnl" sz="1200" dirty="0" err="1"/>
              <a:t>steps</a:t>
            </a:r>
            <a:r>
              <a:rPr lang="es-ES_tradnl" sz="1200" dirty="0"/>
              <a:t>.</a:t>
            </a:r>
          </a:p>
          <a:p>
            <a:pPr marL="285750" indent="-285750">
              <a:buFontTx/>
              <a:buChar char="-"/>
            </a:pPr>
            <a:r>
              <a:rPr lang="es-ES_tradnl" sz="1200" b="1" dirty="0" err="1"/>
              <a:t>Optional</a:t>
            </a:r>
            <a:r>
              <a:rPr lang="es-ES_tradnl" sz="1200" b="1" dirty="0"/>
              <a:t> </a:t>
            </a:r>
            <a:r>
              <a:rPr lang="es-ES_tradnl" sz="1200" b="1" dirty="0" err="1"/>
              <a:t>Parameters</a:t>
            </a:r>
            <a:r>
              <a:rPr lang="es-ES_tradnl" sz="1200" dirty="0"/>
              <a:t>:</a:t>
            </a:r>
          </a:p>
          <a:p>
            <a:pPr marL="742950" lvl="1" indent="-285750">
              <a:buFontTx/>
              <a:buChar char="-"/>
            </a:pPr>
            <a:r>
              <a:rPr lang="es-ES_tradnl" sz="1200" b="1" dirty="0"/>
              <a:t>-l “Usuarios CYBR” </a:t>
            </a:r>
            <a:r>
              <a:rPr lang="es-ES_tradnl" sz="1200" dirty="0"/>
              <a:t>: </a:t>
            </a:r>
            <a:r>
              <a:rPr lang="es-ES_tradnl" sz="1200" dirty="0" err="1"/>
              <a:t>The</a:t>
            </a:r>
            <a:r>
              <a:rPr lang="es-ES_tradnl" sz="1200" dirty="0"/>
              <a:t> role </a:t>
            </a:r>
            <a:r>
              <a:rPr lang="es-ES_tradnl" sz="1200" dirty="0" err="1"/>
              <a:t>that</a:t>
            </a:r>
            <a:r>
              <a:rPr lang="es-ES_tradnl" sz="1200" dirty="0"/>
              <a:t> </a:t>
            </a:r>
            <a:r>
              <a:rPr lang="es-ES_tradnl" sz="1200" dirty="0" err="1"/>
              <a:t>contains</a:t>
            </a:r>
            <a:r>
              <a:rPr lang="es-ES_tradnl" sz="1200" dirty="0"/>
              <a:t> </a:t>
            </a:r>
            <a:r>
              <a:rPr lang="es-ES_tradnl" sz="1200" dirty="0" err="1"/>
              <a:t>the</a:t>
            </a:r>
            <a:r>
              <a:rPr lang="es-ES_tradnl" sz="1200" dirty="0"/>
              <a:t> </a:t>
            </a:r>
            <a:r>
              <a:rPr lang="es-ES_tradnl" sz="1200" dirty="0" err="1"/>
              <a:t>users</a:t>
            </a:r>
            <a:r>
              <a:rPr lang="es-ES_tradnl" sz="1200" dirty="0"/>
              <a:t> </a:t>
            </a:r>
            <a:r>
              <a:rPr lang="es-ES_tradnl" sz="1200" dirty="0" err="1"/>
              <a:t>allowed</a:t>
            </a:r>
            <a:r>
              <a:rPr lang="es-ES_tradnl" sz="1200" dirty="0"/>
              <a:t> </a:t>
            </a:r>
            <a:r>
              <a:rPr lang="es-ES_tradnl" sz="1200" dirty="0" err="1"/>
              <a:t>to</a:t>
            </a:r>
            <a:r>
              <a:rPr lang="es-ES_tradnl" sz="1200" dirty="0"/>
              <a:t> </a:t>
            </a:r>
            <a:r>
              <a:rPr lang="es-ES_tradnl" sz="1200" dirty="0" err="1"/>
              <a:t>authenticate</a:t>
            </a:r>
            <a:r>
              <a:rPr lang="es-ES_tradnl" sz="1200" dirty="0"/>
              <a:t> </a:t>
            </a:r>
            <a:r>
              <a:rPr lang="es-ES_tradnl" sz="1200" dirty="0" err="1"/>
              <a:t>to</a:t>
            </a:r>
            <a:r>
              <a:rPr lang="es-ES_tradnl" sz="1200" dirty="0"/>
              <a:t> </a:t>
            </a:r>
            <a:r>
              <a:rPr lang="es-ES_tradnl" sz="1200" dirty="0" err="1"/>
              <a:t>the</a:t>
            </a:r>
            <a:r>
              <a:rPr lang="es-ES_tradnl" sz="1200" dirty="0"/>
              <a:t> machine.</a:t>
            </a:r>
          </a:p>
          <a:p>
            <a:endParaRPr lang="es-ES_tradnl" b="1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505291-2D85-FDEC-6F5A-93CE44BC1629}"/>
              </a:ext>
            </a:extLst>
          </p:cNvPr>
          <p:cNvCxnSpPr>
            <a:cxnSpLocks/>
          </p:cNvCxnSpPr>
          <p:nvPr/>
        </p:nvCxnSpPr>
        <p:spPr>
          <a:xfrm flipH="1">
            <a:off x="9368334" y="5375443"/>
            <a:ext cx="50463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949F8A6-D7BE-EF79-D4BE-1D8236AE7073}"/>
              </a:ext>
            </a:extLst>
          </p:cNvPr>
          <p:cNvCxnSpPr>
            <a:cxnSpLocks/>
          </p:cNvCxnSpPr>
          <p:nvPr/>
        </p:nvCxnSpPr>
        <p:spPr>
          <a:xfrm flipH="1">
            <a:off x="9692661" y="4399481"/>
            <a:ext cx="504635" cy="31285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8C8C0B-09A0-6948-172B-0ABF517D3ABA}"/>
              </a:ext>
            </a:extLst>
          </p:cNvPr>
          <p:cNvCxnSpPr>
            <a:cxnSpLocks/>
          </p:cNvCxnSpPr>
          <p:nvPr/>
        </p:nvCxnSpPr>
        <p:spPr>
          <a:xfrm flipH="1">
            <a:off x="10517998" y="4826442"/>
            <a:ext cx="440499" cy="23055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1332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Endpoint Authentication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C34A9E-7A53-5AFC-6EDE-9F78E105537D}"/>
              </a:ext>
            </a:extLst>
          </p:cNvPr>
          <p:cNvSpPr txBox="1"/>
          <p:nvPr/>
        </p:nvSpPr>
        <p:spPr>
          <a:xfrm>
            <a:off x="541278" y="1963992"/>
            <a:ext cx="11186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9. </a:t>
            </a:r>
            <a:r>
              <a:rPr lang="es-ES_tradnl" dirty="0" err="1"/>
              <a:t>Restart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CLIENT01</a:t>
            </a:r>
            <a:r>
              <a:rPr lang="es-ES_tradnl" dirty="0"/>
              <a:t> machine and </a:t>
            </a:r>
            <a:r>
              <a:rPr lang="es-ES_tradnl" dirty="0" err="1"/>
              <a:t>attempt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authenticate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user</a:t>
            </a:r>
            <a:r>
              <a:rPr lang="es-ES_tradnl" dirty="0"/>
              <a:t> </a:t>
            </a:r>
            <a:r>
              <a:rPr lang="es-ES_tradnl" b="1" dirty="0"/>
              <a:t>CYBR\John</a:t>
            </a:r>
            <a:r>
              <a:rPr lang="es-ES_tradnl" dirty="0"/>
              <a:t>, </a:t>
            </a:r>
            <a:r>
              <a:rPr lang="es-ES_tradnl" dirty="0" err="1"/>
              <a:t>following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authentication</a:t>
            </a:r>
            <a:r>
              <a:rPr lang="es-ES_tradnl" dirty="0"/>
              <a:t> </a:t>
            </a:r>
            <a:r>
              <a:rPr lang="es-ES_tradnl" dirty="0" err="1"/>
              <a:t>flow</a:t>
            </a:r>
            <a:r>
              <a:rPr lang="es-ES_tradnl" dirty="0"/>
              <a:t> and </a:t>
            </a:r>
            <a:r>
              <a:rPr lang="es-ES_tradnl" dirty="0" err="1"/>
              <a:t>selecting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Mobile </a:t>
            </a:r>
            <a:r>
              <a:rPr lang="es-ES_tradnl" b="1" dirty="0" err="1"/>
              <a:t>Authenticator</a:t>
            </a:r>
            <a:r>
              <a:rPr lang="es-ES_tradnl" b="1" dirty="0"/>
              <a:t> </a:t>
            </a:r>
            <a:r>
              <a:rPr lang="es-ES_tradnl" dirty="0" err="1"/>
              <a:t>option</a:t>
            </a:r>
            <a:r>
              <a:rPr lang="es-ES_tradnl" dirty="0"/>
              <a:t> as a </a:t>
            </a:r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challenge</a:t>
            </a:r>
            <a:r>
              <a:rPr lang="es-ES_tradnl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667B8-A4D8-E67D-D819-EC3C4A497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16" y="3429000"/>
            <a:ext cx="2273003" cy="16493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2655AA-4FB2-5465-D95C-D283335EF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519" y="3081990"/>
            <a:ext cx="2273004" cy="2414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CAC758-B558-5FBB-E79E-B78FFACDE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085" y="3081990"/>
            <a:ext cx="2389018" cy="2414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DD957A-E0FE-F891-588B-5BEF78373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623" y="3081991"/>
            <a:ext cx="2372260" cy="24144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E0389A-7BFE-22FD-B2F5-2814B706C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4185" y="3081990"/>
            <a:ext cx="2123486" cy="241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833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Endpoint Authentication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C34A9E-7A53-5AFC-6EDE-9F78E105537D}"/>
              </a:ext>
            </a:extLst>
          </p:cNvPr>
          <p:cNvSpPr txBox="1"/>
          <p:nvPr/>
        </p:nvSpPr>
        <p:spPr>
          <a:xfrm>
            <a:off x="541278" y="1963992"/>
            <a:ext cx="11186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10. </a:t>
            </a:r>
            <a:r>
              <a:rPr lang="es-ES_tradnl" dirty="0" err="1"/>
              <a:t>Now</a:t>
            </a:r>
            <a:r>
              <a:rPr lang="es-ES_tradnl" dirty="0"/>
              <a:t> </a:t>
            </a:r>
            <a:r>
              <a:rPr lang="es-ES_tradnl" dirty="0" err="1"/>
              <a:t>modify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authentication</a:t>
            </a:r>
            <a:r>
              <a:rPr lang="es-ES_tradnl" dirty="0"/>
              <a:t> </a:t>
            </a:r>
            <a:r>
              <a:rPr lang="es-ES_tradnl" dirty="0" err="1"/>
              <a:t>mechanism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Endpoints and </a:t>
            </a:r>
            <a:r>
              <a:rPr lang="es-ES_tradnl" dirty="0" err="1"/>
              <a:t>enable</a:t>
            </a:r>
            <a:r>
              <a:rPr lang="es-ES_tradnl" dirty="0"/>
              <a:t> </a:t>
            </a:r>
            <a:r>
              <a:rPr lang="es-ES_tradnl" b="1" dirty="0"/>
              <a:t>QR </a:t>
            </a:r>
            <a:r>
              <a:rPr lang="es-ES_tradnl" b="1" dirty="0" err="1"/>
              <a:t>Code</a:t>
            </a:r>
            <a:r>
              <a:rPr lang="es-ES_tradnl" b="1" dirty="0"/>
              <a:t> </a:t>
            </a:r>
            <a:r>
              <a:rPr lang="es-ES_tradnl" dirty="0"/>
              <a:t>as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first</a:t>
            </a:r>
            <a:r>
              <a:rPr lang="es-ES_tradnl" dirty="0"/>
              <a:t> and </a:t>
            </a:r>
            <a:r>
              <a:rPr lang="es-ES_tradnl" dirty="0" err="1"/>
              <a:t>only</a:t>
            </a:r>
            <a:r>
              <a:rPr lang="es-ES_tradnl" dirty="0"/>
              <a:t> </a:t>
            </a:r>
            <a:r>
              <a:rPr lang="es-ES_tradnl" dirty="0" err="1"/>
              <a:t>challenge</a:t>
            </a:r>
            <a:r>
              <a:rPr lang="es-ES_tradnl" dirty="0"/>
              <a:t> (Passwordless </a:t>
            </a:r>
            <a:r>
              <a:rPr lang="es-ES_tradnl" dirty="0" err="1"/>
              <a:t>Authentication</a:t>
            </a:r>
            <a:r>
              <a:rPr lang="es-ES_tradnl" dirty="0"/>
              <a:t>). </a:t>
            </a:r>
            <a:r>
              <a:rPr lang="es-ES_tradnl" dirty="0" err="1"/>
              <a:t>Then</a:t>
            </a:r>
            <a:r>
              <a:rPr lang="es-ES_tradnl" dirty="0"/>
              <a:t> </a:t>
            </a:r>
            <a:r>
              <a:rPr lang="es-ES_tradnl" dirty="0" err="1"/>
              <a:t>restart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machine </a:t>
            </a:r>
            <a:r>
              <a:rPr lang="es-ES_tradnl" dirty="0" err="1"/>
              <a:t>again</a:t>
            </a:r>
            <a:r>
              <a:rPr lang="es-ES_tradnl" dirty="0"/>
              <a:t> and try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authenticate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user</a:t>
            </a:r>
            <a:r>
              <a:rPr lang="es-ES_tradnl" dirty="0"/>
              <a:t> </a:t>
            </a:r>
            <a:r>
              <a:rPr lang="es-ES_tradnl" b="1" dirty="0"/>
              <a:t>CYBR\John</a:t>
            </a:r>
            <a:r>
              <a:rPr lang="es-ES_tradnl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FB455-A207-E260-E7EA-91040E6F0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78" y="3006144"/>
            <a:ext cx="3111519" cy="248306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096980-3AB6-9BB4-0999-A457A1E45284}"/>
              </a:ext>
            </a:extLst>
          </p:cNvPr>
          <p:cNvCxnSpPr>
            <a:cxnSpLocks/>
          </p:cNvCxnSpPr>
          <p:nvPr/>
        </p:nvCxnSpPr>
        <p:spPr>
          <a:xfrm flipH="1">
            <a:off x="1129963" y="5185338"/>
            <a:ext cx="50463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4398B13-611E-1E43-44F6-745726ADF6D9}"/>
              </a:ext>
            </a:extLst>
          </p:cNvPr>
          <p:cNvCxnSpPr>
            <a:cxnSpLocks/>
          </p:cNvCxnSpPr>
          <p:nvPr/>
        </p:nvCxnSpPr>
        <p:spPr>
          <a:xfrm flipH="1">
            <a:off x="3014422" y="4239133"/>
            <a:ext cx="50463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D817049-18B5-B61D-9D6C-DFFC4CD33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482" y="2919513"/>
            <a:ext cx="3275603" cy="291083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F33B24B-A7B8-2CEE-9AB8-A5129770434E}"/>
              </a:ext>
            </a:extLst>
          </p:cNvPr>
          <p:cNvCxnSpPr>
            <a:cxnSpLocks/>
          </p:cNvCxnSpPr>
          <p:nvPr/>
        </p:nvCxnSpPr>
        <p:spPr>
          <a:xfrm flipH="1">
            <a:off x="4685521" y="4118776"/>
            <a:ext cx="482827" cy="1932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4550FAB-964C-C6A6-493A-05CCCDA13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871" y="3342945"/>
            <a:ext cx="1915025" cy="2063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52522C-611E-09A1-6112-C9F8C0A4E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1682" y="2695217"/>
            <a:ext cx="2209159" cy="33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36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ADB7B8-9792-D0CE-B9E0-ACB0BC81D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33" y="2826704"/>
            <a:ext cx="2942322" cy="217921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25A9B-644C-257B-C7FD-1CB98526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s-ES_tradnl" dirty="0" err="1"/>
              <a:t>Tenant</a:t>
            </a:r>
            <a:r>
              <a:rPr lang="es-ES_tradnl" dirty="0"/>
              <a:t> </a:t>
            </a:r>
            <a:r>
              <a:rPr lang="es-ES_tradnl" dirty="0" err="1"/>
              <a:t>Customization</a:t>
            </a:r>
            <a:endParaRPr lang="es-ES_trad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2D70CA-81D5-2CC0-EBBE-DA6FCEBDD01B}"/>
              </a:ext>
            </a:extLst>
          </p:cNvPr>
          <p:cNvSpPr txBox="1"/>
          <p:nvPr/>
        </p:nvSpPr>
        <p:spPr>
          <a:xfrm>
            <a:off x="625258" y="1748549"/>
            <a:ext cx="5470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5.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dirty="0" err="1"/>
              <a:t>add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new </a:t>
            </a:r>
            <a:r>
              <a:rPr lang="es-ES_tradnl" sz="1600" dirty="0" err="1"/>
              <a:t>user</a:t>
            </a:r>
            <a:r>
              <a:rPr lang="es-ES_tradnl" sz="1600" dirty="0"/>
              <a:t> as a </a:t>
            </a:r>
            <a:r>
              <a:rPr lang="es-ES_tradnl" sz="1600" b="1" dirty="0" err="1"/>
              <a:t>tenant</a:t>
            </a:r>
            <a:r>
              <a:rPr lang="es-ES_tradnl" sz="1600" b="1" dirty="0"/>
              <a:t> </a:t>
            </a:r>
            <a:r>
              <a:rPr lang="es-ES_tradnl" sz="1600" b="1" dirty="0" err="1"/>
              <a:t>administrator</a:t>
            </a:r>
            <a:r>
              <a:rPr lang="es-ES_tradnl" sz="1600" dirty="0"/>
              <a:t>, </a:t>
            </a:r>
            <a:r>
              <a:rPr lang="es-ES_tradnl" sz="1600" dirty="0" err="1"/>
              <a:t>go</a:t>
            </a:r>
            <a:r>
              <a:rPr lang="es-ES_tradnl" sz="1600" dirty="0"/>
              <a:t>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b="1" dirty="0"/>
              <a:t>Core </a:t>
            </a:r>
            <a:r>
              <a:rPr lang="es-ES_tradnl" sz="1600" b="1" dirty="0" err="1"/>
              <a:t>Services</a:t>
            </a:r>
            <a:r>
              <a:rPr lang="es-ES_tradnl" sz="1600" b="1" dirty="0"/>
              <a:t> | Roles </a:t>
            </a:r>
            <a:r>
              <a:rPr lang="es-ES_tradnl" sz="1600" dirty="0"/>
              <a:t>and </a:t>
            </a:r>
            <a:r>
              <a:rPr lang="es-ES_tradnl" sz="1600" dirty="0" err="1"/>
              <a:t>select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 err="1"/>
              <a:t>System</a:t>
            </a:r>
            <a:r>
              <a:rPr lang="es-ES_tradnl" sz="1600" b="1" dirty="0"/>
              <a:t> </a:t>
            </a:r>
            <a:r>
              <a:rPr lang="es-ES_tradnl" sz="1600" b="1" dirty="0" err="1"/>
              <a:t>Administrator</a:t>
            </a:r>
            <a:r>
              <a:rPr lang="es-ES_tradnl" sz="1600" b="1" dirty="0"/>
              <a:t> </a:t>
            </a:r>
            <a:r>
              <a:rPr lang="es-ES_tradnl" sz="1600" dirty="0"/>
              <a:t>role. </a:t>
            </a:r>
            <a:r>
              <a:rPr lang="es-ES_tradnl" sz="1600" dirty="0" err="1"/>
              <a:t>Add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new </a:t>
            </a:r>
            <a:r>
              <a:rPr lang="es-ES_tradnl" sz="1600" dirty="0" err="1"/>
              <a:t>account</a:t>
            </a:r>
            <a:r>
              <a:rPr lang="es-ES_tradnl" sz="1600" dirty="0"/>
              <a:t>.
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632C1C4-87E4-8873-0630-E028AFE0F31F}"/>
              </a:ext>
            </a:extLst>
          </p:cNvPr>
          <p:cNvCxnSpPr>
            <a:cxnSpLocks/>
          </p:cNvCxnSpPr>
          <p:nvPr/>
        </p:nvCxnSpPr>
        <p:spPr>
          <a:xfrm flipH="1">
            <a:off x="1174502" y="4257620"/>
            <a:ext cx="72455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6FD9FE-0F96-29BB-1440-5775ECDAAEB6}"/>
              </a:ext>
            </a:extLst>
          </p:cNvPr>
          <p:cNvCxnSpPr>
            <a:cxnSpLocks/>
          </p:cNvCxnSpPr>
          <p:nvPr/>
        </p:nvCxnSpPr>
        <p:spPr>
          <a:xfrm flipH="1">
            <a:off x="2862470" y="4029436"/>
            <a:ext cx="596347" cy="29607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2A5537F-790A-DFE7-394E-E5C078ED5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491" y="4635611"/>
            <a:ext cx="2909779" cy="203186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E3B1D8-451B-C6B9-1037-6CC772D34338}"/>
              </a:ext>
            </a:extLst>
          </p:cNvPr>
          <p:cNvCxnSpPr>
            <a:cxnSpLocks/>
          </p:cNvCxnSpPr>
          <p:nvPr/>
        </p:nvCxnSpPr>
        <p:spPr>
          <a:xfrm flipH="1">
            <a:off x="4477910" y="6101772"/>
            <a:ext cx="596347" cy="29607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9AD6B5-2E5D-C519-4401-AE2900F76903}"/>
              </a:ext>
            </a:extLst>
          </p:cNvPr>
          <p:cNvCxnSpPr>
            <a:cxnSpLocks/>
          </p:cNvCxnSpPr>
          <p:nvPr/>
        </p:nvCxnSpPr>
        <p:spPr>
          <a:xfrm flipH="1">
            <a:off x="3681455" y="5503507"/>
            <a:ext cx="596347" cy="29607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58FAE6-DDF2-B382-FFEB-2CA9721B804B}"/>
              </a:ext>
            </a:extLst>
          </p:cNvPr>
          <p:cNvCxnSpPr>
            <a:cxnSpLocks/>
          </p:cNvCxnSpPr>
          <p:nvPr/>
        </p:nvCxnSpPr>
        <p:spPr>
          <a:xfrm>
            <a:off x="2034641" y="5663946"/>
            <a:ext cx="37720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5943AF0-A2D4-AAC3-2904-6B210FA07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4895" y="2725985"/>
            <a:ext cx="3572408" cy="31457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B5E2D2D-B070-0C5E-BC6E-497F1A58620A}"/>
              </a:ext>
            </a:extLst>
          </p:cNvPr>
          <p:cNvSpPr txBox="1"/>
          <p:nvPr/>
        </p:nvSpPr>
        <p:spPr>
          <a:xfrm>
            <a:off x="6467337" y="1748549"/>
            <a:ext cx="5470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6. </a:t>
            </a:r>
            <a:r>
              <a:rPr lang="es-ES_tradnl" sz="1600" dirty="0" err="1"/>
              <a:t>Go</a:t>
            </a:r>
            <a:r>
              <a:rPr lang="es-ES_tradnl" sz="1600" dirty="0"/>
              <a:t>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b="1" dirty="0" err="1"/>
              <a:t>Settings</a:t>
            </a:r>
            <a:r>
              <a:rPr lang="es-ES_tradnl" sz="1600" b="1" dirty="0"/>
              <a:t> | </a:t>
            </a:r>
            <a:r>
              <a:rPr lang="es-ES_tradnl" sz="1600" b="1" dirty="0" err="1"/>
              <a:t>Authentication</a:t>
            </a:r>
            <a:r>
              <a:rPr lang="es-ES_tradnl" sz="1600" b="1" dirty="0"/>
              <a:t> | Security </a:t>
            </a:r>
            <a:r>
              <a:rPr lang="es-ES_tradnl" sz="1600" b="1" dirty="0" err="1"/>
              <a:t>Questions</a:t>
            </a:r>
            <a:r>
              <a:rPr lang="es-ES_tradnl" sz="1600" b="1" dirty="0"/>
              <a:t> </a:t>
            </a:r>
            <a:r>
              <a:rPr lang="es-ES_tradnl" sz="1600" dirty="0"/>
              <a:t>and </a:t>
            </a:r>
            <a:r>
              <a:rPr lang="es-ES_tradnl" sz="1600" dirty="0" err="1"/>
              <a:t>add</a:t>
            </a:r>
            <a:r>
              <a:rPr lang="es-ES_tradnl" sz="1600" dirty="0"/>
              <a:t> a </a:t>
            </a:r>
            <a:r>
              <a:rPr lang="es-ES_tradnl" sz="1600" dirty="0" err="1"/>
              <a:t>security</a:t>
            </a:r>
            <a:r>
              <a:rPr lang="es-ES_tradnl" sz="1600" dirty="0"/>
              <a:t> </a:t>
            </a:r>
            <a:r>
              <a:rPr lang="es-ES_tradnl" sz="1600" dirty="0" err="1"/>
              <a:t>question</a:t>
            </a:r>
            <a:r>
              <a:rPr lang="es-ES_tradnl" sz="1600" dirty="0"/>
              <a:t> </a:t>
            </a:r>
            <a:r>
              <a:rPr lang="es-ES_tradnl" sz="1600" dirty="0" err="1"/>
              <a:t>that</a:t>
            </a:r>
            <a:r>
              <a:rPr lang="es-ES_tradnl" sz="1600" dirty="0"/>
              <a:t> </a:t>
            </a:r>
            <a:r>
              <a:rPr lang="es-ES_tradnl" sz="1600" dirty="0" err="1"/>
              <a:t>we</a:t>
            </a:r>
            <a:r>
              <a:rPr lang="es-ES_tradnl" sz="1600" dirty="0"/>
              <a:t> </a:t>
            </a:r>
            <a:r>
              <a:rPr lang="es-ES_tradnl" sz="1600" dirty="0" err="1"/>
              <a:t>will</a:t>
            </a:r>
            <a:r>
              <a:rPr lang="es-ES_tradnl" sz="1600" dirty="0"/>
              <a:t> </a:t>
            </a:r>
            <a:r>
              <a:rPr lang="es-ES_tradnl" sz="1600" dirty="0" err="1"/>
              <a:t>then</a:t>
            </a:r>
            <a:r>
              <a:rPr lang="es-ES_tradnl" sz="1600" dirty="0"/>
              <a:t> </a:t>
            </a:r>
            <a:r>
              <a:rPr lang="es-ES_tradnl" sz="1600" dirty="0" err="1"/>
              <a:t>ask</a:t>
            </a:r>
            <a:r>
              <a:rPr lang="es-ES_tradnl" sz="1600" dirty="0"/>
              <a:t> </a:t>
            </a:r>
            <a:r>
              <a:rPr lang="es-ES_tradnl" sz="1600" dirty="0" err="1"/>
              <a:t>for</a:t>
            </a:r>
            <a:r>
              <a:rPr lang="es-ES_tradnl" sz="1600" dirty="0"/>
              <a:t> as </a:t>
            </a:r>
            <a:r>
              <a:rPr lang="es-ES_tradnl" sz="1600" dirty="0" err="1"/>
              <a:t>part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our</a:t>
            </a:r>
            <a:r>
              <a:rPr lang="es-ES_tradnl" sz="1600" dirty="0"/>
              <a:t> </a:t>
            </a:r>
            <a:r>
              <a:rPr lang="es-ES_tradnl" sz="1600" dirty="0" err="1"/>
              <a:t>users</a:t>
            </a:r>
            <a:r>
              <a:rPr lang="es-ES_tradnl" sz="1600" dirty="0"/>
              <a:t>' </a:t>
            </a:r>
            <a:r>
              <a:rPr lang="es-ES_tradnl" sz="1600" dirty="0" err="1"/>
              <a:t>registration</a:t>
            </a:r>
            <a:r>
              <a:rPr lang="es-ES_tradnl" sz="1600" dirty="0"/>
              <a:t>.
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7C9D886-AB09-B51D-0ECD-417A39546841}"/>
              </a:ext>
            </a:extLst>
          </p:cNvPr>
          <p:cNvCxnSpPr>
            <a:cxnSpLocks/>
          </p:cNvCxnSpPr>
          <p:nvPr/>
        </p:nvCxnSpPr>
        <p:spPr>
          <a:xfrm flipH="1">
            <a:off x="7073826" y="5221188"/>
            <a:ext cx="352352" cy="1076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61CCF88-FAB1-1DDB-5474-FE25D533CFDE}"/>
              </a:ext>
            </a:extLst>
          </p:cNvPr>
          <p:cNvCxnSpPr>
            <a:cxnSpLocks/>
          </p:cNvCxnSpPr>
          <p:nvPr/>
        </p:nvCxnSpPr>
        <p:spPr>
          <a:xfrm flipH="1">
            <a:off x="8132316" y="3062410"/>
            <a:ext cx="39756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8DB949C-D0C5-68D1-E8F3-C6584014F53E}"/>
              </a:ext>
            </a:extLst>
          </p:cNvPr>
          <p:cNvCxnSpPr>
            <a:cxnSpLocks/>
          </p:cNvCxnSpPr>
          <p:nvPr/>
        </p:nvCxnSpPr>
        <p:spPr>
          <a:xfrm flipH="1">
            <a:off x="8714087" y="3270469"/>
            <a:ext cx="39756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D41EFF2-E831-C24F-7447-BD2F338ABA8C}"/>
              </a:ext>
            </a:extLst>
          </p:cNvPr>
          <p:cNvCxnSpPr>
            <a:cxnSpLocks/>
          </p:cNvCxnSpPr>
          <p:nvPr/>
        </p:nvCxnSpPr>
        <p:spPr>
          <a:xfrm flipH="1">
            <a:off x="7123825" y="5687665"/>
            <a:ext cx="39756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0D09187-A1F8-3D8A-6EDF-26CEDD5B4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4902" y="4304954"/>
            <a:ext cx="2264303" cy="10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584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Secured Items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C34A9E-7A53-5AFC-6EDE-9F78E105537D}"/>
              </a:ext>
            </a:extLst>
          </p:cNvPr>
          <p:cNvSpPr txBox="1"/>
          <p:nvPr/>
        </p:nvSpPr>
        <p:spPr>
          <a:xfrm>
            <a:off x="541279" y="1963992"/>
            <a:ext cx="113061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With</a:t>
            </a:r>
            <a:r>
              <a:rPr lang="es-ES_tradnl" dirty="0"/>
              <a:t> CyberArk Workforce </a:t>
            </a:r>
            <a:r>
              <a:rPr lang="es-ES_tradnl" dirty="0" err="1"/>
              <a:t>Password</a:t>
            </a:r>
            <a:r>
              <a:rPr lang="es-ES_tradnl" dirty="0"/>
              <a:t> Management, </a:t>
            </a:r>
            <a:r>
              <a:rPr lang="es-ES_tradnl" dirty="0" err="1"/>
              <a:t>we</a:t>
            </a:r>
            <a:r>
              <a:rPr lang="es-ES_tradnl" dirty="0"/>
              <a:t> can </a:t>
            </a:r>
            <a:r>
              <a:rPr lang="es-ES_tradnl" dirty="0" err="1"/>
              <a:t>allow</a:t>
            </a:r>
            <a:r>
              <a:rPr lang="es-ES_tradnl" dirty="0"/>
              <a:t> </a:t>
            </a:r>
            <a:r>
              <a:rPr lang="es-ES_tradnl" dirty="0" err="1"/>
              <a:t>our</a:t>
            </a:r>
            <a:r>
              <a:rPr lang="es-ES_tradnl" dirty="0"/>
              <a:t> </a:t>
            </a:r>
            <a:r>
              <a:rPr lang="es-ES_tradnl" dirty="0" err="1"/>
              <a:t>users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store personal </a:t>
            </a:r>
            <a:r>
              <a:rPr lang="es-ES_tradnl" dirty="0" err="1"/>
              <a:t>confidential</a:t>
            </a:r>
            <a:r>
              <a:rPr lang="es-ES_tradnl" dirty="0"/>
              <a:t> </a:t>
            </a:r>
            <a:r>
              <a:rPr lang="es-ES_tradnl" dirty="0" err="1"/>
              <a:t>information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their</a:t>
            </a:r>
            <a:r>
              <a:rPr lang="es-ES_tradnl" dirty="0"/>
              <a:t> </a:t>
            </a:r>
            <a:r>
              <a:rPr lang="es-ES_tradnl" b="1" dirty="0" err="1"/>
              <a:t>User</a:t>
            </a:r>
            <a:r>
              <a:rPr lang="es-ES_tradnl" b="1" dirty="0"/>
              <a:t> Portal</a:t>
            </a:r>
            <a:r>
              <a:rPr lang="es-ES_tradnl" dirty="0"/>
              <a:t>, and </a:t>
            </a:r>
            <a:r>
              <a:rPr lang="es-ES_tradnl" dirty="0" err="1"/>
              <a:t>also</a:t>
            </a:r>
            <a:r>
              <a:rPr lang="es-ES_tradnl" dirty="0"/>
              <a:t> </a:t>
            </a:r>
            <a:r>
              <a:rPr lang="es-ES_tradnl" dirty="0" err="1"/>
              <a:t>allow</a:t>
            </a:r>
            <a:r>
              <a:rPr lang="es-ES_tradnl" dirty="0"/>
              <a:t> </a:t>
            </a:r>
            <a:r>
              <a:rPr lang="es-ES_tradnl" dirty="0" err="1"/>
              <a:t>them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share </a:t>
            </a:r>
            <a:r>
              <a:rPr lang="es-ES_tradnl" dirty="0" err="1"/>
              <a:t>those</a:t>
            </a:r>
            <a:r>
              <a:rPr lang="es-ES_tradnl" dirty="0"/>
              <a:t> </a:t>
            </a:r>
            <a:r>
              <a:rPr lang="es-ES_tradnl" dirty="0" err="1"/>
              <a:t>secure</a:t>
            </a:r>
            <a:r>
              <a:rPr lang="es-ES_tradnl" dirty="0"/>
              <a:t> </a:t>
            </a:r>
            <a:r>
              <a:rPr lang="es-ES_tradnl" dirty="0" err="1"/>
              <a:t>items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other</a:t>
            </a:r>
            <a:r>
              <a:rPr lang="es-ES_tradnl" dirty="0"/>
              <a:t> </a:t>
            </a:r>
            <a:r>
              <a:rPr lang="es-ES_tradnl" dirty="0" err="1"/>
              <a:t>users</a:t>
            </a:r>
            <a:r>
              <a:rPr lang="es-ES_tradnl" dirty="0"/>
              <a:t>. CyberArk Identity </a:t>
            </a:r>
            <a:r>
              <a:rPr lang="es-ES_tradnl" dirty="0" err="1"/>
              <a:t>stores</a:t>
            </a:r>
            <a:r>
              <a:rPr lang="es-ES_tradnl" dirty="0"/>
              <a:t>:
- </a:t>
            </a:r>
            <a:r>
              <a:rPr lang="es-ES_tradnl" b="1" dirty="0" err="1"/>
              <a:t>Passwords</a:t>
            </a:r>
            <a:r>
              <a:rPr lang="es-ES_tradnl" dirty="0"/>
              <a:t>: Non-web </a:t>
            </a:r>
            <a:r>
              <a:rPr lang="es-ES_tradnl" dirty="0" err="1"/>
              <a:t>application</a:t>
            </a:r>
            <a:r>
              <a:rPr lang="es-ES_tradnl" dirty="0"/>
              <a:t>/</a:t>
            </a:r>
            <a:r>
              <a:rPr lang="es-ES_tradnl" dirty="0" err="1"/>
              <a:t>service</a:t>
            </a:r>
            <a:r>
              <a:rPr lang="es-ES_tradnl" dirty="0"/>
              <a:t> </a:t>
            </a:r>
            <a:r>
              <a:rPr lang="es-ES_tradnl" dirty="0" err="1"/>
              <a:t>credentials</a:t>
            </a:r>
            <a:endParaRPr lang="es-ES_tradnl" dirty="0"/>
          </a:p>
          <a:p>
            <a:r>
              <a:rPr lang="es-ES_tradnl" b="1" dirty="0"/>
              <a:t>- </a:t>
            </a:r>
            <a:r>
              <a:rPr lang="es-ES_tradnl" b="1" dirty="0" err="1"/>
              <a:t>Secured</a:t>
            </a:r>
            <a:r>
              <a:rPr lang="es-ES_tradnl" b="1" dirty="0"/>
              <a:t> Notes</a:t>
            </a:r>
            <a:r>
              <a:rPr lang="es-ES_tradnl" dirty="0"/>
              <a:t>: </a:t>
            </a:r>
            <a:r>
              <a:rPr lang="es-ES_tradnl" dirty="0" err="1"/>
              <a:t>Credentials</a:t>
            </a:r>
            <a:r>
              <a:rPr lang="es-ES_tradnl" dirty="0"/>
              <a:t> </a:t>
            </a:r>
            <a:r>
              <a:rPr lang="es-ES_tradnl" dirty="0" err="1"/>
              <a:t>or</a:t>
            </a:r>
            <a:r>
              <a:rPr lang="es-ES_tradnl" dirty="0"/>
              <a:t> </a:t>
            </a:r>
            <a:r>
              <a:rPr lang="es-ES_tradnl" dirty="0" err="1"/>
              <a:t>secrets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use cases </a:t>
            </a:r>
            <a:r>
              <a:rPr lang="es-ES_tradnl" dirty="0" err="1"/>
              <a:t>other</a:t>
            </a:r>
            <a:r>
              <a:rPr lang="es-ES_tradnl" dirty="0"/>
              <a:t> </a:t>
            </a:r>
            <a:r>
              <a:rPr lang="es-ES_tradnl" dirty="0" err="1"/>
              <a:t>than</a:t>
            </a:r>
            <a:r>
              <a:rPr lang="es-ES_tradnl" dirty="0"/>
              <a:t> </a:t>
            </a:r>
            <a:r>
              <a:rPr lang="es-ES_tradnl" dirty="0" err="1"/>
              <a:t>application</a:t>
            </a:r>
            <a:r>
              <a:rPr lang="es-ES_tradnl" dirty="0"/>
              <a:t> </a:t>
            </a:r>
            <a:r>
              <a:rPr lang="es-ES_tradnl" dirty="0" err="1"/>
              <a:t>access</a:t>
            </a:r>
            <a:r>
              <a:rPr lang="es-ES_tradnl" dirty="0"/>
              <a:t>.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: </a:t>
            </a:r>
            <a:r>
              <a:rPr lang="es-ES_tradnl" dirty="0" err="1"/>
              <a:t>licenses</a:t>
            </a:r>
            <a:r>
              <a:rPr lang="es-ES_tradnl" dirty="0"/>
              <a:t>, Access tokens, </a:t>
            </a:r>
            <a:r>
              <a:rPr lang="es-ES_tradnl" dirty="0" err="1"/>
              <a:t>encryption</a:t>
            </a:r>
            <a:r>
              <a:rPr lang="es-ES_tradnl" dirty="0"/>
              <a:t> </a:t>
            </a:r>
            <a:r>
              <a:rPr lang="es-ES_tradnl" dirty="0" err="1"/>
              <a:t>keys</a:t>
            </a:r>
            <a:r>
              <a:rPr lang="es-ES_tradnl" dirty="0"/>
              <a:t>, </a:t>
            </a:r>
            <a:r>
              <a:rPr lang="es-ES_tradnl" dirty="0" err="1"/>
              <a:t>security</a:t>
            </a:r>
            <a:r>
              <a:rPr lang="es-ES_tradnl" dirty="0"/>
              <a:t> </a:t>
            </a:r>
            <a:r>
              <a:rPr lang="es-ES_tradnl" dirty="0" err="1"/>
              <a:t>questions</a:t>
            </a:r>
            <a:r>
              <a:rPr lang="es-ES_tradnl" dirty="0"/>
              <a:t>, </a:t>
            </a:r>
            <a:r>
              <a:rPr lang="es-ES_tradnl" dirty="0" err="1"/>
              <a:t>among</a:t>
            </a:r>
            <a:r>
              <a:rPr lang="es-ES_tradnl" dirty="0"/>
              <a:t> </a:t>
            </a:r>
            <a:r>
              <a:rPr lang="es-ES_tradnl" dirty="0" err="1"/>
              <a:t>others</a:t>
            </a:r>
            <a:r>
              <a:rPr lang="es-ES_tradnl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D8974-7B73-BE7D-B08E-CD85D4623F05}"/>
              </a:ext>
            </a:extLst>
          </p:cNvPr>
          <p:cNvSpPr txBox="1"/>
          <p:nvPr/>
        </p:nvSpPr>
        <p:spPr>
          <a:xfrm>
            <a:off x="541279" y="3938928"/>
            <a:ext cx="5647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1.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first</a:t>
            </a:r>
            <a:r>
              <a:rPr lang="es-ES_tradnl" dirty="0"/>
              <a:t> </a:t>
            </a:r>
            <a:r>
              <a:rPr lang="es-ES_tradnl" dirty="0" err="1"/>
              <a:t>hand</a:t>
            </a:r>
            <a:r>
              <a:rPr lang="es-ES_tradnl" dirty="0"/>
              <a:t> </a:t>
            </a:r>
            <a:r>
              <a:rPr lang="es-ES_tradnl" dirty="0" err="1"/>
              <a:t>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right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share </a:t>
            </a:r>
            <a:r>
              <a:rPr lang="es-ES_tradnl" dirty="0" err="1"/>
              <a:t>secure</a:t>
            </a:r>
            <a:r>
              <a:rPr lang="es-ES_tradnl" dirty="0"/>
              <a:t> </a:t>
            </a:r>
            <a:r>
              <a:rPr lang="es-ES_tradnl" dirty="0" err="1"/>
              <a:t>items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our</a:t>
            </a:r>
            <a:r>
              <a:rPr lang="es-ES_tradnl" dirty="0"/>
              <a:t> </a:t>
            </a:r>
            <a:r>
              <a:rPr lang="es-ES_tradnl" dirty="0" err="1"/>
              <a:t>users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CYBR </a:t>
            </a:r>
            <a:r>
              <a:rPr lang="es-ES_tradnl" dirty="0" err="1"/>
              <a:t>domain</a:t>
            </a:r>
            <a:r>
              <a:rPr lang="es-ES_tradnl" dirty="0"/>
              <a:t>.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this</a:t>
            </a:r>
            <a:r>
              <a:rPr lang="es-ES_tradnl" dirty="0"/>
              <a:t>,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Admin</a:t>
            </a:r>
            <a:r>
              <a:rPr lang="es-ES_tradnl" b="1" dirty="0"/>
              <a:t> Portal,</a:t>
            </a:r>
            <a:r>
              <a:rPr lang="es-ES_tradnl" dirty="0"/>
              <a:t>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Core </a:t>
            </a:r>
            <a:r>
              <a:rPr lang="es-ES_tradnl" b="1" dirty="0" err="1"/>
              <a:t>Services</a:t>
            </a:r>
            <a:r>
              <a:rPr lang="es-ES_tradnl" b="1" dirty="0"/>
              <a:t> </a:t>
            </a:r>
            <a:r>
              <a:rPr lang="es-ES_tradnl" dirty="0" err="1"/>
              <a:t>menu</a:t>
            </a:r>
            <a:r>
              <a:rPr lang="es-ES_tradnl" dirty="0"/>
              <a:t> </a:t>
            </a:r>
            <a:r>
              <a:rPr lang="es-ES_tradnl" b="1" dirty="0"/>
              <a:t>|</a:t>
            </a:r>
            <a:r>
              <a:rPr lang="es-ES_tradnl" dirty="0"/>
              <a:t> </a:t>
            </a:r>
            <a:r>
              <a:rPr lang="es-ES_tradnl" b="1" dirty="0"/>
              <a:t>Roles</a:t>
            </a:r>
            <a:r>
              <a:rPr lang="es-ES_tradnl" dirty="0"/>
              <a:t> and </a:t>
            </a:r>
            <a:r>
              <a:rPr lang="es-ES_tradnl" dirty="0" err="1"/>
              <a:t>edit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CYBR </a:t>
            </a:r>
            <a:r>
              <a:rPr lang="es-ES_tradnl" b="1" dirty="0" err="1"/>
              <a:t>Users</a:t>
            </a:r>
            <a:r>
              <a:rPr lang="es-ES_tradnl" b="1" dirty="0"/>
              <a:t> </a:t>
            </a:r>
            <a:r>
              <a:rPr lang="es-ES_tradnl" dirty="0"/>
              <a:t>role: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5569A-25C1-CEA8-10D2-C821A3297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16" y="5139256"/>
            <a:ext cx="5394619" cy="1718743"/>
          </a:xfrm>
          <a:prstGeom prst="rect">
            <a:avLst/>
          </a:prstGeom>
          <a:ln>
            <a:solidFill>
              <a:srgbClr val="005B9E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FA1DE5-7907-8E7E-0DE0-7A7F846F5AC8}"/>
              </a:ext>
            </a:extLst>
          </p:cNvPr>
          <p:cNvCxnSpPr>
            <a:cxnSpLocks/>
          </p:cNvCxnSpPr>
          <p:nvPr/>
        </p:nvCxnSpPr>
        <p:spPr>
          <a:xfrm>
            <a:off x="294198" y="6003235"/>
            <a:ext cx="541567" cy="2316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37AB53-8922-C1D9-2C9F-466252FDE64D}"/>
              </a:ext>
            </a:extLst>
          </p:cNvPr>
          <p:cNvCxnSpPr>
            <a:cxnSpLocks/>
          </p:cNvCxnSpPr>
          <p:nvPr/>
        </p:nvCxnSpPr>
        <p:spPr>
          <a:xfrm flipH="1">
            <a:off x="2235194" y="6529109"/>
            <a:ext cx="50463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0EFD4F8-BE5B-1927-A39F-6A81105A5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594" y="5013308"/>
            <a:ext cx="2965837" cy="1701568"/>
          </a:xfrm>
          <a:prstGeom prst="rect">
            <a:avLst/>
          </a:prstGeom>
          <a:ln>
            <a:solidFill>
              <a:srgbClr val="005B9E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1C6EB-4E3D-6EDE-7A15-1B24054E54E5}"/>
              </a:ext>
            </a:extLst>
          </p:cNvPr>
          <p:cNvSpPr txBox="1"/>
          <p:nvPr/>
        </p:nvSpPr>
        <p:spPr>
          <a:xfrm>
            <a:off x="6645044" y="3938908"/>
            <a:ext cx="5440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2. </a:t>
            </a:r>
            <a:r>
              <a:rPr lang="es-ES_tradnl" dirty="0" err="1"/>
              <a:t>Go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Administrative </a:t>
            </a:r>
            <a:r>
              <a:rPr lang="es-ES_tradnl" b="1" dirty="0" err="1"/>
              <a:t>Rights</a:t>
            </a:r>
            <a:r>
              <a:rPr lang="es-ES_tradnl" b="1" dirty="0"/>
              <a:t> </a:t>
            </a:r>
            <a:r>
              <a:rPr lang="es-ES_tradnl" dirty="0" err="1"/>
              <a:t>menu</a:t>
            </a:r>
            <a:r>
              <a:rPr lang="es-ES_tradnl" dirty="0"/>
              <a:t> and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shared</a:t>
            </a:r>
            <a:r>
              <a:rPr lang="es-ES_tradnl" b="1" dirty="0"/>
              <a:t> </a:t>
            </a:r>
            <a:r>
              <a:rPr lang="es-ES_tradnl" b="1" dirty="0" err="1"/>
              <a:t>credentials</a:t>
            </a:r>
            <a:r>
              <a:rPr lang="es-ES_tradnl" b="1" dirty="0"/>
              <a:t> </a:t>
            </a:r>
            <a:r>
              <a:rPr lang="es-ES_tradnl" dirty="0" err="1"/>
              <a:t>right</a:t>
            </a:r>
            <a:r>
              <a:rPr lang="es-ES_tradnl" dirty="0"/>
              <a:t>, </a:t>
            </a:r>
            <a:r>
              <a:rPr lang="es-ES_tradnl" dirty="0" err="1"/>
              <a:t>finally</a:t>
            </a:r>
            <a:r>
              <a:rPr lang="es-ES_tradnl" dirty="0"/>
              <a:t> </a:t>
            </a:r>
            <a:r>
              <a:rPr lang="es-ES_tradnl" b="1" dirty="0" err="1"/>
              <a:t>save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changes</a:t>
            </a:r>
            <a:r>
              <a:rPr lang="es-ES_tradnl" dirty="0"/>
              <a:t>: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D7B8DDC-FAE0-E0A8-2718-91A90C345D7B}"/>
              </a:ext>
            </a:extLst>
          </p:cNvPr>
          <p:cNvCxnSpPr>
            <a:cxnSpLocks/>
          </p:cNvCxnSpPr>
          <p:nvPr/>
        </p:nvCxnSpPr>
        <p:spPr>
          <a:xfrm>
            <a:off x="7450372" y="5934087"/>
            <a:ext cx="432222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C55D0F-4AE2-9359-6270-35C3164476B4}"/>
              </a:ext>
            </a:extLst>
          </p:cNvPr>
          <p:cNvCxnSpPr>
            <a:cxnSpLocks/>
          </p:cNvCxnSpPr>
          <p:nvPr/>
        </p:nvCxnSpPr>
        <p:spPr>
          <a:xfrm flipH="1">
            <a:off x="9195884" y="5934087"/>
            <a:ext cx="38543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A546BE-BC37-6329-D1F1-ADAB981025FD}"/>
              </a:ext>
            </a:extLst>
          </p:cNvPr>
          <p:cNvCxnSpPr>
            <a:cxnSpLocks/>
          </p:cNvCxnSpPr>
          <p:nvPr/>
        </p:nvCxnSpPr>
        <p:spPr>
          <a:xfrm flipH="1">
            <a:off x="9581322" y="6325026"/>
            <a:ext cx="38543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9919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72443-3565-8C8E-ED3B-19C040A90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16" y="3135612"/>
            <a:ext cx="5318418" cy="212815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Secured Items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D8974-7B73-BE7D-B08E-CD85D4623F05}"/>
              </a:ext>
            </a:extLst>
          </p:cNvPr>
          <p:cNvSpPr txBox="1"/>
          <p:nvPr/>
        </p:nvSpPr>
        <p:spPr>
          <a:xfrm>
            <a:off x="557907" y="1869341"/>
            <a:ext cx="5647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1. </a:t>
            </a:r>
            <a:r>
              <a:rPr lang="es-ES_tradnl" dirty="0" err="1"/>
              <a:t>Authenticate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User</a:t>
            </a:r>
            <a:r>
              <a:rPr lang="es-ES_tradnl" dirty="0"/>
              <a:t> </a:t>
            </a:r>
            <a:r>
              <a:rPr lang="es-ES_tradnl" b="1" dirty="0"/>
              <a:t>John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User</a:t>
            </a:r>
            <a:r>
              <a:rPr lang="es-ES_tradnl" b="1" dirty="0"/>
              <a:t> Portal </a:t>
            </a:r>
            <a:r>
              <a:rPr lang="es-ES_tradnl" dirty="0"/>
              <a:t>and </a:t>
            </a:r>
            <a:r>
              <a:rPr lang="es-ES_tradnl" dirty="0" err="1"/>
              <a:t>select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Secured</a:t>
            </a:r>
            <a:r>
              <a:rPr lang="es-ES_tradnl" b="1" dirty="0"/>
              <a:t> </a:t>
            </a:r>
            <a:r>
              <a:rPr lang="es-ES_tradnl" b="1" dirty="0" err="1"/>
              <a:t>Items</a:t>
            </a:r>
            <a:r>
              <a:rPr lang="es-ES_tradnl" b="1" dirty="0"/>
              <a:t> </a:t>
            </a:r>
            <a:r>
              <a:rPr lang="es-ES_tradnl" dirty="0" err="1"/>
              <a:t>menu</a:t>
            </a:r>
            <a:r>
              <a:rPr lang="es-ES_tradnl" dirty="0"/>
              <a:t>. </a:t>
            </a:r>
            <a:r>
              <a:rPr lang="es-ES_tradnl" dirty="0" err="1"/>
              <a:t>Then</a:t>
            </a:r>
            <a:r>
              <a:rPr lang="es-ES_tradnl" dirty="0"/>
              <a:t> </a:t>
            </a:r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b="1" dirty="0" err="1"/>
              <a:t>Add</a:t>
            </a:r>
            <a:r>
              <a:rPr lang="es-ES_tradnl" b="1" dirty="0"/>
              <a:t> </a:t>
            </a:r>
            <a:r>
              <a:rPr lang="es-ES_tradnl" b="1" dirty="0" err="1"/>
              <a:t>Secured</a:t>
            </a:r>
            <a:r>
              <a:rPr lang="es-ES_tradnl" b="1" dirty="0"/>
              <a:t> Notes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F1C6EB-4E3D-6EDE-7A15-1B24054E54E5}"/>
              </a:ext>
            </a:extLst>
          </p:cNvPr>
          <p:cNvSpPr txBox="1"/>
          <p:nvPr/>
        </p:nvSpPr>
        <p:spPr>
          <a:xfrm>
            <a:off x="6636327" y="1881019"/>
            <a:ext cx="5440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2.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/>
              <a:t>Secure Notes </a:t>
            </a:r>
            <a:r>
              <a:rPr lang="es-ES_tradnl" dirty="0" err="1"/>
              <a:t>window</a:t>
            </a:r>
            <a:r>
              <a:rPr lang="es-ES_tradnl" dirty="0"/>
              <a:t>, </a:t>
            </a:r>
            <a:r>
              <a:rPr lang="es-ES_tradnl" dirty="0" err="1"/>
              <a:t>specify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requested</a:t>
            </a:r>
            <a:r>
              <a:rPr lang="es-ES_tradnl" dirty="0"/>
              <a:t> </a:t>
            </a:r>
            <a:r>
              <a:rPr lang="es-ES_tradnl" dirty="0" err="1"/>
              <a:t>values</a:t>
            </a:r>
            <a:r>
              <a:rPr lang="es-ES_tradnl" dirty="0"/>
              <a:t> (</a:t>
            </a:r>
            <a:r>
              <a:rPr lang="es-ES_tradnl" dirty="0" err="1"/>
              <a:t>Name</a:t>
            </a:r>
            <a:r>
              <a:rPr lang="es-ES_tradnl" dirty="0"/>
              <a:t>, tag (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quick</a:t>
            </a:r>
            <a:r>
              <a:rPr lang="es-ES_tradnl" dirty="0"/>
              <a:t> </a:t>
            </a:r>
            <a:r>
              <a:rPr lang="es-ES_tradnl" dirty="0" err="1"/>
              <a:t>search</a:t>
            </a:r>
            <a:r>
              <a:rPr lang="es-ES_tradnl" dirty="0"/>
              <a:t>), Notes, </a:t>
            </a:r>
            <a:r>
              <a:rPr lang="es-ES_tradnl" dirty="0" err="1"/>
              <a:t>custom</a:t>
            </a:r>
            <a:r>
              <a:rPr lang="es-ES_tradnl" dirty="0"/>
              <a:t> </a:t>
            </a:r>
            <a:r>
              <a:rPr lang="es-ES_tradnl" dirty="0" err="1"/>
              <a:t>fields</a:t>
            </a:r>
            <a:r>
              <a:rPr lang="es-ES_tradnl" dirty="0"/>
              <a:t>):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D7B8DDC-FAE0-E0A8-2718-91A90C345D7B}"/>
              </a:ext>
            </a:extLst>
          </p:cNvPr>
          <p:cNvCxnSpPr>
            <a:cxnSpLocks/>
          </p:cNvCxnSpPr>
          <p:nvPr/>
        </p:nvCxnSpPr>
        <p:spPr>
          <a:xfrm>
            <a:off x="3864334" y="3331597"/>
            <a:ext cx="416319" cy="974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473EEE-F33F-31E2-127D-063829137D8A}"/>
              </a:ext>
            </a:extLst>
          </p:cNvPr>
          <p:cNvCxnSpPr>
            <a:cxnSpLocks/>
          </p:cNvCxnSpPr>
          <p:nvPr/>
        </p:nvCxnSpPr>
        <p:spPr>
          <a:xfrm flipH="1">
            <a:off x="1491070" y="4199687"/>
            <a:ext cx="647831" cy="974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8DE4283-D365-456A-C31B-89BF681C7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990" y="2941967"/>
            <a:ext cx="4503720" cy="3244078"/>
          </a:xfrm>
          <a:prstGeom prst="rect">
            <a:avLst/>
          </a:prstGeom>
          <a:ln>
            <a:solidFill>
              <a:srgbClr val="005B9E"/>
            </a:solidFill>
          </a:ln>
        </p:spPr>
      </p:pic>
    </p:spTree>
    <p:extLst>
      <p:ext uri="{BB962C8B-B14F-4D97-AF65-F5344CB8AC3E}">
        <p14:creationId xmlns:p14="http://schemas.microsoft.com/office/powerpoint/2010/main" val="23662210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ABB6AE-EF99-4F2B-D329-F7AD3B5C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53" y="2918610"/>
            <a:ext cx="4329635" cy="312482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Secured Items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D8974-7B73-BE7D-B08E-CD85D4623F05}"/>
              </a:ext>
            </a:extLst>
          </p:cNvPr>
          <p:cNvSpPr txBox="1"/>
          <p:nvPr/>
        </p:nvSpPr>
        <p:spPr>
          <a:xfrm>
            <a:off x="557907" y="1869341"/>
            <a:ext cx="5647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3.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Sharing</a:t>
            </a:r>
            <a:r>
              <a:rPr lang="es-ES_tradnl" dirty="0"/>
              <a:t> </a:t>
            </a:r>
            <a:r>
              <a:rPr lang="es-ES_tradnl" dirty="0" err="1"/>
              <a:t>tab</a:t>
            </a:r>
            <a:r>
              <a:rPr lang="es-ES_tradnl" dirty="0"/>
              <a:t>, </a:t>
            </a:r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b="1" dirty="0" err="1"/>
              <a:t>Add</a:t>
            </a:r>
            <a:r>
              <a:rPr lang="es-ES_tradnl" dirty="0"/>
              <a:t> and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Identity </a:t>
            </a:r>
            <a:r>
              <a:rPr lang="es-ES_tradnl" dirty="0" err="1"/>
              <a:t>admin</a:t>
            </a:r>
            <a:r>
              <a:rPr lang="es-ES_tradnl" dirty="0"/>
              <a:t> </a:t>
            </a:r>
            <a:r>
              <a:rPr lang="es-ES_tradnl" dirty="0" err="1"/>
              <a:t>user</a:t>
            </a:r>
            <a:r>
              <a:rPr lang="es-ES_tradnl" dirty="0"/>
              <a:t>. </a:t>
            </a:r>
            <a:r>
              <a:rPr lang="es-ES_tradnl" dirty="0" err="1"/>
              <a:t>We</a:t>
            </a:r>
            <a:r>
              <a:rPr lang="es-ES_tradnl" dirty="0"/>
              <a:t> are </a:t>
            </a:r>
            <a:r>
              <a:rPr lang="es-ES_tradnl" dirty="0" err="1"/>
              <a:t>going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share </a:t>
            </a:r>
            <a:r>
              <a:rPr lang="es-ES_tradnl" dirty="0" err="1"/>
              <a:t>the</a:t>
            </a:r>
            <a:r>
              <a:rPr lang="es-ES_tradnl" dirty="0"/>
              <a:t> note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him</a:t>
            </a:r>
            <a:r>
              <a:rPr lang="es-ES_tradnl" dirty="0"/>
              <a:t>. </a:t>
            </a:r>
            <a:r>
              <a:rPr lang="es-ES_tradnl" dirty="0" err="1"/>
              <a:t>Save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changes</a:t>
            </a:r>
            <a:r>
              <a:rPr lang="es-ES_tradnl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F1C6EB-4E3D-6EDE-7A15-1B24054E54E5}"/>
              </a:ext>
            </a:extLst>
          </p:cNvPr>
          <p:cNvSpPr txBox="1"/>
          <p:nvPr/>
        </p:nvSpPr>
        <p:spPr>
          <a:xfrm>
            <a:off x="6660181" y="1869341"/>
            <a:ext cx="5440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4. </a:t>
            </a:r>
            <a:r>
              <a:rPr lang="es-ES_tradnl" dirty="0" err="1"/>
              <a:t>Now</a:t>
            </a:r>
            <a:r>
              <a:rPr lang="es-ES_tradnl" dirty="0"/>
              <a:t> </a:t>
            </a:r>
            <a:r>
              <a:rPr lang="es-ES_tradnl" dirty="0" err="1"/>
              <a:t>add</a:t>
            </a:r>
            <a:r>
              <a:rPr lang="es-ES_tradnl" dirty="0"/>
              <a:t> a </a:t>
            </a:r>
            <a:r>
              <a:rPr lang="es-ES_tradnl" dirty="0" err="1"/>
              <a:t>password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Add</a:t>
            </a:r>
            <a:r>
              <a:rPr lang="es-ES_tradnl" b="1" dirty="0"/>
              <a:t> </a:t>
            </a:r>
            <a:r>
              <a:rPr lang="es-ES_tradnl" b="1" dirty="0" err="1"/>
              <a:t>Password</a:t>
            </a:r>
            <a:r>
              <a:rPr lang="es-ES_tradnl" b="1" dirty="0"/>
              <a:t> </a:t>
            </a:r>
            <a:r>
              <a:rPr lang="es-ES_tradnl" dirty="0" err="1"/>
              <a:t>button</a:t>
            </a:r>
            <a:r>
              <a:rPr lang="es-ES_tradnl" dirty="0"/>
              <a:t> and </a:t>
            </a:r>
            <a:r>
              <a:rPr lang="es-ES_tradnl" dirty="0" err="1"/>
              <a:t>fill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corresponding</a:t>
            </a:r>
            <a:r>
              <a:rPr lang="es-ES_tradnl" dirty="0"/>
              <a:t> </a:t>
            </a:r>
            <a:r>
              <a:rPr lang="es-ES_tradnl" dirty="0" err="1"/>
              <a:t>options</a:t>
            </a:r>
            <a:r>
              <a:rPr lang="es-ES_tradnl" dirty="0"/>
              <a:t>: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D7B8DDC-FAE0-E0A8-2718-91A90C345D7B}"/>
              </a:ext>
            </a:extLst>
          </p:cNvPr>
          <p:cNvCxnSpPr>
            <a:cxnSpLocks/>
          </p:cNvCxnSpPr>
          <p:nvPr/>
        </p:nvCxnSpPr>
        <p:spPr>
          <a:xfrm>
            <a:off x="689290" y="4662403"/>
            <a:ext cx="3915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473EEE-F33F-31E2-127D-063829137D8A}"/>
              </a:ext>
            </a:extLst>
          </p:cNvPr>
          <p:cNvCxnSpPr>
            <a:cxnSpLocks/>
          </p:cNvCxnSpPr>
          <p:nvPr/>
        </p:nvCxnSpPr>
        <p:spPr>
          <a:xfrm flipH="1">
            <a:off x="1387703" y="4151979"/>
            <a:ext cx="647831" cy="974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160C3D0-4943-2DA2-002F-B82C1517151C}"/>
              </a:ext>
            </a:extLst>
          </p:cNvPr>
          <p:cNvCxnSpPr>
            <a:cxnSpLocks/>
          </p:cNvCxnSpPr>
          <p:nvPr/>
        </p:nvCxnSpPr>
        <p:spPr>
          <a:xfrm>
            <a:off x="702816" y="5848472"/>
            <a:ext cx="3915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0F029131-60CF-1935-05EA-F48C96662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623" y="2918610"/>
            <a:ext cx="4187542" cy="301095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36270F0-8D5F-52A6-560E-1184B80D3A5E}"/>
              </a:ext>
            </a:extLst>
          </p:cNvPr>
          <p:cNvCxnSpPr>
            <a:cxnSpLocks/>
          </p:cNvCxnSpPr>
          <p:nvPr/>
        </p:nvCxnSpPr>
        <p:spPr>
          <a:xfrm>
            <a:off x="6910866" y="4237743"/>
            <a:ext cx="3915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A5FD634-6252-902E-2724-6BDAA776BD9E}"/>
              </a:ext>
            </a:extLst>
          </p:cNvPr>
          <p:cNvCxnSpPr>
            <a:cxnSpLocks/>
          </p:cNvCxnSpPr>
          <p:nvPr/>
        </p:nvCxnSpPr>
        <p:spPr>
          <a:xfrm>
            <a:off x="6910866" y="4803611"/>
            <a:ext cx="3915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80DF83-01B0-7A62-C3C8-F044A4D2B122}"/>
              </a:ext>
            </a:extLst>
          </p:cNvPr>
          <p:cNvCxnSpPr>
            <a:cxnSpLocks/>
          </p:cNvCxnSpPr>
          <p:nvPr/>
        </p:nvCxnSpPr>
        <p:spPr>
          <a:xfrm>
            <a:off x="6910866" y="5019621"/>
            <a:ext cx="3915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3730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5E082-5DA5-E3B2-E25D-FD7A44EE1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403" y="2918610"/>
            <a:ext cx="4635612" cy="334565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Secured Items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D8974-7B73-BE7D-B08E-CD85D4623F05}"/>
              </a:ext>
            </a:extLst>
          </p:cNvPr>
          <p:cNvSpPr txBox="1"/>
          <p:nvPr/>
        </p:nvSpPr>
        <p:spPr>
          <a:xfrm>
            <a:off x="557907" y="1869341"/>
            <a:ext cx="11154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5.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Sharing</a:t>
            </a:r>
            <a:r>
              <a:rPr lang="es-ES_tradnl" dirty="0"/>
              <a:t> </a:t>
            </a:r>
            <a:r>
              <a:rPr lang="es-ES_tradnl" dirty="0" err="1"/>
              <a:t>tab</a:t>
            </a:r>
            <a:r>
              <a:rPr lang="es-ES_tradnl" dirty="0"/>
              <a:t>, </a:t>
            </a:r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b="1" dirty="0" err="1"/>
              <a:t>Add</a:t>
            </a:r>
            <a:r>
              <a:rPr lang="es-ES_tradnl" dirty="0"/>
              <a:t> and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Identity </a:t>
            </a:r>
            <a:r>
              <a:rPr lang="es-ES_tradnl" dirty="0" err="1"/>
              <a:t>admin</a:t>
            </a:r>
            <a:r>
              <a:rPr lang="es-ES_tradnl" dirty="0"/>
              <a:t> </a:t>
            </a:r>
            <a:r>
              <a:rPr lang="es-ES_tradnl" dirty="0" err="1"/>
              <a:t>user</a:t>
            </a:r>
            <a:r>
              <a:rPr lang="es-ES_tradnl" dirty="0"/>
              <a:t>. </a:t>
            </a:r>
            <a:r>
              <a:rPr lang="es-ES_tradnl" dirty="0" err="1"/>
              <a:t>We</a:t>
            </a:r>
            <a:r>
              <a:rPr lang="es-ES_tradnl" dirty="0"/>
              <a:t> are </a:t>
            </a:r>
            <a:r>
              <a:rPr lang="es-ES_tradnl" dirty="0" err="1"/>
              <a:t>going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share </a:t>
            </a:r>
            <a:r>
              <a:rPr lang="es-ES_tradnl" dirty="0" err="1"/>
              <a:t>our</a:t>
            </a:r>
            <a:r>
              <a:rPr lang="es-ES_tradnl" dirty="0"/>
              <a:t> </a:t>
            </a:r>
            <a:r>
              <a:rPr lang="es-ES_tradnl" dirty="0" err="1"/>
              <a:t>password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HR app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him</a:t>
            </a:r>
            <a:r>
              <a:rPr lang="es-ES_tradnl" dirty="0"/>
              <a:t>.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</a:t>
            </a:r>
            <a:r>
              <a:rPr lang="es-ES_tradnl" dirty="0" err="1"/>
              <a:t>only</a:t>
            </a:r>
            <a:r>
              <a:rPr lang="es-ES_tradnl" dirty="0"/>
              <a:t> </a:t>
            </a:r>
            <a:r>
              <a:rPr lang="es-ES_tradnl" dirty="0" err="1"/>
              <a:t>allow</a:t>
            </a:r>
            <a:r>
              <a:rPr lang="es-ES_tradnl" dirty="0"/>
              <a:t> </a:t>
            </a:r>
            <a:r>
              <a:rPr lang="es-ES_tradnl" dirty="0" err="1"/>
              <a:t>you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view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password</a:t>
            </a:r>
            <a:r>
              <a:rPr lang="es-ES_tradnl" dirty="0"/>
              <a:t> (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</a:t>
            </a:r>
            <a:r>
              <a:rPr lang="es-ES_tradnl" dirty="0" err="1"/>
              <a:t>it</a:t>
            </a:r>
            <a:r>
              <a:rPr lang="es-ES_tradnl" dirty="0"/>
              <a:t>) and </a:t>
            </a:r>
            <a:r>
              <a:rPr lang="es-ES_tradnl" dirty="0" err="1"/>
              <a:t>only</a:t>
            </a:r>
            <a:r>
              <a:rPr lang="es-ES_tradnl" dirty="0"/>
              <a:t> </a:t>
            </a:r>
            <a:r>
              <a:rPr lang="es-ES_tradnl" dirty="0" err="1"/>
              <a:t>for</a:t>
            </a:r>
            <a:r>
              <a:rPr lang="es-ES_tradnl" dirty="0"/>
              <a:t> a </a:t>
            </a:r>
            <a:r>
              <a:rPr lang="es-ES_tradnl" dirty="0" err="1"/>
              <a:t>specified</a:t>
            </a:r>
            <a:r>
              <a:rPr lang="es-ES_tradnl" dirty="0"/>
              <a:t> </a:t>
            </a:r>
            <a:r>
              <a:rPr lang="es-ES_tradnl" dirty="0" err="1"/>
              <a:t>period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time: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D7B8DDC-FAE0-E0A8-2718-91A90C345D7B}"/>
              </a:ext>
            </a:extLst>
          </p:cNvPr>
          <p:cNvCxnSpPr>
            <a:cxnSpLocks/>
          </p:cNvCxnSpPr>
          <p:nvPr/>
        </p:nvCxnSpPr>
        <p:spPr>
          <a:xfrm>
            <a:off x="3515889" y="4694655"/>
            <a:ext cx="391514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473EEE-F33F-31E2-127D-063829137D8A}"/>
              </a:ext>
            </a:extLst>
          </p:cNvPr>
          <p:cNvCxnSpPr>
            <a:cxnSpLocks/>
          </p:cNvCxnSpPr>
          <p:nvPr/>
        </p:nvCxnSpPr>
        <p:spPr>
          <a:xfrm>
            <a:off x="3429374" y="6060292"/>
            <a:ext cx="56454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3394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F70BB-D309-62F6-1F2B-14F15F1C7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58" y="3196905"/>
            <a:ext cx="5180269" cy="227358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Secured Items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D8974-7B73-BE7D-B08E-CD85D4623F05}"/>
              </a:ext>
            </a:extLst>
          </p:cNvPr>
          <p:cNvSpPr txBox="1"/>
          <p:nvPr/>
        </p:nvSpPr>
        <p:spPr>
          <a:xfrm>
            <a:off x="557907" y="1869341"/>
            <a:ext cx="11154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6. Do </a:t>
            </a:r>
            <a:r>
              <a:rPr lang="es-ES_tradnl" dirty="0" err="1"/>
              <a:t>you</a:t>
            </a:r>
            <a:r>
              <a:rPr lang="es-ES_tradnl" dirty="0"/>
              <a:t> </a:t>
            </a:r>
            <a:r>
              <a:rPr lang="es-ES_tradnl" dirty="0" err="1"/>
              <a:t>remember</a:t>
            </a:r>
            <a:r>
              <a:rPr lang="es-ES_tradnl" dirty="0"/>
              <a:t>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added</a:t>
            </a:r>
            <a:r>
              <a:rPr lang="es-ES_tradnl" dirty="0"/>
              <a:t> </a:t>
            </a:r>
            <a:r>
              <a:rPr lang="es-ES_tradnl" dirty="0" err="1"/>
              <a:t>our</a:t>
            </a:r>
            <a:r>
              <a:rPr lang="es-ES_tradnl" dirty="0"/>
              <a:t> personal </a:t>
            </a:r>
            <a:r>
              <a:rPr lang="es-ES_tradnl" dirty="0" err="1"/>
              <a:t>Linkedin</a:t>
            </a:r>
            <a:r>
              <a:rPr lang="es-ES_tradnl" dirty="0"/>
              <a:t> </a:t>
            </a:r>
            <a:r>
              <a:rPr lang="es-ES_tradnl" dirty="0" err="1"/>
              <a:t>account</a:t>
            </a:r>
            <a:r>
              <a:rPr lang="es-ES_tradnl" dirty="0"/>
              <a:t> as </a:t>
            </a:r>
            <a:r>
              <a:rPr lang="es-ES_tradnl" dirty="0" err="1"/>
              <a:t>an</a:t>
            </a:r>
            <a:r>
              <a:rPr lang="es-ES_tradnl" dirty="0"/>
              <a:t> SSO portal app?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need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give</a:t>
            </a:r>
            <a:r>
              <a:rPr lang="es-ES_tradnl" dirty="0"/>
              <a:t> HR staff </a:t>
            </a:r>
            <a:r>
              <a:rPr lang="es-ES_tradnl" dirty="0" err="1"/>
              <a:t>access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our</a:t>
            </a:r>
            <a:r>
              <a:rPr lang="es-ES_tradnl" dirty="0"/>
              <a:t> </a:t>
            </a:r>
            <a:r>
              <a:rPr lang="es-ES_tradnl" dirty="0" err="1"/>
              <a:t>account</a:t>
            </a:r>
            <a:r>
              <a:rPr lang="es-ES_tradnl" dirty="0"/>
              <a:t>, so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will</a:t>
            </a:r>
            <a:r>
              <a:rPr lang="es-ES_tradnl" dirty="0"/>
              <a:t> share </a:t>
            </a:r>
            <a:r>
              <a:rPr lang="es-ES_tradnl" dirty="0" err="1"/>
              <a:t>access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user</a:t>
            </a:r>
            <a:r>
              <a:rPr lang="es-ES_tradnl" dirty="0"/>
              <a:t>.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User</a:t>
            </a:r>
            <a:r>
              <a:rPr lang="es-ES_tradnl" b="1" dirty="0"/>
              <a:t> Portal</a:t>
            </a:r>
            <a:r>
              <a:rPr lang="es-ES_tradnl" dirty="0"/>
              <a:t>,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Applications</a:t>
            </a:r>
            <a:r>
              <a:rPr lang="es-ES_tradnl" dirty="0"/>
              <a:t> </a:t>
            </a:r>
            <a:r>
              <a:rPr lang="es-ES_tradnl" dirty="0" err="1"/>
              <a:t>menu</a:t>
            </a:r>
            <a:r>
              <a:rPr lang="es-ES_tradnl" dirty="0"/>
              <a:t>, </a:t>
            </a:r>
            <a:r>
              <a:rPr lang="es-ES_tradnl" dirty="0" err="1"/>
              <a:t>edit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properties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LinkedIn app and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Sharing</a:t>
            </a:r>
            <a:r>
              <a:rPr lang="es-ES_tradnl" dirty="0"/>
              <a:t> </a:t>
            </a:r>
            <a:r>
              <a:rPr lang="es-ES_tradnl" dirty="0" err="1"/>
              <a:t>tab</a:t>
            </a:r>
            <a:r>
              <a:rPr lang="es-ES_tradnl" dirty="0"/>
              <a:t> </a:t>
            </a:r>
            <a:r>
              <a:rPr lang="es-ES_tradnl" dirty="0" err="1"/>
              <a:t>add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administrative </a:t>
            </a:r>
            <a:r>
              <a:rPr lang="es-ES_tradnl" dirty="0" err="1"/>
              <a:t>user</a:t>
            </a:r>
            <a:r>
              <a:rPr lang="es-ES_tradnl" dirty="0"/>
              <a:t>, </a:t>
            </a:r>
            <a:r>
              <a:rPr lang="es-ES_tradnl" dirty="0" err="1"/>
              <a:t>without</a:t>
            </a:r>
            <a:r>
              <a:rPr lang="es-ES_tradnl" dirty="0"/>
              <a:t> </a:t>
            </a:r>
            <a:r>
              <a:rPr lang="es-ES_tradnl" dirty="0" err="1"/>
              <a:t>being</a:t>
            </a:r>
            <a:r>
              <a:rPr lang="es-ES_tradnl" dirty="0"/>
              <a:t> </a:t>
            </a:r>
            <a:r>
              <a:rPr lang="es-ES_tradnl" dirty="0" err="1"/>
              <a:t>able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see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password</a:t>
            </a:r>
            <a:r>
              <a:rPr lang="es-ES_tradnl" dirty="0"/>
              <a:t>, and </a:t>
            </a:r>
            <a:r>
              <a:rPr lang="es-ES_tradnl" dirty="0" err="1"/>
              <a:t>specify</a:t>
            </a:r>
            <a:r>
              <a:rPr lang="es-ES_tradnl" dirty="0"/>
              <a:t> </a:t>
            </a:r>
            <a:r>
              <a:rPr lang="es-ES_tradnl" dirty="0" err="1"/>
              <a:t>an</a:t>
            </a:r>
            <a:r>
              <a:rPr lang="es-ES_tradnl" dirty="0"/>
              <a:t> </a:t>
            </a:r>
            <a:r>
              <a:rPr lang="es-ES_tradnl" dirty="0" err="1"/>
              <a:t>access</a:t>
            </a:r>
            <a:r>
              <a:rPr lang="es-ES_tradnl" dirty="0"/>
              <a:t> </a:t>
            </a:r>
            <a:r>
              <a:rPr lang="es-ES_tradnl" dirty="0" err="1"/>
              <a:t>period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time: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473EEE-F33F-31E2-127D-063829137D8A}"/>
              </a:ext>
            </a:extLst>
          </p:cNvPr>
          <p:cNvCxnSpPr>
            <a:cxnSpLocks/>
          </p:cNvCxnSpPr>
          <p:nvPr/>
        </p:nvCxnSpPr>
        <p:spPr>
          <a:xfrm>
            <a:off x="3215392" y="4477983"/>
            <a:ext cx="56454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CB24444-8DC3-AB38-AAAA-3CD46B0B7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884" y="3069670"/>
            <a:ext cx="4044827" cy="3662391"/>
          </a:xfrm>
          <a:prstGeom prst="rect">
            <a:avLst/>
          </a:prstGeom>
          <a:ln>
            <a:solidFill>
              <a:srgbClr val="005B9E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3971ACD-479B-767A-4D18-0E0154F02C88}"/>
              </a:ext>
            </a:extLst>
          </p:cNvPr>
          <p:cNvCxnSpPr>
            <a:cxnSpLocks/>
          </p:cNvCxnSpPr>
          <p:nvPr/>
        </p:nvCxnSpPr>
        <p:spPr>
          <a:xfrm>
            <a:off x="6474341" y="4741701"/>
            <a:ext cx="56454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CDFBF7-3793-2028-5EDD-B0D2D9134925}"/>
              </a:ext>
            </a:extLst>
          </p:cNvPr>
          <p:cNvCxnSpPr>
            <a:cxnSpLocks/>
          </p:cNvCxnSpPr>
          <p:nvPr/>
        </p:nvCxnSpPr>
        <p:spPr>
          <a:xfrm>
            <a:off x="6572168" y="6546648"/>
            <a:ext cx="56454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6226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C3098AE-107D-C2A5-CAB0-63B74A368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693" y="3069670"/>
            <a:ext cx="2390139" cy="3049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7D373-2DEA-60A0-CBF0-B65B3E8C1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75" y="3364965"/>
            <a:ext cx="4169792" cy="257830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FA1BC1-1994-D63A-541F-CDDCE8F37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Secured Items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D8974-7B73-BE7D-B08E-CD85D4623F05}"/>
              </a:ext>
            </a:extLst>
          </p:cNvPr>
          <p:cNvSpPr txBox="1"/>
          <p:nvPr/>
        </p:nvSpPr>
        <p:spPr>
          <a:xfrm>
            <a:off x="625258" y="1963992"/>
            <a:ext cx="11210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7. </a:t>
            </a:r>
            <a:r>
              <a:rPr lang="es-ES_tradnl" dirty="0" err="1"/>
              <a:t>Now</a:t>
            </a:r>
            <a:r>
              <a:rPr lang="es-ES_tradnl" dirty="0"/>
              <a:t> </a:t>
            </a:r>
            <a:r>
              <a:rPr lang="es-ES_tradnl" dirty="0" err="1"/>
              <a:t>authenticate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User</a:t>
            </a:r>
            <a:r>
              <a:rPr lang="es-ES_tradnl" b="1" dirty="0"/>
              <a:t> Portal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administrative </a:t>
            </a:r>
            <a:r>
              <a:rPr lang="es-ES_tradnl" dirty="0" err="1"/>
              <a:t>user</a:t>
            </a:r>
            <a:r>
              <a:rPr lang="es-ES_tradnl" dirty="0"/>
              <a:t>. Note </a:t>
            </a:r>
            <a:r>
              <a:rPr lang="es-ES_tradnl" dirty="0" err="1"/>
              <a:t>that</a:t>
            </a:r>
            <a:r>
              <a:rPr lang="es-ES_tradnl" dirty="0"/>
              <a:t> </a:t>
            </a:r>
            <a:r>
              <a:rPr lang="es-ES_tradnl" dirty="0" err="1"/>
              <a:t>we</a:t>
            </a:r>
            <a:r>
              <a:rPr lang="es-ES_tradnl" dirty="0"/>
              <a:t> </a:t>
            </a:r>
            <a:r>
              <a:rPr lang="es-ES_tradnl" dirty="0" err="1"/>
              <a:t>have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LinkedIn </a:t>
            </a:r>
            <a:r>
              <a:rPr lang="es-ES_tradnl" dirty="0" err="1"/>
              <a:t>application</a:t>
            </a:r>
            <a:r>
              <a:rPr lang="es-ES_tradnl" dirty="0"/>
              <a:t> </a:t>
            </a:r>
            <a:r>
              <a:rPr lang="es-ES_tradnl" dirty="0" err="1"/>
              <a:t>published</a:t>
            </a:r>
            <a:r>
              <a:rPr lang="es-ES_tradnl" dirty="0"/>
              <a:t> in </a:t>
            </a:r>
            <a:r>
              <a:rPr lang="es-ES_tradnl" dirty="0" err="1"/>
              <a:t>our</a:t>
            </a:r>
            <a:r>
              <a:rPr lang="es-ES_tradnl" dirty="0"/>
              <a:t> </a:t>
            </a:r>
            <a:r>
              <a:rPr lang="es-ES_tradnl" dirty="0" err="1"/>
              <a:t>profile</a:t>
            </a:r>
            <a:r>
              <a:rPr lang="es-ES_tradnl" dirty="0"/>
              <a:t>. </a:t>
            </a:r>
            <a:r>
              <a:rPr lang="es-ES_tradnl" dirty="0" err="1"/>
              <a:t>Review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properties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application</a:t>
            </a:r>
            <a:r>
              <a:rPr lang="es-ES_tradnl" dirty="0"/>
              <a:t> and </a:t>
            </a:r>
            <a:r>
              <a:rPr lang="es-ES_tradnl" dirty="0" err="1"/>
              <a:t>then</a:t>
            </a:r>
            <a:r>
              <a:rPr lang="es-ES_tradnl" dirty="0"/>
              <a:t> </a:t>
            </a:r>
            <a:r>
              <a:rPr lang="es-ES_tradnl" dirty="0" err="1"/>
              <a:t>execute</a:t>
            </a:r>
            <a:r>
              <a:rPr lang="es-ES_tradnl" dirty="0"/>
              <a:t> </a:t>
            </a:r>
            <a:r>
              <a:rPr lang="es-ES_tradnl" dirty="0" err="1"/>
              <a:t>it</a:t>
            </a:r>
            <a:r>
              <a:rPr lang="es-ES_tradnl" dirty="0"/>
              <a:t>. </a:t>
            </a:r>
            <a:r>
              <a:rPr lang="es-ES_tradnl" dirty="0" err="1"/>
              <a:t>Finally</a:t>
            </a:r>
            <a:r>
              <a:rPr lang="es-ES_tradnl" dirty="0"/>
              <a:t> </a:t>
            </a:r>
            <a:r>
              <a:rPr lang="es-ES_tradnl" dirty="0" err="1"/>
              <a:t>enter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b="1" dirty="0" err="1"/>
              <a:t>Secured</a:t>
            </a:r>
            <a:r>
              <a:rPr lang="es-ES_tradnl" b="1" dirty="0"/>
              <a:t> </a:t>
            </a:r>
            <a:r>
              <a:rPr lang="es-ES_tradnl" b="1" dirty="0" err="1"/>
              <a:t>Items</a:t>
            </a:r>
            <a:r>
              <a:rPr lang="es-ES_tradnl" b="1" dirty="0"/>
              <a:t> </a:t>
            </a:r>
            <a:r>
              <a:rPr lang="es-ES_tradnl" dirty="0" err="1"/>
              <a:t>menu</a:t>
            </a:r>
            <a:r>
              <a:rPr lang="es-ES_tradnl" dirty="0"/>
              <a:t> and </a:t>
            </a:r>
            <a:r>
              <a:rPr lang="es-ES_tradnl" dirty="0" err="1"/>
              <a:t>check</a:t>
            </a:r>
            <a:r>
              <a:rPr lang="es-ES_tradnl" dirty="0"/>
              <a:t> </a:t>
            </a:r>
            <a:r>
              <a:rPr lang="es-ES_tradnl" dirty="0" err="1"/>
              <a:t>if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shared</a:t>
            </a:r>
            <a:r>
              <a:rPr lang="es-ES_tradnl" dirty="0"/>
              <a:t> </a:t>
            </a:r>
            <a:r>
              <a:rPr lang="es-ES_tradnl" dirty="0" err="1"/>
              <a:t>items</a:t>
            </a:r>
            <a:r>
              <a:rPr lang="es-ES_tradnl" dirty="0"/>
              <a:t> are </a:t>
            </a:r>
            <a:r>
              <a:rPr lang="es-ES_tradnl" dirty="0" err="1"/>
              <a:t>listed</a:t>
            </a:r>
            <a:r>
              <a:rPr lang="es-ES_tradnl" dirty="0"/>
              <a:t>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3971ACD-479B-767A-4D18-0E0154F02C88}"/>
              </a:ext>
            </a:extLst>
          </p:cNvPr>
          <p:cNvCxnSpPr>
            <a:cxnSpLocks/>
          </p:cNvCxnSpPr>
          <p:nvPr/>
        </p:nvCxnSpPr>
        <p:spPr>
          <a:xfrm>
            <a:off x="1830778" y="4336184"/>
            <a:ext cx="564543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CDFBF7-3793-2028-5EDD-B0D2D9134925}"/>
              </a:ext>
            </a:extLst>
          </p:cNvPr>
          <p:cNvCxnSpPr>
            <a:cxnSpLocks/>
          </p:cNvCxnSpPr>
          <p:nvPr/>
        </p:nvCxnSpPr>
        <p:spPr>
          <a:xfrm flipH="1">
            <a:off x="6607534" y="3697357"/>
            <a:ext cx="540689" cy="3260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22A9EB0-3912-5D7A-3BE0-7C45DCD8C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944" y="3071262"/>
            <a:ext cx="3981630" cy="12649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B0D954-9981-531A-3A70-A8C984A2E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1462" y="4520124"/>
            <a:ext cx="2088594" cy="150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61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25A9B-644C-257B-C7FD-1CB98526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s-ES_tradnl" dirty="0" err="1"/>
              <a:t>Tenant</a:t>
            </a:r>
            <a:r>
              <a:rPr lang="es-ES_tradnl" dirty="0"/>
              <a:t> </a:t>
            </a:r>
            <a:r>
              <a:rPr lang="es-ES_tradnl" dirty="0" err="1"/>
              <a:t>Customization</a:t>
            </a:r>
            <a:endParaRPr lang="es-ES_trad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C3BAEA-82CD-54CF-E532-0CF9547E1415}"/>
              </a:ext>
            </a:extLst>
          </p:cNvPr>
          <p:cNvSpPr txBox="1"/>
          <p:nvPr/>
        </p:nvSpPr>
        <p:spPr>
          <a:xfrm>
            <a:off x="625258" y="1897178"/>
            <a:ext cx="5620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7. In </a:t>
            </a:r>
            <a:r>
              <a:rPr lang="es-ES_tradnl" sz="1600" b="1" dirty="0"/>
              <a:t>Security </a:t>
            </a:r>
            <a:r>
              <a:rPr lang="es-ES_tradnl" sz="1600" b="1" dirty="0" err="1"/>
              <a:t>Settings</a:t>
            </a:r>
            <a:r>
              <a:rPr lang="es-ES_tradnl" sz="1600" dirty="0"/>
              <a:t>, </a:t>
            </a:r>
            <a:r>
              <a:rPr lang="es-ES_tradnl" sz="1600" dirty="0" err="1"/>
              <a:t>review</a:t>
            </a:r>
            <a:r>
              <a:rPr lang="es-ES_tradnl" sz="1600" dirty="0"/>
              <a:t> and </a:t>
            </a:r>
            <a:r>
              <a:rPr lang="es-ES_tradnl" sz="1600" dirty="0" err="1"/>
              <a:t>enable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following</a:t>
            </a:r>
            <a:r>
              <a:rPr lang="es-ES_tradnl" sz="1600" dirty="0"/>
              <a:t> </a:t>
            </a:r>
            <a:r>
              <a:rPr lang="es-ES_tradnl" sz="1600" dirty="0" err="1"/>
              <a:t>options</a:t>
            </a:r>
            <a:r>
              <a:rPr lang="es-ES_tradnl" sz="1600" dirty="0"/>
              <a:t>, </a:t>
            </a:r>
            <a:r>
              <a:rPr lang="es-ES_tradnl" sz="1600" dirty="0" err="1"/>
              <a:t>finally</a:t>
            </a:r>
            <a:r>
              <a:rPr lang="es-ES_tradnl" sz="1600" dirty="0"/>
              <a:t> </a:t>
            </a:r>
            <a:r>
              <a:rPr lang="es-ES_tradnl" sz="1600" dirty="0" err="1"/>
              <a:t>click</a:t>
            </a:r>
            <a:r>
              <a:rPr lang="es-ES_tradnl" sz="1600" dirty="0"/>
              <a:t> </a:t>
            </a:r>
            <a:r>
              <a:rPr lang="es-ES_tradnl" sz="1600" b="1" dirty="0" err="1"/>
              <a:t>Save</a:t>
            </a:r>
            <a:r>
              <a:rPr lang="es-ES_tradnl" sz="1600" dirty="0"/>
              <a:t>:
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A084773-8FFE-001D-C459-3791BEB7A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727" y="2629677"/>
            <a:ext cx="3443807" cy="3711487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04F574-CC98-7C44-8A5F-13264302B936}"/>
              </a:ext>
            </a:extLst>
          </p:cNvPr>
          <p:cNvCxnSpPr>
            <a:cxnSpLocks/>
          </p:cNvCxnSpPr>
          <p:nvPr/>
        </p:nvCxnSpPr>
        <p:spPr>
          <a:xfrm>
            <a:off x="1233497" y="3339547"/>
            <a:ext cx="225549" cy="8470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E207A00-4C26-E3ED-7841-3A898B06AEFA}"/>
              </a:ext>
            </a:extLst>
          </p:cNvPr>
          <p:cNvCxnSpPr>
            <a:cxnSpLocks/>
          </p:cNvCxnSpPr>
          <p:nvPr/>
        </p:nvCxnSpPr>
        <p:spPr>
          <a:xfrm>
            <a:off x="1224952" y="3487271"/>
            <a:ext cx="225549" cy="8470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A7C0B0-5C7E-885C-29EF-CFD60E27370D}"/>
              </a:ext>
            </a:extLst>
          </p:cNvPr>
          <p:cNvCxnSpPr>
            <a:cxnSpLocks/>
          </p:cNvCxnSpPr>
          <p:nvPr/>
        </p:nvCxnSpPr>
        <p:spPr>
          <a:xfrm>
            <a:off x="1146032" y="6049503"/>
            <a:ext cx="304468" cy="8470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2E5B91FF-F6DD-1B14-C2D6-75A5E145D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648" y="3031516"/>
            <a:ext cx="3886388" cy="314260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F3C5D17-2CF8-1374-7DAC-F1F52F87D17A}"/>
              </a:ext>
            </a:extLst>
          </p:cNvPr>
          <p:cNvSpPr txBox="1"/>
          <p:nvPr/>
        </p:nvSpPr>
        <p:spPr>
          <a:xfrm>
            <a:off x="6533077" y="1943344"/>
            <a:ext cx="5470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8. </a:t>
            </a:r>
            <a:r>
              <a:rPr lang="es-ES_tradnl" sz="1600" dirty="0" err="1"/>
              <a:t>Authenticate</a:t>
            </a:r>
            <a:r>
              <a:rPr lang="es-ES_tradnl" sz="1600" dirty="0"/>
              <a:t>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portal </a:t>
            </a:r>
            <a:r>
              <a:rPr lang="es-ES_tradnl" sz="1600" dirty="0" err="1"/>
              <a:t>with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newly</a:t>
            </a:r>
            <a:r>
              <a:rPr lang="es-ES_tradnl" sz="1600" dirty="0"/>
              <a:t> </a:t>
            </a:r>
            <a:r>
              <a:rPr lang="es-ES_tradnl" sz="1600" dirty="0" err="1"/>
              <a:t>created</a:t>
            </a:r>
            <a:r>
              <a:rPr lang="es-ES_tradnl" sz="1600" dirty="0"/>
              <a:t> </a:t>
            </a:r>
            <a:r>
              <a:rPr lang="es-ES_tradnl" sz="1600" dirty="0" err="1"/>
              <a:t>user</a:t>
            </a:r>
            <a:r>
              <a:rPr lang="es-ES_tradnl" sz="1600" dirty="0"/>
              <a:t>. Note </a:t>
            </a:r>
            <a:r>
              <a:rPr lang="es-ES_tradnl" sz="1600" dirty="0" err="1"/>
              <a:t>that</a:t>
            </a:r>
            <a:r>
              <a:rPr lang="es-ES_tradnl" sz="1600" dirty="0"/>
              <a:t> </a:t>
            </a:r>
            <a:r>
              <a:rPr lang="es-ES_tradnl" sz="1600" dirty="0" err="1"/>
              <a:t>we</a:t>
            </a:r>
            <a:r>
              <a:rPr lang="es-ES_tradnl" sz="1600" dirty="0"/>
              <a:t> </a:t>
            </a:r>
            <a:r>
              <a:rPr lang="es-ES_tradnl" sz="1600" dirty="0" err="1"/>
              <a:t>have</a:t>
            </a:r>
            <a:r>
              <a:rPr lang="es-ES_tradnl" sz="1600" dirty="0"/>
              <a:t> </a:t>
            </a:r>
            <a:r>
              <a:rPr lang="es-ES_tradnl" sz="1600" dirty="0" err="1"/>
              <a:t>enabled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QR </a:t>
            </a:r>
            <a:r>
              <a:rPr lang="es-ES_tradnl" sz="1600" dirty="0" err="1"/>
              <a:t>code</a:t>
            </a:r>
            <a:r>
              <a:rPr lang="es-ES_tradnl" sz="1600" dirty="0"/>
              <a:t> </a:t>
            </a:r>
            <a:r>
              <a:rPr lang="es-ES_tradnl" sz="1600" dirty="0" err="1"/>
              <a:t>on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authentication</a:t>
            </a:r>
            <a:r>
              <a:rPr lang="es-ES_tradnl" sz="1600" dirty="0"/>
              <a:t> </a:t>
            </a:r>
            <a:r>
              <a:rPr lang="es-ES_tradnl" sz="1600" dirty="0" err="1"/>
              <a:t>screen</a:t>
            </a:r>
            <a:r>
              <a:rPr lang="es-ES_tradnl" sz="1600" dirty="0"/>
              <a:t>, and </a:t>
            </a:r>
            <a:r>
              <a:rPr lang="es-ES_tradnl" sz="1600" dirty="0" err="1"/>
              <a:t>also</a:t>
            </a:r>
            <a:r>
              <a:rPr lang="es-ES_tradnl" sz="1600" dirty="0"/>
              <a:t> </a:t>
            </a:r>
            <a:r>
              <a:rPr lang="es-ES_tradnl" sz="1600" dirty="0" err="1"/>
              <a:t>text</a:t>
            </a:r>
            <a:r>
              <a:rPr lang="es-ES_tradnl" sz="1600" dirty="0"/>
              <a:t> </a:t>
            </a:r>
            <a:r>
              <a:rPr lang="es-ES_tradnl" sz="1600" dirty="0" err="1"/>
              <a:t>help</a:t>
            </a:r>
            <a:r>
              <a:rPr lang="es-ES_tradnl" sz="1600" dirty="0"/>
              <a:t> </a:t>
            </a:r>
            <a:r>
              <a:rPr lang="es-ES_tradnl" sz="1600" dirty="0" err="1"/>
              <a:t>for</a:t>
            </a:r>
            <a:r>
              <a:rPr lang="es-ES_tradnl" sz="1600" dirty="0"/>
              <a:t> </a:t>
            </a:r>
            <a:r>
              <a:rPr lang="es-ES_tradnl" sz="1600" dirty="0" err="1"/>
              <a:t>our</a:t>
            </a:r>
            <a:r>
              <a:rPr lang="es-ES_tradnl" sz="1600" dirty="0"/>
              <a:t> </a:t>
            </a:r>
            <a:r>
              <a:rPr lang="es-ES_tradnl" sz="1600" dirty="0" err="1"/>
              <a:t>end</a:t>
            </a:r>
            <a:r>
              <a:rPr lang="es-ES_tradnl" sz="1600" dirty="0"/>
              <a:t> </a:t>
            </a:r>
            <a:r>
              <a:rPr lang="es-ES_tradnl" sz="1600" dirty="0" err="1"/>
              <a:t>users</a:t>
            </a:r>
            <a:r>
              <a:rPr lang="es-ES_tradnl" sz="1600" dirty="0"/>
              <a:t> </a:t>
            </a:r>
            <a:r>
              <a:rPr lang="es-ES_tradnl" sz="1600" dirty="0" err="1"/>
              <a:t>of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cybr.com</a:t>
            </a:r>
            <a:r>
              <a:rPr lang="es-ES_tradnl" sz="1600" dirty="0"/>
              <a:t>
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3F86431-BCAF-DAC4-38C5-1914F0451ABC}"/>
              </a:ext>
            </a:extLst>
          </p:cNvPr>
          <p:cNvCxnSpPr>
            <a:cxnSpLocks/>
          </p:cNvCxnSpPr>
          <p:nvPr/>
        </p:nvCxnSpPr>
        <p:spPr>
          <a:xfrm flipH="1">
            <a:off x="9074931" y="5366265"/>
            <a:ext cx="39756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01FAAEE-8109-EF46-35DA-8AA1AE86EFD2}"/>
              </a:ext>
            </a:extLst>
          </p:cNvPr>
          <p:cNvCxnSpPr>
            <a:cxnSpLocks/>
          </p:cNvCxnSpPr>
          <p:nvPr/>
        </p:nvCxnSpPr>
        <p:spPr>
          <a:xfrm flipH="1">
            <a:off x="9004526" y="3936355"/>
            <a:ext cx="397565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617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25A9B-644C-257B-C7FD-1CB98526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s-ES_tradnl" dirty="0" err="1"/>
              <a:t>Tenant</a:t>
            </a:r>
            <a:r>
              <a:rPr lang="es-ES_tradnl" dirty="0"/>
              <a:t> </a:t>
            </a:r>
            <a:r>
              <a:rPr lang="es-ES_tradnl" dirty="0" err="1"/>
              <a:t>Customization</a:t>
            </a:r>
            <a:endParaRPr lang="es-ES_trad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C3BAEA-82CD-54CF-E532-0CF9547E1415}"/>
              </a:ext>
            </a:extLst>
          </p:cNvPr>
          <p:cNvSpPr txBox="1"/>
          <p:nvPr/>
        </p:nvSpPr>
        <p:spPr>
          <a:xfrm>
            <a:off x="625258" y="1871659"/>
            <a:ext cx="5620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9. </a:t>
            </a:r>
            <a:r>
              <a:rPr lang="es-ES_tradnl" sz="1600" dirty="0" err="1"/>
              <a:t>We</a:t>
            </a:r>
            <a:r>
              <a:rPr lang="es-ES_tradnl" sz="1600" dirty="0"/>
              <a:t> </a:t>
            </a:r>
            <a:r>
              <a:rPr lang="es-ES_tradnl" sz="1600" dirty="0" err="1"/>
              <a:t>have</a:t>
            </a:r>
            <a:r>
              <a:rPr lang="es-ES_tradnl" sz="1600" dirty="0"/>
              <a:t> </a:t>
            </a:r>
            <a:r>
              <a:rPr lang="es-ES_tradnl" sz="1600" dirty="0" err="1"/>
              <a:t>not</a:t>
            </a:r>
            <a:r>
              <a:rPr lang="es-ES_tradnl" sz="1600" dirty="0"/>
              <a:t> </a:t>
            </a:r>
            <a:r>
              <a:rPr lang="es-ES_tradnl" sz="1600" dirty="0" err="1"/>
              <a:t>yet</a:t>
            </a:r>
            <a:r>
              <a:rPr lang="es-ES_tradnl" sz="1600" dirty="0"/>
              <a:t> </a:t>
            </a:r>
            <a:r>
              <a:rPr lang="es-ES_tradnl" sz="1600" dirty="0" err="1"/>
              <a:t>applied</a:t>
            </a:r>
            <a:r>
              <a:rPr lang="es-ES_tradnl" sz="1600" dirty="0"/>
              <a:t> multi-factor </a:t>
            </a:r>
            <a:r>
              <a:rPr lang="es-ES_tradnl" sz="1600" dirty="0" err="1"/>
              <a:t>authentication</a:t>
            </a:r>
            <a:r>
              <a:rPr lang="es-ES_tradnl" sz="1600" dirty="0"/>
              <a:t> </a:t>
            </a:r>
            <a:r>
              <a:rPr lang="es-ES_tradnl" sz="1600" dirty="0" err="1"/>
              <a:t>policies</a:t>
            </a:r>
            <a:r>
              <a:rPr lang="es-ES_tradnl" sz="1600" dirty="0"/>
              <a:t> </a:t>
            </a:r>
            <a:r>
              <a:rPr lang="es-ES_tradnl" sz="1600" dirty="0" err="1"/>
              <a:t>or</a:t>
            </a:r>
            <a:r>
              <a:rPr lang="es-ES_tradnl" sz="1600" dirty="0"/>
              <a:t> </a:t>
            </a:r>
            <a:r>
              <a:rPr lang="es-ES_tradnl" sz="1600" dirty="0" err="1"/>
              <a:t>defined</a:t>
            </a:r>
            <a:r>
              <a:rPr lang="es-ES_tradnl" sz="1600" dirty="0"/>
              <a:t> </a:t>
            </a:r>
            <a:r>
              <a:rPr lang="es-ES_tradnl" sz="1600" dirty="0" err="1"/>
              <a:t>our</a:t>
            </a:r>
            <a:r>
              <a:rPr lang="es-ES_tradnl" sz="1600" dirty="0"/>
              <a:t> </a:t>
            </a:r>
            <a:r>
              <a:rPr lang="es-ES_tradnl" sz="1600" dirty="0" err="1"/>
              <a:t>answers</a:t>
            </a:r>
            <a:r>
              <a:rPr lang="es-ES_tradnl" sz="1600" dirty="0"/>
              <a:t>, note </a:t>
            </a:r>
            <a:r>
              <a:rPr lang="es-ES_tradnl" sz="1600" dirty="0" err="1"/>
              <a:t>that</a:t>
            </a:r>
            <a:r>
              <a:rPr lang="es-ES_tradnl" sz="1600" dirty="0"/>
              <a:t> </a:t>
            </a:r>
            <a:r>
              <a:rPr lang="es-ES_tradnl" sz="1600" dirty="0" err="1"/>
              <a:t>it</a:t>
            </a:r>
            <a:r>
              <a:rPr lang="es-ES_tradnl" sz="1600" dirty="0"/>
              <a:t> </a:t>
            </a:r>
            <a:r>
              <a:rPr lang="es-ES_tradnl" sz="1600" dirty="0" err="1"/>
              <a:t>only</a:t>
            </a:r>
            <a:r>
              <a:rPr lang="es-ES_tradnl" sz="1600" dirty="0"/>
              <a:t> </a:t>
            </a:r>
            <a:r>
              <a:rPr lang="es-ES_tradnl" sz="1600" dirty="0" err="1"/>
              <a:t>asks</a:t>
            </a:r>
            <a:r>
              <a:rPr lang="es-ES_tradnl" sz="1600" dirty="0"/>
              <a:t> </a:t>
            </a:r>
            <a:r>
              <a:rPr lang="es-ES_tradnl" sz="1600" dirty="0" err="1"/>
              <a:t>us</a:t>
            </a:r>
            <a:r>
              <a:rPr lang="es-ES_tradnl" sz="1600" dirty="0"/>
              <a:t> </a:t>
            </a:r>
            <a:r>
              <a:rPr lang="es-ES_tradnl" sz="1600" dirty="0" err="1"/>
              <a:t>for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password</a:t>
            </a:r>
            <a:r>
              <a:rPr lang="es-ES_tradnl" sz="1600" dirty="0"/>
              <a:t>. 
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41B5D6-8B81-CAC1-1112-73923895E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407" y="3154230"/>
            <a:ext cx="3842548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915838-38CB-0AE2-1E7D-D5926BB4C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74" y="847003"/>
            <a:ext cx="2098208" cy="896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F4EA61-EA17-211F-4005-19DE4B02E0CE}"/>
              </a:ext>
            </a:extLst>
          </p:cNvPr>
          <p:cNvSpPr txBox="1"/>
          <p:nvPr/>
        </p:nvSpPr>
        <p:spPr>
          <a:xfrm>
            <a:off x="6645721" y="1871659"/>
            <a:ext cx="5620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10. In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 err="1"/>
              <a:t>User</a:t>
            </a:r>
            <a:r>
              <a:rPr lang="es-ES_tradnl" sz="1600" b="1" dirty="0"/>
              <a:t> Portal</a:t>
            </a:r>
            <a:r>
              <a:rPr lang="es-ES_tradnl" sz="1600" dirty="0"/>
              <a:t>, </a:t>
            </a:r>
            <a:r>
              <a:rPr lang="es-ES_tradnl" sz="1600" dirty="0" err="1"/>
              <a:t>select</a:t>
            </a:r>
            <a:r>
              <a:rPr lang="es-ES_tradnl" sz="1600" dirty="0"/>
              <a:t> </a:t>
            </a:r>
            <a:r>
              <a:rPr lang="es-ES_tradnl" sz="1600" b="1" dirty="0" err="1"/>
              <a:t>Account</a:t>
            </a:r>
            <a:r>
              <a:rPr lang="es-ES_tradnl" sz="1600" b="1" dirty="0"/>
              <a:t> | </a:t>
            </a:r>
            <a:r>
              <a:rPr lang="es-ES_tradnl" sz="1600" b="1" dirty="0" err="1"/>
              <a:t>Authentication</a:t>
            </a:r>
            <a:r>
              <a:rPr lang="es-ES_tradnl" sz="1600" b="1" dirty="0"/>
              <a:t> </a:t>
            </a:r>
            <a:r>
              <a:rPr lang="es-ES_tradnl" sz="1600" b="1" dirty="0" err="1"/>
              <a:t>Factors</a:t>
            </a:r>
            <a:r>
              <a:rPr lang="es-ES_tradnl" sz="1600" dirty="0"/>
              <a:t> and </a:t>
            </a:r>
            <a:r>
              <a:rPr lang="es-ES_tradnl" sz="1600" dirty="0" err="1"/>
              <a:t>add</a:t>
            </a:r>
            <a:r>
              <a:rPr lang="es-ES_tradnl" sz="1600" dirty="0"/>
              <a:t> a </a:t>
            </a:r>
            <a:r>
              <a:rPr lang="es-ES_tradnl" sz="1600" dirty="0" err="1"/>
              <a:t>security</a:t>
            </a:r>
            <a:r>
              <a:rPr lang="es-ES_tradnl" sz="1600" dirty="0"/>
              <a:t> </a:t>
            </a:r>
            <a:r>
              <a:rPr lang="es-ES_tradnl" sz="1600" dirty="0" err="1"/>
              <a:t>question</a:t>
            </a:r>
            <a:r>
              <a:rPr lang="es-ES_tradnl" sz="1600" dirty="0"/>
              <a:t>. 
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C036CF-E949-936E-0370-F13B9995F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594" y="2772633"/>
            <a:ext cx="5141978" cy="15449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A208BB-73CF-B7B3-1FA7-EBB10ED9D302}"/>
              </a:ext>
            </a:extLst>
          </p:cNvPr>
          <p:cNvCxnSpPr>
            <a:cxnSpLocks/>
          </p:cNvCxnSpPr>
          <p:nvPr/>
        </p:nvCxnSpPr>
        <p:spPr>
          <a:xfrm flipH="1">
            <a:off x="2508024" y="5419926"/>
            <a:ext cx="48166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5D410DE-787D-23A1-07BC-CB67EEA62336}"/>
              </a:ext>
            </a:extLst>
          </p:cNvPr>
          <p:cNvCxnSpPr>
            <a:cxnSpLocks/>
          </p:cNvCxnSpPr>
          <p:nvPr/>
        </p:nvCxnSpPr>
        <p:spPr>
          <a:xfrm>
            <a:off x="6102763" y="4070644"/>
            <a:ext cx="304468" cy="8470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A533CCC-2570-1B03-EB1F-0B8562E805A6}"/>
              </a:ext>
            </a:extLst>
          </p:cNvPr>
          <p:cNvCxnSpPr>
            <a:cxnSpLocks/>
          </p:cNvCxnSpPr>
          <p:nvPr/>
        </p:nvCxnSpPr>
        <p:spPr>
          <a:xfrm flipH="1">
            <a:off x="10196940" y="3267575"/>
            <a:ext cx="394198" cy="2775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E79C8460-27F7-282C-456E-BC206B2D3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780" y="4457859"/>
            <a:ext cx="2398200" cy="2158779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9F0A673-5309-7D6E-D1D8-4CBCA29ECDC2}"/>
              </a:ext>
            </a:extLst>
          </p:cNvPr>
          <p:cNvCxnSpPr>
            <a:cxnSpLocks/>
          </p:cNvCxnSpPr>
          <p:nvPr/>
        </p:nvCxnSpPr>
        <p:spPr>
          <a:xfrm>
            <a:off x="7386762" y="5190340"/>
            <a:ext cx="43778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987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353D90-9613-9A5B-5330-3E77BF1BA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785" y="2830913"/>
            <a:ext cx="7772400" cy="279745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25A9B-644C-257B-C7FD-1CB9852670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2816" y="1498142"/>
            <a:ext cx="10799894" cy="245260"/>
          </a:xfrm>
        </p:spPr>
        <p:txBody>
          <a:bodyPr/>
          <a:lstStyle/>
          <a:p>
            <a:r>
              <a:rPr lang="es-ES_tradnl" dirty="0" err="1"/>
              <a:t>Tenant</a:t>
            </a:r>
            <a:r>
              <a:rPr lang="es-ES_tradnl" dirty="0"/>
              <a:t> </a:t>
            </a:r>
            <a:r>
              <a:rPr lang="es-ES_tradnl" dirty="0" err="1"/>
              <a:t>Customization</a:t>
            </a:r>
            <a:endParaRPr lang="es-ES_tradnl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7587B13-8900-A727-F252-2AA5D4FB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CyberArk Workforce Identity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C3BAEA-82CD-54CF-E532-0CF9547E1415}"/>
              </a:ext>
            </a:extLst>
          </p:cNvPr>
          <p:cNvSpPr txBox="1"/>
          <p:nvPr/>
        </p:nvSpPr>
        <p:spPr>
          <a:xfrm>
            <a:off x="625258" y="1871659"/>
            <a:ext cx="11277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/>
              <a:t>11. </a:t>
            </a:r>
            <a:r>
              <a:rPr lang="es-ES_tradnl" sz="1600" dirty="0" err="1"/>
              <a:t>Finally</a:t>
            </a:r>
            <a:r>
              <a:rPr lang="es-ES_tradnl" sz="1600" dirty="0"/>
              <a:t> </a:t>
            </a:r>
            <a:r>
              <a:rPr lang="es-ES_tradnl" sz="1600" dirty="0" err="1"/>
              <a:t>we</a:t>
            </a:r>
            <a:r>
              <a:rPr lang="es-ES_tradnl" sz="1600" dirty="0"/>
              <a:t> </a:t>
            </a:r>
            <a:r>
              <a:rPr lang="es-ES_tradnl" sz="1600" dirty="0" err="1"/>
              <a:t>will</a:t>
            </a:r>
            <a:r>
              <a:rPr lang="es-ES_tradnl" sz="1600" dirty="0"/>
              <a:t> </a:t>
            </a:r>
            <a:r>
              <a:rPr lang="es-ES_tradnl" sz="1600" dirty="0" err="1"/>
              <a:t>create</a:t>
            </a:r>
            <a:r>
              <a:rPr lang="es-ES_tradnl" sz="1600" dirty="0"/>
              <a:t> a URL </a:t>
            </a:r>
            <a:r>
              <a:rPr lang="es-ES_tradnl" sz="1600" dirty="0" err="1"/>
              <a:t>to</a:t>
            </a:r>
            <a:r>
              <a:rPr lang="es-ES_tradnl" sz="1600" dirty="0"/>
              <a:t>  </a:t>
            </a:r>
            <a:r>
              <a:rPr lang="es-ES_tradnl" sz="1600" dirty="0" err="1"/>
              <a:t>access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Tenant</a:t>
            </a:r>
            <a:r>
              <a:rPr lang="es-ES_tradnl" sz="1600" dirty="0"/>
              <a:t> </a:t>
            </a:r>
            <a:r>
              <a:rPr lang="es-ES_tradnl" sz="1600" dirty="0" err="1"/>
              <a:t>that</a:t>
            </a:r>
            <a:r>
              <a:rPr lang="es-ES_tradnl" sz="1600" dirty="0"/>
              <a:t> </a:t>
            </a:r>
            <a:r>
              <a:rPr lang="es-ES_tradnl" sz="1600" dirty="0" err="1"/>
              <a:t>is</a:t>
            </a:r>
            <a:r>
              <a:rPr lang="es-ES_tradnl" sz="1600" dirty="0"/>
              <a:t> more </a:t>
            </a:r>
            <a:r>
              <a:rPr lang="es-ES_tradnl" sz="1600" dirty="0" err="1"/>
              <a:t>friendly</a:t>
            </a:r>
            <a:r>
              <a:rPr lang="es-ES_tradnl" sz="1600" dirty="0"/>
              <a:t> </a:t>
            </a:r>
            <a:r>
              <a:rPr lang="es-ES_tradnl" sz="1600" dirty="0" err="1"/>
              <a:t>for</a:t>
            </a:r>
            <a:r>
              <a:rPr lang="es-ES_tradnl" sz="1600" dirty="0"/>
              <a:t> </a:t>
            </a:r>
            <a:r>
              <a:rPr lang="es-ES_tradnl" sz="1600" dirty="0" err="1"/>
              <a:t>our</a:t>
            </a:r>
            <a:r>
              <a:rPr lang="es-ES_tradnl" sz="1600" dirty="0"/>
              <a:t> </a:t>
            </a:r>
            <a:r>
              <a:rPr lang="es-ES_tradnl" sz="1600" dirty="0" err="1"/>
              <a:t>organization</a:t>
            </a:r>
            <a:r>
              <a:rPr lang="es-ES_tradnl" sz="1600" dirty="0"/>
              <a:t>. In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 err="1"/>
              <a:t>Admin</a:t>
            </a:r>
            <a:r>
              <a:rPr lang="es-ES_tradnl" sz="1600" b="1" dirty="0"/>
              <a:t> Portal</a:t>
            </a:r>
            <a:r>
              <a:rPr lang="es-ES_tradnl" sz="1600" dirty="0"/>
              <a:t>, </a:t>
            </a:r>
            <a:r>
              <a:rPr lang="es-ES_tradnl" sz="1600" dirty="0" err="1"/>
              <a:t>go</a:t>
            </a:r>
            <a:r>
              <a:rPr lang="es-ES_tradnl" sz="1600" dirty="0"/>
              <a:t>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b="1" dirty="0" err="1"/>
              <a:t>Settings</a:t>
            </a:r>
            <a:r>
              <a:rPr lang="es-ES_tradnl" sz="1600" dirty="0"/>
              <a:t> </a:t>
            </a:r>
            <a:r>
              <a:rPr lang="es-ES_tradnl" sz="1600" b="1" dirty="0"/>
              <a:t>&gt; </a:t>
            </a:r>
            <a:r>
              <a:rPr lang="es-ES_tradnl" sz="1600" b="1" dirty="0" err="1"/>
              <a:t>Customization</a:t>
            </a:r>
            <a:r>
              <a:rPr lang="es-ES_tradnl" sz="1600" b="1" dirty="0"/>
              <a:t> &gt; </a:t>
            </a:r>
            <a:r>
              <a:rPr lang="es-ES_tradnl" sz="1600" b="1" dirty="0" err="1"/>
              <a:t>Tenant</a:t>
            </a:r>
            <a:r>
              <a:rPr lang="es-ES_tradnl" sz="1600" b="1" dirty="0"/>
              <a:t> </a:t>
            </a:r>
            <a:r>
              <a:rPr lang="es-ES_tradnl" sz="1600" b="1" dirty="0" err="1"/>
              <a:t>URLs</a:t>
            </a:r>
            <a:r>
              <a:rPr lang="es-ES_tradnl" sz="1600" b="1" dirty="0"/>
              <a:t> </a:t>
            </a:r>
            <a:r>
              <a:rPr lang="es-ES_tradnl" sz="1600" dirty="0" err="1"/>
              <a:t>menu</a:t>
            </a:r>
            <a:r>
              <a:rPr lang="es-ES_tradnl" sz="1600" dirty="0"/>
              <a:t> and </a:t>
            </a:r>
            <a:r>
              <a:rPr lang="es-ES_tradnl" sz="1600" dirty="0" err="1"/>
              <a:t>select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b="1" dirty="0" err="1"/>
              <a:t>Add</a:t>
            </a:r>
            <a:r>
              <a:rPr lang="es-ES_tradnl" sz="1600" b="1" dirty="0"/>
              <a:t> </a:t>
            </a:r>
            <a:r>
              <a:rPr lang="es-ES_tradnl" sz="1600" b="1" dirty="0" err="1"/>
              <a:t>Tenant</a:t>
            </a:r>
            <a:r>
              <a:rPr lang="es-ES_tradnl" sz="1600" b="1" dirty="0"/>
              <a:t> URL </a:t>
            </a:r>
            <a:r>
              <a:rPr lang="es-ES_tradnl" sz="1600" dirty="0" err="1"/>
              <a:t>button</a:t>
            </a:r>
            <a:r>
              <a:rPr lang="es-ES_tradnl" sz="1600" dirty="0"/>
              <a:t>. </a:t>
            </a:r>
            <a:r>
              <a:rPr lang="es-ES_tradnl" sz="1600" dirty="0" err="1"/>
              <a:t>Specify</a:t>
            </a:r>
            <a:r>
              <a:rPr lang="es-ES_tradnl" sz="1600" dirty="0"/>
              <a:t> a </a:t>
            </a:r>
            <a:r>
              <a:rPr lang="es-ES_tradnl" sz="1600" dirty="0" err="1"/>
              <a:t>unique</a:t>
            </a:r>
            <a:r>
              <a:rPr lang="es-ES_tradnl" sz="1600" dirty="0"/>
              <a:t> </a:t>
            </a:r>
            <a:r>
              <a:rPr lang="es-ES_tradnl" sz="1600" dirty="0" err="1"/>
              <a:t>name</a:t>
            </a:r>
            <a:r>
              <a:rPr lang="es-ES_tradnl" sz="1600" dirty="0"/>
              <a:t> </a:t>
            </a:r>
            <a:r>
              <a:rPr lang="es-ES_tradnl" sz="1600" dirty="0" err="1"/>
              <a:t>for</a:t>
            </a:r>
            <a:r>
              <a:rPr lang="es-ES_tradnl" sz="1600" dirty="0"/>
              <a:t> </a:t>
            </a:r>
            <a:r>
              <a:rPr lang="es-ES_tradnl" sz="1600" dirty="0" err="1"/>
              <a:t>your</a:t>
            </a:r>
            <a:r>
              <a:rPr lang="es-ES_tradnl" sz="1600" dirty="0"/>
              <a:t> </a:t>
            </a:r>
            <a:r>
              <a:rPr lang="es-ES_tradnl" sz="1600" dirty="0" err="1"/>
              <a:t>Tenant</a:t>
            </a:r>
            <a:r>
              <a:rPr lang="es-ES_tradnl" sz="1600" dirty="0"/>
              <a:t>. </a:t>
            </a:r>
            <a:r>
              <a:rPr lang="es-ES_tradnl" sz="1600" dirty="0" err="1"/>
              <a:t>The</a:t>
            </a:r>
            <a:r>
              <a:rPr lang="es-ES_tradnl" sz="1600" dirty="0"/>
              <a:t> new URL </a:t>
            </a:r>
            <a:r>
              <a:rPr lang="es-ES_tradnl" sz="1600" dirty="0" err="1"/>
              <a:t>may</a:t>
            </a:r>
            <a:r>
              <a:rPr lang="es-ES_tradnl" sz="1600" dirty="0"/>
              <a:t> be </a:t>
            </a:r>
            <a:r>
              <a:rPr lang="es-ES_tradnl" sz="1600" dirty="0" err="1"/>
              <a:t>used</a:t>
            </a:r>
            <a:r>
              <a:rPr lang="es-ES_tradnl" sz="1600" dirty="0"/>
              <a:t> </a:t>
            </a:r>
            <a:r>
              <a:rPr lang="es-ES_tradnl" sz="1600" dirty="0" err="1"/>
              <a:t>by</a:t>
            </a:r>
            <a:r>
              <a:rPr lang="es-ES_tradnl" sz="1600" dirty="0"/>
              <a:t> </a:t>
            </a:r>
            <a:r>
              <a:rPr lang="es-ES_tradnl" sz="1600" dirty="0" err="1"/>
              <a:t>our</a:t>
            </a:r>
            <a:r>
              <a:rPr lang="es-ES_tradnl" sz="1600" dirty="0"/>
              <a:t> </a:t>
            </a:r>
            <a:r>
              <a:rPr lang="es-ES_tradnl" sz="1600" dirty="0" err="1"/>
              <a:t>end</a:t>
            </a:r>
            <a:r>
              <a:rPr lang="es-ES_tradnl" sz="1600" dirty="0"/>
              <a:t> </a:t>
            </a:r>
            <a:r>
              <a:rPr lang="es-ES_tradnl" sz="1600" dirty="0" err="1"/>
              <a:t>users</a:t>
            </a:r>
            <a:r>
              <a:rPr lang="es-ES_tradnl" sz="1600" dirty="0"/>
              <a:t> </a:t>
            </a:r>
            <a:r>
              <a:rPr lang="es-ES_tradnl" sz="1600" dirty="0" err="1"/>
              <a:t>to</a:t>
            </a:r>
            <a:r>
              <a:rPr lang="es-ES_tradnl" sz="1600" dirty="0"/>
              <a:t> </a:t>
            </a:r>
            <a:r>
              <a:rPr lang="es-ES_tradnl" sz="1600" dirty="0" err="1"/>
              <a:t>access</a:t>
            </a:r>
            <a:r>
              <a:rPr lang="es-ES_tradnl" sz="1600" dirty="0"/>
              <a:t> </a:t>
            </a:r>
            <a:r>
              <a:rPr lang="es-ES_tradnl" sz="1600" dirty="0" err="1"/>
              <a:t>the</a:t>
            </a:r>
            <a:r>
              <a:rPr lang="es-ES_tradnl" sz="1600" dirty="0"/>
              <a:t> </a:t>
            </a:r>
            <a:r>
              <a:rPr lang="es-ES_tradnl" sz="1600" dirty="0" err="1"/>
              <a:t>service</a:t>
            </a:r>
            <a:r>
              <a:rPr lang="es-ES_tradnl" sz="1600" dirty="0"/>
              <a:t>: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A208BB-73CF-B7B3-1FA7-EBB10ED9D302}"/>
              </a:ext>
            </a:extLst>
          </p:cNvPr>
          <p:cNvCxnSpPr>
            <a:cxnSpLocks/>
          </p:cNvCxnSpPr>
          <p:nvPr/>
        </p:nvCxnSpPr>
        <p:spPr>
          <a:xfrm flipH="1">
            <a:off x="2993054" y="5009656"/>
            <a:ext cx="48166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D128476-6E62-867B-BB8C-BE887035C5E9}"/>
              </a:ext>
            </a:extLst>
          </p:cNvPr>
          <p:cNvCxnSpPr>
            <a:cxnSpLocks/>
          </p:cNvCxnSpPr>
          <p:nvPr/>
        </p:nvCxnSpPr>
        <p:spPr>
          <a:xfrm flipH="1">
            <a:off x="4012146" y="3683114"/>
            <a:ext cx="48166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BD5B4F-00A5-25F4-0489-2BAD872595E8}"/>
              </a:ext>
            </a:extLst>
          </p:cNvPr>
          <p:cNvCxnSpPr>
            <a:cxnSpLocks/>
          </p:cNvCxnSpPr>
          <p:nvPr/>
        </p:nvCxnSpPr>
        <p:spPr>
          <a:xfrm flipH="1">
            <a:off x="9029419" y="3000840"/>
            <a:ext cx="321315" cy="237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18FA532-BCF1-A7F0-985F-00D538AB0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6378" y="4091412"/>
            <a:ext cx="3033975" cy="197027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9F2EC8-0AA9-85AC-AC00-934C9D5531FA}"/>
              </a:ext>
            </a:extLst>
          </p:cNvPr>
          <p:cNvCxnSpPr>
            <a:cxnSpLocks/>
          </p:cNvCxnSpPr>
          <p:nvPr/>
        </p:nvCxnSpPr>
        <p:spPr>
          <a:xfrm flipH="1">
            <a:off x="8108393" y="4772656"/>
            <a:ext cx="321315" cy="237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5265B5-2AE8-81C3-4C95-A8C9F4D49A18}"/>
              </a:ext>
            </a:extLst>
          </p:cNvPr>
          <p:cNvCxnSpPr>
            <a:cxnSpLocks/>
          </p:cNvCxnSpPr>
          <p:nvPr/>
        </p:nvCxnSpPr>
        <p:spPr>
          <a:xfrm flipH="1">
            <a:off x="8277001" y="5476218"/>
            <a:ext cx="321315" cy="237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149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rgbClr val="2E3844"/>
      </a:dk1>
      <a:lt1>
        <a:srgbClr val="FFFFFF"/>
      </a:lt1>
      <a:dk2>
        <a:srgbClr val="003059"/>
      </a:dk2>
      <a:lt2>
        <a:srgbClr val="ECF3F3"/>
      </a:lt2>
      <a:accent1>
        <a:srgbClr val="01599F"/>
      </a:accent1>
      <a:accent2>
        <a:srgbClr val="95B6DA"/>
      </a:accent2>
      <a:accent3>
        <a:srgbClr val="31D0FD"/>
      </a:accent3>
      <a:accent4>
        <a:srgbClr val="0371FF"/>
      </a:accent4>
      <a:accent5>
        <a:srgbClr val="23D9B8"/>
      </a:accent5>
      <a:accent6>
        <a:srgbClr val="6340DA"/>
      </a:accent6>
      <a:hlink>
        <a:srgbClr val="00A0FF"/>
      </a:hlink>
      <a:folHlink>
        <a:srgbClr val="6E88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yberArk_CorporateTemplate_051721" id="{A8049EF4-EC60-064A-8C6C-57310ED431F0}" vid="{83311F11-B400-384E-B9E7-13F81874072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59D5BA9669C742A8E6C1EB33A5ADEA" ma:contentTypeVersion="8" ma:contentTypeDescription="Create a new document." ma:contentTypeScope="" ma:versionID="d02ef677dd7454988dab2204bcb78204">
  <xsd:schema xmlns:xsd="http://www.w3.org/2001/XMLSchema" xmlns:xs="http://www.w3.org/2001/XMLSchema" xmlns:p="http://schemas.microsoft.com/office/2006/metadata/properties" xmlns:ns2="4d106465-73a1-4adf-aee4-38d444efe3d1" xmlns:ns3="bbd726ee-92a1-4a41-a742-de09bd418e78" targetNamespace="http://schemas.microsoft.com/office/2006/metadata/properties" ma:root="true" ma:fieldsID="cddff3f5db4beec125930fd1dc250b18" ns2:_="" ns3:_="">
    <xsd:import namespace="4d106465-73a1-4adf-aee4-38d444efe3d1"/>
    <xsd:import namespace="bbd726ee-92a1-4a41-a742-de09bd418e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106465-73a1-4adf-aee4-38d444efe3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d726ee-92a1-4a41-a742-de09bd418e7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4CCEDD-B120-4DAE-910E-1AF8BB674C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B4D1E6-0A46-44E6-872E-56F4F845B6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106465-73a1-4adf-aee4-38d444efe3d1"/>
    <ds:schemaRef ds:uri="bbd726ee-92a1-4a41-a742-de09bd418e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c5c35ed-5102-4908-9a31-244d3e0134c6}" enabled="0" method="" siteId="{dc5c35ed-5102-4908-9a31-244d3e0134c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4534</Words>
  <Application>Microsoft Office PowerPoint</Application>
  <PresentationFormat>Widescreen</PresentationFormat>
  <Paragraphs>257</Paragraphs>
  <Slides>65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Calibri</vt:lpstr>
      <vt:lpstr>Calibri Light</vt:lpstr>
      <vt:lpstr>Roboto Lt</vt:lpstr>
      <vt:lpstr>Roboto Th</vt:lpstr>
      <vt:lpstr>System Font Regular</vt:lpstr>
      <vt:lpstr>Office Theme</vt:lpstr>
      <vt:lpstr>1_Office Theme</vt:lpstr>
      <vt:lpstr>Identity Workshop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  <vt:lpstr>CyberArk Workforce Identity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CyberArk Identity</dc:title>
  <dc:creator>Mike Rohlfs</dc:creator>
  <cp:lastModifiedBy>Ravi Das</cp:lastModifiedBy>
  <cp:revision>6</cp:revision>
  <dcterms:created xsi:type="dcterms:W3CDTF">2023-02-13T20:04:20Z</dcterms:created>
  <dcterms:modified xsi:type="dcterms:W3CDTF">2023-04-14T15:26:58Z</dcterms:modified>
</cp:coreProperties>
</file>