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30" r:id="rId4"/>
  </p:sldMasterIdLst>
  <p:notesMasterIdLst>
    <p:notesMasterId r:id="rId35"/>
  </p:notesMasterIdLst>
  <p:handoutMasterIdLst>
    <p:handoutMasterId r:id="rId36"/>
  </p:handoutMasterIdLst>
  <p:sldIdLst>
    <p:sldId id="262" r:id="rId5"/>
    <p:sldId id="268" r:id="rId6"/>
    <p:sldId id="269" r:id="rId7"/>
    <p:sldId id="261" r:id="rId8"/>
    <p:sldId id="270" r:id="rId9"/>
    <p:sldId id="265" r:id="rId10"/>
    <p:sldId id="271" r:id="rId11"/>
    <p:sldId id="272" r:id="rId12"/>
    <p:sldId id="259" r:id="rId13"/>
    <p:sldId id="273" r:id="rId14"/>
    <p:sldId id="275" r:id="rId15"/>
    <p:sldId id="276" r:id="rId16"/>
    <p:sldId id="274" r:id="rId17"/>
    <p:sldId id="277" r:id="rId18"/>
    <p:sldId id="279" r:id="rId19"/>
    <p:sldId id="280" r:id="rId20"/>
    <p:sldId id="281" r:id="rId21"/>
    <p:sldId id="278" r:id="rId22"/>
    <p:sldId id="282" r:id="rId23"/>
    <p:sldId id="283" r:id="rId24"/>
    <p:sldId id="284" r:id="rId25"/>
    <p:sldId id="285" r:id="rId26"/>
    <p:sldId id="286" r:id="rId27"/>
    <p:sldId id="288" r:id="rId28"/>
    <p:sldId id="289" r:id="rId29"/>
    <p:sldId id="290" r:id="rId30"/>
    <p:sldId id="287" r:id="rId31"/>
    <p:sldId id="291" r:id="rId32"/>
    <p:sldId id="292" r:id="rId33"/>
    <p:sldId id="267"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87"/>
  </p:normalViewPr>
  <p:slideViewPr>
    <p:cSldViewPr snapToGrid="0" snapToObjects="1">
      <p:cViewPr varScale="1">
        <p:scale>
          <a:sx n="77" d="100"/>
          <a:sy n="77" d="100"/>
        </p:scale>
        <p:origin x="86" y="206"/>
      </p:cViewPr>
      <p:guideLst/>
    </p:cSldViewPr>
  </p:slideViewPr>
  <p:notesTextViewPr>
    <p:cViewPr>
      <p:scale>
        <a:sx n="1" d="1"/>
        <a:sy n="1" d="1"/>
      </p:scale>
      <p:origin x="0" y="0"/>
    </p:cViewPr>
  </p:notesTextViewPr>
  <p:notesViewPr>
    <p:cSldViewPr snapToGrid="0" snapToObjects="1">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s>
</file>

<file path=ppt/diagrams/_rels/data3.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rawing3.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E40957-EFE0-43D6-88D0-7EF0D5F8C40F}" type="doc">
      <dgm:prSet loTypeId="urn:microsoft.com/office/officeart/2017/3/layout/HorizontalPathTimeline" loCatId="process" qsTypeId="urn:microsoft.com/office/officeart/2005/8/quickstyle/simple4" qsCatId="simple" csTypeId="urn:microsoft.com/office/officeart/2005/8/colors/accent0_3" csCatId="mainScheme" phldr="1"/>
      <dgm:spPr/>
      <dgm:t>
        <a:bodyPr/>
        <a:lstStyle/>
        <a:p>
          <a:endParaRPr lang="en-US"/>
        </a:p>
      </dgm:t>
    </dgm:pt>
    <dgm:pt modelId="{335A5372-6DAC-4016-8CE0-6067B75E3488}">
      <dgm:prSet/>
      <dgm:spPr/>
      <dgm:t>
        <a:bodyPr/>
        <a:lstStyle/>
        <a:p>
          <a:pPr>
            <a:defRPr b="1"/>
          </a:pPr>
          <a:r>
            <a:rPr lang="en-US"/>
            <a:t>1990s</a:t>
          </a:r>
        </a:p>
      </dgm:t>
    </dgm:pt>
    <dgm:pt modelId="{5A165984-7856-4BB2-BB62-59BA79128EFA}" type="parTrans" cxnId="{04B38AD1-39E4-4FB9-943C-2BD8C73DA205}">
      <dgm:prSet/>
      <dgm:spPr/>
      <dgm:t>
        <a:bodyPr/>
        <a:lstStyle/>
        <a:p>
          <a:endParaRPr lang="en-US"/>
        </a:p>
      </dgm:t>
    </dgm:pt>
    <dgm:pt modelId="{ED532E44-3567-47A6-96C8-6DDA2CAA8F67}" type="sibTrans" cxnId="{04B38AD1-39E4-4FB9-943C-2BD8C73DA205}">
      <dgm:prSet/>
      <dgm:spPr/>
      <dgm:t>
        <a:bodyPr/>
        <a:lstStyle/>
        <a:p>
          <a:endParaRPr lang="en-US"/>
        </a:p>
      </dgm:t>
    </dgm:pt>
    <dgm:pt modelId="{5013D7E6-E3C9-4043-8EA0-C5E43281F055}">
      <dgm:prSet/>
      <dgm:spPr/>
      <dgm:t>
        <a:bodyPr/>
        <a:lstStyle/>
        <a:p>
          <a:r>
            <a:rPr lang="en-US"/>
            <a:t>The 1990s:  The first attack came onto AOL, in which millions of subscribers were impacted.</a:t>
          </a:r>
        </a:p>
      </dgm:t>
    </dgm:pt>
    <dgm:pt modelId="{AF109597-16D9-4A6B-AF10-9EE374B25241}" type="parTrans" cxnId="{57FF8AEF-0715-46EC-9BAC-B919AFA6F1E7}">
      <dgm:prSet/>
      <dgm:spPr/>
      <dgm:t>
        <a:bodyPr/>
        <a:lstStyle/>
        <a:p>
          <a:endParaRPr lang="en-US"/>
        </a:p>
      </dgm:t>
    </dgm:pt>
    <dgm:pt modelId="{914E0F34-1B9C-4E63-A9C3-AAE1E8B26BF6}" type="sibTrans" cxnId="{57FF8AEF-0715-46EC-9BAC-B919AFA6F1E7}">
      <dgm:prSet/>
      <dgm:spPr/>
      <dgm:t>
        <a:bodyPr/>
        <a:lstStyle/>
        <a:p>
          <a:endParaRPr lang="en-US"/>
        </a:p>
      </dgm:t>
    </dgm:pt>
    <dgm:pt modelId="{57386FF8-5C8C-4CDB-9F25-ECFB2B23E2D2}">
      <dgm:prSet/>
      <dgm:spPr/>
      <dgm:t>
        <a:bodyPr/>
        <a:lstStyle/>
        <a:p>
          <a:pPr>
            <a:defRPr b="1"/>
          </a:pPr>
          <a:r>
            <a:rPr lang="en-US"/>
            <a:t>1996</a:t>
          </a:r>
        </a:p>
      </dgm:t>
    </dgm:pt>
    <dgm:pt modelId="{8644C5D6-FBF5-4490-8468-47CB15BE8DD0}" type="parTrans" cxnId="{C835CB74-19DD-4224-AD66-D3DD9690C0C6}">
      <dgm:prSet/>
      <dgm:spPr/>
      <dgm:t>
        <a:bodyPr/>
        <a:lstStyle/>
        <a:p>
          <a:endParaRPr lang="en-US"/>
        </a:p>
      </dgm:t>
    </dgm:pt>
    <dgm:pt modelId="{5EE4A4A3-CF75-487E-956A-32BF234132BE}" type="sibTrans" cxnId="{C835CB74-19DD-4224-AD66-D3DD9690C0C6}">
      <dgm:prSet/>
      <dgm:spPr/>
      <dgm:t>
        <a:bodyPr/>
        <a:lstStyle/>
        <a:p>
          <a:endParaRPr lang="en-US"/>
        </a:p>
      </dgm:t>
    </dgm:pt>
    <dgm:pt modelId="{47813475-CE46-4449-9542-30DD624436BB}">
      <dgm:prSet/>
      <dgm:spPr/>
      <dgm:t>
        <a:bodyPr/>
        <a:lstStyle/>
        <a:p>
          <a:r>
            <a:rPr lang="en-US"/>
            <a:t>The term Phishing became official, which was created by a group called “AOHell”.</a:t>
          </a:r>
        </a:p>
      </dgm:t>
    </dgm:pt>
    <dgm:pt modelId="{24862078-40C2-4EA3-8F64-E333227AD8F5}" type="parTrans" cxnId="{A71682C0-5AFE-44C2-AC5A-6F3654D869D4}">
      <dgm:prSet/>
      <dgm:spPr/>
      <dgm:t>
        <a:bodyPr/>
        <a:lstStyle/>
        <a:p>
          <a:endParaRPr lang="en-US"/>
        </a:p>
      </dgm:t>
    </dgm:pt>
    <dgm:pt modelId="{B3204649-EDA1-4CDC-A831-D033FD67A830}" type="sibTrans" cxnId="{A71682C0-5AFE-44C2-AC5A-6F3654D869D4}">
      <dgm:prSet/>
      <dgm:spPr/>
      <dgm:t>
        <a:bodyPr/>
        <a:lstStyle/>
        <a:p>
          <a:endParaRPr lang="en-US"/>
        </a:p>
      </dgm:t>
    </dgm:pt>
    <dgm:pt modelId="{7CB07DB9-2E20-41AF-AF0B-63AD4B393983}">
      <dgm:prSet/>
      <dgm:spPr/>
      <dgm:t>
        <a:bodyPr/>
        <a:lstStyle/>
        <a:p>
          <a:pPr>
            <a:defRPr b="1"/>
          </a:pPr>
          <a:r>
            <a:rPr lang="en-US"/>
            <a:t>2001</a:t>
          </a:r>
        </a:p>
      </dgm:t>
    </dgm:pt>
    <dgm:pt modelId="{01DCC09E-41B0-4484-9632-2EB5836E181E}" type="parTrans" cxnId="{E79C5157-8EE8-4268-9AA9-28974517AB8B}">
      <dgm:prSet/>
      <dgm:spPr/>
      <dgm:t>
        <a:bodyPr/>
        <a:lstStyle/>
        <a:p>
          <a:endParaRPr lang="en-US"/>
        </a:p>
      </dgm:t>
    </dgm:pt>
    <dgm:pt modelId="{88EFF12E-6131-455A-9DEC-D7B298666EF7}" type="sibTrans" cxnId="{E79C5157-8EE8-4268-9AA9-28974517AB8B}">
      <dgm:prSet/>
      <dgm:spPr/>
      <dgm:t>
        <a:bodyPr/>
        <a:lstStyle/>
        <a:p>
          <a:endParaRPr lang="en-US"/>
        </a:p>
      </dgm:t>
    </dgm:pt>
    <dgm:pt modelId="{4E593F4B-AF5D-40AB-AF43-B2592AB8DF9B}">
      <dgm:prSet/>
      <dgm:spPr/>
      <dgm:t>
        <a:bodyPr/>
        <a:lstStyle/>
        <a:p>
          <a:r>
            <a:rPr lang="en-US"/>
            <a:t>Phishing groups start to create spoofed websites, impersonating PayPal and eBay.</a:t>
          </a:r>
        </a:p>
      </dgm:t>
    </dgm:pt>
    <dgm:pt modelId="{938CE790-9181-45D6-A26F-588E4AE59FB9}" type="parTrans" cxnId="{809FD371-CE61-4566-9494-DA9F94B1164F}">
      <dgm:prSet/>
      <dgm:spPr/>
      <dgm:t>
        <a:bodyPr/>
        <a:lstStyle/>
        <a:p>
          <a:endParaRPr lang="en-US"/>
        </a:p>
      </dgm:t>
    </dgm:pt>
    <dgm:pt modelId="{5CA51589-BDDA-48FA-8525-B23234867364}" type="sibTrans" cxnId="{809FD371-CE61-4566-9494-DA9F94B1164F}">
      <dgm:prSet/>
      <dgm:spPr/>
      <dgm:t>
        <a:bodyPr/>
        <a:lstStyle/>
        <a:p>
          <a:endParaRPr lang="en-US"/>
        </a:p>
      </dgm:t>
    </dgm:pt>
    <dgm:pt modelId="{E8F728CE-3F92-453D-AAE5-D6D649124A56}">
      <dgm:prSet/>
      <dgm:spPr/>
      <dgm:t>
        <a:bodyPr/>
        <a:lstStyle/>
        <a:p>
          <a:pPr>
            <a:defRPr b="1"/>
          </a:pPr>
          <a:r>
            <a:rPr lang="en-US"/>
            <a:t>2004</a:t>
          </a:r>
        </a:p>
      </dgm:t>
    </dgm:pt>
    <dgm:pt modelId="{564D7BF9-A43F-4A77-AEB9-EF6A5D0EF158}" type="parTrans" cxnId="{7B9AF601-12A4-44C3-A254-E813B915D9C4}">
      <dgm:prSet/>
      <dgm:spPr/>
      <dgm:t>
        <a:bodyPr/>
        <a:lstStyle/>
        <a:p>
          <a:endParaRPr lang="en-US"/>
        </a:p>
      </dgm:t>
    </dgm:pt>
    <dgm:pt modelId="{D8E990A0-6C3A-46B1-A20C-7BE4E8972EE9}" type="sibTrans" cxnId="{7B9AF601-12A4-44C3-A254-E813B915D9C4}">
      <dgm:prSet/>
      <dgm:spPr/>
      <dgm:t>
        <a:bodyPr/>
        <a:lstStyle/>
        <a:p>
          <a:endParaRPr lang="en-US"/>
        </a:p>
      </dgm:t>
    </dgm:pt>
    <dgm:pt modelId="{1BB44012-251C-42A5-A7DD-A0DF0659DBFB}">
      <dgm:prSet/>
      <dgm:spPr/>
      <dgm:t>
        <a:bodyPr/>
        <a:lstStyle/>
        <a:p>
          <a:r>
            <a:rPr lang="en-US"/>
            <a:t>Pop windows start appearing in web browsers.</a:t>
          </a:r>
        </a:p>
      </dgm:t>
    </dgm:pt>
    <dgm:pt modelId="{258A92DE-9540-45CF-B8FE-D49C291898EA}" type="parTrans" cxnId="{050EE6CA-6D92-4CB2-8B4D-DA2CB1C76A5C}">
      <dgm:prSet/>
      <dgm:spPr/>
      <dgm:t>
        <a:bodyPr/>
        <a:lstStyle/>
        <a:p>
          <a:endParaRPr lang="en-US"/>
        </a:p>
      </dgm:t>
    </dgm:pt>
    <dgm:pt modelId="{DB85C6EC-A638-44C2-B5B6-15CCF786479E}" type="sibTrans" cxnId="{050EE6CA-6D92-4CB2-8B4D-DA2CB1C76A5C}">
      <dgm:prSet/>
      <dgm:spPr/>
      <dgm:t>
        <a:bodyPr/>
        <a:lstStyle/>
        <a:p>
          <a:endParaRPr lang="en-US"/>
        </a:p>
      </dgm:t>
    </dgm:pt>
    <dgm:pt modelId="{DDDFF6F1-B06C-40DF-B40A-E5A143DF701F}">
      <dgm:prSet/>
      <dgm:spPr/>
      <dgm:t>
        <a:bodyPr/>
        <a:lstStyle/>
        <a:p>
          <a:pPr>
            <a:defRPr b="1"/>
          </a:pPr>
          <a:r>
            <a:rPr lang="en-US"/>
            <a:t>2008</a:t>
          </a:r>
        </a:p>
      </dgm:t>
    </dgm:pt>
    <dgm:pt modelId="{AC75B4FA-B8A8-439C-B828-0DEF8590C4BE}" type="parTrans" cxnId="{CBCBA069-4A59-4D22-B889-79925C68CB33}">
      <dgm:prSet/>
      <dgm:spPr/>
      <dgm:t>
        <a:bodyPr/>
        <a:lstStyle/>
        <a:p>
          <a:endParaRPr lang="en-US"/>
        </a:p>
      </dgm:t>
    </dgm:pt>
    <dgm:pt modelId="{32376179-9825-4EAF-873C-CFB78EE9BF5A}" type="sibTrans" cxnId="{CBCBA069-4A59-4D22-B889-79925C68CB33}">
      <dgm:prSet/>
      <dgm:spPr/>
      <dgm:t>
        <a:bodyPr/>
        <a:lstStyle/>
        <a:p>
          <a:endParaRPr lang="en-US"/>
        </a:p>
      </dgm:t>
    </dgm:pt>
    <dgm:pt modelId="{23C2735A-1EA5-4991-9D58-9DD2A962FCB9}">
      <dgm:prSet/>
      <dgm:spPr/>
      <dgm:t>
        <a:bodyPr/>
        <a:lstStyle/>
        <a:p>
          <a:r>
            <a:rPr lang="en-US"/>
            <a:t>Bitcoin launched, and Phishing attacks spike, causing almost $930 million in damages.</a:t>
          </a:r>
        </a:p>
      </dgm:t>
    </dgm:pt>
    <dgm:pt modelId="{61F1ABE0-D0D5-452A-BB46-699A1A91BD1B}" type="parTrans" cxnId="{71CC8055-0A1F-4E55-A478-2A5DB29B78D2}">
      <dgm:prSet/>
      <dgm:spPr/>
      <dgm:t>
        <a:bodyPr/>
        <a:lstStyle/>
        <a:p>
          <a:endParaRPr lang="en-US"/>
        </a:p>
      </dgm:t>
    </dgm:pt>
    <dgm:pt modelId="{3339CBBD-5044-4A7A-AC2D-A707B68C011A}" type="sibTrans" cxnId="{71CC8055-0A1F-4E55-A478-2A5DB29B78D2}">
      <dgm:prSet/>
      <dgm:spPr/>
      <dgm:t>
        <a:bodyPr/>
        <a:lstStyle/>
        <a:p>
          <a:endParaRPr lang="en-US"/>
        </a:p>
      </dgm:t>
    </dgm:pt>
    <dgm:pt modelId="{05DF20F2-C136-49AA-AB66-5C67FA588C37}" type="pres">
      <dgm:prSet presAssocID="{3EE40957-EFE0-43D6-88D0-7EF0D5F8C40F}" presName="root" presStyleCnt="0">
        <dgm:presLayoutVars>
          <dgm:chMax/>
          <dgm:chPref/>
          <dgm:animLvl val="lvl"/>
        </dgm:presLayoutVars>
      </dgm:prSet>
      <dgm:spPr/>
    </dgm:pt>
    <dgm:pt modelId="{7BE2DE50-A0CD-4E14-8203-B3ABD6089B60}" type="pres">
      <dgm:prSet presAssocID="{3EE40957-EFE0-43D6-88D0-7EF0D5F8C40F}" presName="divider" presStyleLbl="node1" presStyleIdx="0" presStyleCnt="1"/>
      <dgm:spPr/>
    </dgm:pt>
    <dgm:pt modelId="{6EA41F0D-285C-4833-9E7E-3D84F5170463}" type="pres">
      <dgm:prSet presAssocID="{3EE40957-EFE0-43D6-88D0-7EF0D5F8C40F}" presName="nodes" presStyleCnt="0">
        <dgm:presLayoutVars>
          <dgm:chMax/>
          <dgm:chPref/>
          <dgm:animLvl val="lvl"/>
        </dgm:presLayoutVars>
      </dgm:prSet>
      <dgm:spPr/>
    </dgm:pt>
    <dgm:pt modelId="{56DF55C7-EC31-4364-8E3B-CD9DF7D551BF}" type="pres">
      <dgm:prSet presAssocID="{335A5372-6DAC-4016-8CE0-6067B75E3488}" presName="composite" presStyleCnt="0"/>
      <dgm:spPr/>
    </dgm:pt>
    <dgm:pt modelId="{4AA5068F-B080-48B9-8B8E-27E8188B58C0}" type="pres">
      <dgm:prSet presAssocID="{335A5372-6DAC-4016-8CE0-6067B75E3488}" presName="L1TextContainer" presStyleLbl="revTx" presStyleIdx="0" presStyleCnt="5">
        <dgm:presLayoutVars>
          <dgm:chMax val="1"/>
          <dgm:chPref val="1"/>
          <dgm:bulletEnabled val="1"/>
        </dgm:presLayoutVars>
      </dgm:prSet>
      <dgm:spPr/>
    </dgm:pt>
    <dgm:pt modelId="{08BF1FAC-466B-4013-91AD-9C054F032C4A}" type="pres">
      <dgm:prSet presAssocID="{335A5372-6DAC-4016-8CE0-6067B75E3488}" presName="L2TextContainerWrapper" presStyleCnt="0">
        <dgm:presLayoutVars>
          <dgm:chMax val="0"/>
          <dgm:chPref val="0"/>
          <dgm:bulletEnabled val="1"/>
        </dgm:presLayoutVars>
      </dgm:prSet>
      <dgm:spPr/>
    </dgm:pt>
    <dgm:pt modelId="{2F2E51E6-480F-491E-B669-337B68D72998}" type="pres">
      <dgm:prSet presAssocID="{335A5372-6DAC-4016-8CE0-6067B75E3488}" presName="L2TextContainer" presStyleLbl="bgAccFollowNode1" presStyleIdx="0" presStyleCnt="5"/>
      <dgm:spPr/>
    </dgm:pt>
    <dgm:pt modelId="{780A3497-897D-4DF5-89B2-98419550AF78}" type="pres">
      <dgm:prSet presAssocID="{335A5372-6DAC-4016-8CE0-6067B75E3488}" presName="FlexibleEmptyPlaceHolder" presStyleCnt="0"/>
      <dgm:spPr/>
    </dgm:pt>
    <dgm:pt modelId="{F420231B-FAB9-4E17-9DB3-7A34662364A2}" type="pres">
      <dgm:prSet presAssocID="{335A5372-6DAC-4016-8CE0-6067B75E3488}" presName="ConnectLine" presStyleLbl="alignNode1" presStyleIdx="0" presStyleCnt="5"/>
      <dgm:spPr>
        <a:gradFill rotWithShape="0">
          <a:gsLst>
            <a:gs pos="0">
              <a:schemeClr val="dk2">
                <a:tint val="96000"/>
                <a:lumMod val="104000"/>
              </a:schemeClr>
            </a:gs>
            <a:gs pos="100000">
              <a:schemeClr val="dk2">
                <a:shade val="84000"/>
                <a:lumMod val="84000"/>
              </a:schemeClr>
            </a:gs>
          </a:gsLst>
          <a:lin ang="5400000" scaled="0"/>
        </a:gradFill>
        <a:ln w="6350" cap="rnd" cmpd="sng" algn="ctr">
          <a:solidFill>
            <a:schemeClr val="dk2">
              <a:hueOff val="0"/>
              <a:satOff val="0"/>
              <a:lumOff val="0"/>
              <a:alphaOff val="0"/>
            </a:schemeClr>
          </a:solidFill>
          <a:prstDash val="dash"/>
        </a:ln>
        <a:effectLst>
          <a:innerShdw blurRad="50800" dist="25400" dir="13500000">
            <a:srgbClr val="000000">
              <a:alpha val="55000"/>
            </a:srgbClr>
          </a:innerShdw>
        </a:effectLst>
      </dgm:spPr>
    </dgm:pt>
    <dgm:pt modelId="{E86C7876-0EE2-4334-B993-E90A4482B172}" type="pres">
      <dgm:prSet presAssocID="{335A5372-6DAC-4016-8CE0-6067B75E3488}" presName="ConnectorPoint" presStyleLbl="fgAcc1" presStyleIdx="0" presStyleCnt="5"/>
      <dgm:spPr>
        <a:solidFill>
          <a:schemeClr val="lt2">
            <a:alpha val="90000"/>
            <a:hueOff val="0"/>
            <a:satOff val="0"/>
            <a:lumOff val="0"/>
            <a:alphaOff val="0"/>
          </a:schemeClr>
        </a:solidFill>
        <a:ln w="9525" cap="rnd" cmpd="sng" algn="ctr">
          <a:noFill/>
          <a:prstDash val="solid"/>
        </a:ln>
        <a:effectLst/>
      </dgm:spPr>
    </dgm:pt>
    <dgm:pt modelId="{C40E84FF-EDE6-45D7-8B9A-138361F33914}" type="pres">
      <dgm:prSet presAssocID="{335A5372-6DAC-4016-8CE0-6067B75E3488}" presName="EmptyPlaceHolder" presStyleCnt="0"/>
      <dgm:spPr/>
    </dgm:pt>
    <dgm:pt modelId="{AB7C6154-44A3-44D9-AF17-0C0E4AAC05B8}" type="pres">
      <dgm:prSet presAssocID="{ED532E44-3567-47A6-96C8-6DDA2CAA8F67}" presName="spaceBetweenRectangles" presStyleCnt="0"/>
      <dgm:spPr/>
    </dgm:pt>
    <dgm:pt modelId="{CA64A03D-DDB7-4941-9555-9D3ABDFA3E26}" type="pres">
      <dgm:prSet presAssocID="{57386FF8-5C8C-4CDB-9F25-ECFB2B23E2D2}" presName="composite" presStyleCnt="0"/>
      <dgm:spPr/>
    </dgm:pt>
    <dgm:pt modelId="{6EF6B097-57FA-46BE-8C4B-452BB0CAC273}" type="pres">
      <dgm:prSet presAssocID="{57386FF8-5C8C-4CDB-9F25-ECFB2B23E2D2}" presName="L1TextContainer" presStyleLbl="revTx" presStyleIdx="1" presStyleCnt="5">
        <dgm:presLayoutVars>
          <dgm:chMax val="1"/>
          <dgm:chPref val="1"/>
          <dgm:bulletEnabled val="1"/>
        </dgm:presLayoutVars>
      </dgm:prSet>
      <dgm:spPr/>
    </dgm:pt>
    <dgm:pt modelId="{7BADCD6E-B06B-451B-8EBC-03C5E98BC034}" type="pres">
      <dgm:prSet presAssocID="{57386FF8-5C8C-4CDB-9F25-ECFB2B23E2D2}" presName="L2TextContainerWrapper" presStyleCnt="0">
        <dgm:presLayoutVars>
          <dgm:chMax val="0"/>
          <dgm:chPref val="0"/>
          <dgm:bulletEnabled val="1"/>
        </dgm:presLayoutVars>
      </dgm:prSet>
      <dgm:spPr/>
    </dgm:pt>
    <dgm:pt modelId="{3824E058-3E87-4939-BCD9-CB653E7ACA0F}" type="pres">
      <dgm:prSet presAssocID="{57386FF8-5C8C-4CDB-9F25-ECFB2B23E2D2}" presName="L2TextContainer" presStyleLbl="bgAccFollowNode1" presStyleIdx="1" presStyleCnt="5"/>
      <dgm:spPr/>
    </dgm:pt>
    <dgm:pt modelId="{96DF837B-EFB4-4898-90D0-A52F139E7B57}" type="pres">
      <dgm:prSet presAssocID="{57386FF8-5C8C-4CDB-9F25-ECFB2B23E2D2}" presName="FlexibleEmptyPlaceHolder" presStyleCnt="0"/>
      <dgm:spPr/>
    </dgm:pt>
    <dgm:pt modelId="{DF736B1C-4371-4C56-898F-FDB8FB165C67}" type="pres">
      <dgm:prSet presAssocID="{57386FF8-5C8C-4CDB-9F25-ECFB2B23E2D2}" presName="ConnectLine" presStyleLbl="alignNode1" presStyleIdx="1" presStyleCnt="5"/>
      <dgm:spPr>
        <a:gradFill rotWithShape="0">
          <a:gsLst>
            <a:gs pos="0">
              <a:schemeClr val="dk2">
                <a:tint val="96000"/>
                <a:lumMod val="104000"/>
              </a:schemeClr>
            </a:gs>
            <a:gs pos="100000">
              <a:schemeClr val="dk2">
                <a:shade val="84000"/>
                <a:lumMod val="84000"/>
              </a:schemeClr>
            </a:gs>
          </a:gsLst>
          <a:lin ang="5400000" scaled="0"/>
        </a:gradFill>
        <a:ln w="6350" cap="rnd" cmpd="sng" algn="ctr">
          <a:solidFill>
            <a:schemeClr val="dk2">
              <a:hueOff val="0"/>
              <a:satOff val="0"/>
              <a:lumOff val="0"/>
              <a:alphaOff val="0"/>
            </a:schemeClr>
          </a:solidFill>
          <a:prstDash val="dash"/>
        </a:ln>
        <a:effectLst>
          <a:innerShdw blurRad="50800" dist="25400" dir="13500000">
            <a:srgbClr val="000000">
              <a:alpha val="55000"/>
            </a:srgbClr>
          </a:innerShdw>
        </a:effectLst>
      </dgm:spPr>
    </dgm:pt>
    <dgm:pt modelId="{1CC4B0D0-688C-4FAB-9235-116F6FB1F9AC}" type="pres">
      <dgm:prSet presAssocID="{57386FF8-5C8C-4CDB-9F25-ECFB2B23E2D2}" presName="ConnectorPoint" presStyleLbl="fgAcc1" presStyleIdx="1" presStyleCnt="5"/>
      <dgm:spPr>
        <a:solidFill>
          <a:schemeClr val="lt2">
            <a:alpha val="90000"/>
            <a:hueOff val="0"/>
            <a:satOff val="0"/>
            <a:lumOff val="0"/>
            <a:alphaOff val="0"/>
          </a:schemeClr>
        </a:solidFill>
        <a:ln w="9525" cap="rnd" cmpd="sng" algn="ctr">
          <a:noFill/>
          <a:prstDash val="solid"/>
        </a:ln>
        <a:effectLst/>
      </dgm:spPr>
    </dgm:pt>
    <dgm:pt modelId="{0F70D712-E307-424C-AAD2-5DA51373A7EE}" type="pres">
      <dgm:prSet presAssocID="{57386FF8-5C8C-4CDB-9F25-ECFB2B23E2D2}" presName="EmptyPlaceHolder" presStyleCnt="0"/>
      <dgm:spPr/>
    </dgm:pt>
    <dgm:pt modelId="{E69D2166-895E-4A98-A0D6-09E39F4A05C0}" type="pres">
      <dgm:prSet presAssocID="{5EE4A4A3-CF75-487E-956A-32BF234132BE}" presName="spaceBetweenRectangles" presStyleCnt="0"/>
      <dgm:spPr/>
    </dgm:pt>
    <dgm:pt modelId="{16DD94E5-18B6-4E52-B345-389269BEEBB2}" type="pres">
      <dgm:prSet presAssocID="{7CB07DB9-2E20-41AF-AF0B-63AD4B393983}" presName="composite" presStyleCnt="0"/>
      <dgm:spPr/>
    </dgm:pt>
    <dgm:pt modelId="{05B5F6DA-038F-4CBA-9DE0-35364418C87D}" type="pres">
      <dgm:prSet presAssocID="{7CB07DB9-2E20-41AF-AF0B-63AD4B393983}" presName="L1TextContainer" presStyleLbl="revTx" presStyleIdx="2" presStyleCnt="5">
        <dgm:presLayoutVars>
          <dgm:chMax val="1"/>
          <dgm:chPref val="1"/>
          <dgm:bulletEnabled val="1"/>
        </dgm:presLayoutVars>
      </dgm:prSet>
      <dgm:spPr/>
    </dgm:pt>
    <dgm:pt modelId="{AD953461-3D60-48C2-BA8A-1B9ABD484FB7}" type="pres">
      <dgm:prSet presAssocID="{7CB07DB9-2E20-41AF-AF0B-63AD4B393983}" presName="L2TextContainerWrapper" presStyleCnt="0">
        <dgm:presLayoutVars>
          <dgm:chMax val="0"/>
          <dgm:chPref val="0"/>
          <dgm:bulletEnabled val="1"/>
        </dgm:presLayoutVars>
      </dgm:prSet>
      <dgm:spPr/>
    </dgm:pt>
    <dgm:pt modelId="{82A42700-1DE2-454F-BCDA-017D662BEEA9}" type="pres">
      <dgm:prSet presAssocID="{7CB07DB9-2E20-41AF-AF0B-63AD4B393983}" presName="L2TextContainer" presStyleLbl="bgAccFollowNode1" presStyleIdx="2" presStyleCnt="5"/>
      <dgm:spPr/>
    </dgm:pt>
    <dgm:pt modelId="{0DFE6D94-3040-4083-96E1-D605EA47FAC1}" type="pres">
      <dgm:prSet presAssocID="{7CB07DB9-2E20-41AF-AF0B-63AD4B393983}" presName="FlexibleEmptyPlaceHolder" presStyleCnt="0"/>
      <dgm:spPr/>
    </dgm:pt>
    <dgm:pt modelId="{EC6324F0-F0C9-4F2E-9E0D-9D7C7367C3BD}" type="pres">
      <dgm:prSet presAssocID="{7CB07DB9-2E20-41AF-AF0B-63AD4B393983}" presName="ConnectLine" presStyleLbl="alignNode1" presStyleIdx="2" presStyleCnt="5"/>
      <dgm:spPr>
        <a:gradFill rotWithShape="0">
          <a:gsLst>
            <a:gs pos="0">
              <a:schemeClr val="dk2">
                <a:tint val="96000"/>
                <a:lumMod val="104000"/>
              </a:schemeClr>
            </a:gs>
            <a:gs pos="100000">
              <a:schemeClr val="dk2">
                <a:shade val="84000"/>
                <a:lumMod val="84000"/>
              </a:schemeClr>
            </a:gs>
          </a:gsLst>
          <a:lin ang="5400000" scaled="0"/>
        </a:gradFill>
        <a:ln w="6350" cap="rnd" cmpd="sng" algn="ctr">
          <a:solidFill>
            <a:schemeClr val="dk2">
              <a:hueOff val="0"/>
              <a:satOff val="0"/>
              <a:lumOff val="0"/>
              <a:alphaOff val="0"/>
            </a:schemeClr>
          </a:solidFill>
          <a:prstDash val="dash"/>
        </a:ln>
        <a:effectLst>
          <a:innerShdw blurRad="50800" dist="25400" dir="13500000">
            <a:srgbClr val="000000">
              <a:alpha val="55000"/>
            </a:srgbClr>
          </a:innerShdw>
        </a:effectLst>
      </dgm:spPr>
    </dgm:pt>
    <dgm:pt modelId="{6C4CECC8-97B2-48CC-B7E8-8575656E71ED}" type="pres">
      <dgm:prSet presAssocID="{7CB07DB9-2E20-41AF-AF0B-63AD4B393983}" presName="ConnectorPoint" presStyleLbl="fgAcc1" presStyleIdx="2" presStyleCnt="5"/>
      <dgm:spPr>
        <a:solidFill>
          <a:schemeClr val="lt2">
            <a:alpha val="90000"/>
            <a:hueOff val="0"/>
            <a:satOff val="0"/>
            <a:lumOff val="0"/>
            <a:alphaOff val="0"/>
          </a:schemeClr>
        </a:solidFill>
        <a:ln w="9525" cap="rnd" cmpd="sng" algn="ctr">
          <a:noFill/>
          <a:prstDash val="solid"/>
        </a:ln>
        <a:effectLst/>
      </dgm:spPr>
    </dgm:pt>
    <dgm:pt modelId="{67B9570A-5492-4DA8-B139-E8D68F5C195B}" type="pres">
      <dgm:prSet presAssocID="{7CB07DB9-2E20-41AF-AF0B-63AD4B393983}" presName="EmptyPlaceHolder" presStyleCnt="0"/>
      <dgm:spPr/>
    </dgm:pt>
    <dgm:pt modelId="{48FA3EEC-ED7B-44CF-86B1-48836A942817}" type="pres">
      <dgm:prSet presAssocID="{88EFF12E-6131-455A-9DEC-D7B298666EF7}" presName="spaceBetweenRectangles" presStyleCnt="0"/>
      <dgm:spPr/>
    </dgm:pt>
    <dgm:pt modelId="{539F661F-D932-4FEF-B13B-42CCA46A7E40}" type="pres">
      <dgm:prSet presAssocID="{E8F728CE-3F92-453D-AAE5-D6D649124A56}" presName="composite" presStyleCnt="0"/>
      <dgm:spPr/>
    </dgm:pt>
    <dgm:pt modelId="{1A687620-A4DA-404A-B212-175A5AB73975}" type="pres">
      <dgm:prSet presAssocID="{E8F728CE-3F92-453D-AAE5-D6D649124A56}" presName="L1TextContainer" presStyleLbl="revTx" presStyleIdx="3" presStyleCnt="5">
        <dgm:presLayoutVars>
          <dgm:chMax val="1"/>
          <dgm:chPref val="1"/>
          <dgm:bulletEnabled val="1"/>
        </dgm:presLayoutVars>
      </dgm:prSet>
      <dgm:spPr/>
    </dgm:pt>
    <dgm:pt modelId="{EBDE7FC0-3392-44BB-A51A-6451F8FA4D23}" type="pres">
      <dgm:prSet presAssocID="{E8F728CE-3F92-453D-AAE5-D6D649124A56}" presName="L2TextContainerWrapper" presStyleCnt="0">
        <dgm:presLayoutVars>
          <dgm:chMax val="0"/>
          <dgm:chPref val="0"/>
          <dgm:bulletEnabled val="1"/>
        </dgm:presLayoutVars>
      </dgm:prSet>
      <dgm:spPr/>
    </dgm:pt>
    <dgm:pt modelId="{6710B423-43D8-4D6B-8946-29A64818AD90}" type="pres">
      <dgm:prSet presAssocID="{E8F728CE-3F92-453D-AAE5-D6D649124A56}" presName="L2TextContainer" presStyleLbl="bgAccFollowNode1" presStyleIdx="3" presStyleCnt="5"/>
      <dgm:spPr/>
    </dgm:pt>
    <dgm:pt modelId="{181BB5FE-965E-4822-AFFF-7E2E849990F1}" type="pres">
      <dgm:prSet presAssocID="{E8F728CE-3F92-453D-AAE5-D6D649124A56}" presName="FlexibleEmptyPlaceHolder" presStyleCnt="0"/>
      <dgm:spPr/>
    </dgm:pt>
    <dgm:pt modelId="{33B93229-633D-48D7-A8A5-B61CE0CF551A}" type="pres">
      <dgm:prSet presAssocID="{E8F728CE-3F92-453D-AAE5-D6D649124A56}" presName="ConnectLine" presStyleLbl="alignNode1" presStyleIdx="3" presStyleCnt="5"/>
      <dgm:spPr>
        <a:gradFill rotWithShape="0">
          <a:gsLst>
            <a:gs pos="0">
              <a:schemeClr val="dk2">
                <a:tint val="96000"/>
                <a:lumMod val="104000"/>
              </a:schemeClr>
            </a:gs>
            <a:gs pos="100000">
              <a:schemeClr val="dk2">
                <a:shade val="84000"/>
                <a:lumMod val="84000"/>
              </a:schemeClr>
            </a:gs>
          </a:gsLst>
          <a:lin ang="5400000" scaled="0"/>
        </a:gradFill>
        <a:ln w="6350" cap="rnd" cmpd="sng" algn="ctr">
          <a:solidFill>
            <a:schemeClr val="dk2">
              <a:hueOff val="0"/>
              <a:satOff val="0"/>
              <a:lumOff val="0"/>
              <a:alphaOff val="0"/>
            </a:schemeClr>
          </a:solidFill>
          <a:prstDash val="dash"/>
        </a:ln>
        <a:effectLst>
          <a:innerShdw blurRad="50800" dist="25400" dir="13500000">
            <a:srgbClr val="000000">
              <a:alpha val="55000"/>
            </a:srgbClr>
          </a:innerShdw>
        </a:effectLst>
      </dgm:spPr>
    </dgm:pt>
    <dgm:pt modelId="{5CC63197-416F-4726-AD8D-1B5B07C39D3B}" type="pres">
      <dgm:prSet presAssocID="{E8F728CE-3F92-453D-AAE5-D6D649124A56}" presName="ConnectorPoint" presStyleLbl="fgAcc1" presStyleIdx="3" presStyleCnt="5"/>
      <dgm:spPr>
        <a:solidFill>
          <a:schemeClr val="lt2">
            <a:alpha val="90000"/>
            <a:hueOff val="0"/>
            <a:satOff val="0"/>
            <a:lumOff val="0"/>
            <a:alphaOff val="0"/>
          </a:schemeClr>
        </a:solidFill>
        <a:ln w="9525" cap="rnd" cmpd="sng" algn="ctr">
          <a:noFill/>
          <a:prstDash val="solid"/>
        </a:ln>
        <a:effectLst/>
      </dgm:spPr>
    </dgm:pt>
    <dgm:pt modelId="{5BA49BDD-C057-4E0C-89CA-BBA8EE6235AA}" type="pres">
      <dgm:prSet presAssocID="{E8F728CE-3F92-453D-AAE5-D6D649124A56}" presName="EmptyPlaceHolder" presStyleCnt="0"/>
      <dgm:spPr/>
    </dgm:pt>
    <dgm:pt modelId="{C8557952-C08B-4B16-8336-E66912422FAA}" type="pres">
      <dgm:prSet presAssocID="{D8E990A0-6C3A-46B1-A20C-7BE4E8972EE9}" presName="spaceBetweenRectangles" presStyleCnt="0"/>
      <dgm:spPr/>
    </dgm:pt>
    <dgm:pt modelId="{38082F7B-D565-40B9-BAE9-9E6AD7DA105E}" type="pres">
      <dgm:prSet presAssocID="{DDDFF6F1-B06C-40DF-B40A-E5A143DF701F}" presName="composite" presStyleCnt="0"/>
      <dgm:spPr/>
    </dgm:pt>
    <dgm:pt modelId="{68D136D6-7495-45BC-A020-C9BAA1162D3F}" type="pres">
      <dgm:prSet presAssocID="{DDDFF6F1-B06C-40DF-B40A-E5A143DF701F}" presName="L1TextContainer" presStyleLbl="revTx" presStyleIdx="4" presStyleCnt="5">
        <dgm:presLayoutVars>
          <dgm:chMax val="1"/>
          <dgm:chPref val="1"/>
          <dgm:bulletEnabled val="1"/>
        </dgm:presLayoutVars>
      </dgm:prSet>
      <dgm:spPr/>
    </dgm:pt>
    <dgm:pt modelId="{25341A18-ACD5-400D-9B05-7081701D75CD}" type="pres">
      <dgm:prSet presAssocID="{DDDFF6F1-B06C-40DF-B40A-E5A143DF701F}" presName="L2TextContainerWrapper" presStyleCnt="0">
        <dgm:presLayoutVars>
          <dgm:chMax val="0"/>
          <dgm:chPref val="0"/>
          <dgm:bulletEnabled val="1"/>
        </dgm:presLayoutVars>
      </dgm:prSet>
      <dgm:spPr/>
    </dgm:pt>
    <dgm:pt modelId="{82378625-DB06-4A43-A4BF-2D51E5E9B6A6}" type="pres">
      <dgm:prSet presAssocID="{DDDFF6F1-B06C-40DF-B40A-E5A143DF701F}" presName="L2TextContainer" presStyleLbl="bgAccFollowNode1" presStyleIdx="4" presStyleCnt="5"/>
      <dgm:spPr/>
    </dgm:pt>
    <dgm:pt modelId="{296E70F1-09DB-4297-91BD-529E93C9ED6C}" type="pres">
      <dgm:prSet presAssocID="{DDDFF6F1-B06C-40DF-B40A-E5A143DF701F}" presName="FlexibleEmptyPlaceHolder" presStyleCnt="0"/>
      <dgm:spPr/>
    </dgm:pt>
    <dgm:pt modelId="{8009CCC0-66E7-4179-81E2-CAF701E605C7}" type="pres">
      <dgm:prSet presAssocID="{DDDFF6F1-B06C-40DF-B40A-E5A143DF701F}" presName="ConnectLine" presStyleLbl="alignNode1" presStyleIdx="4" presStyleCnt="5"/>
      <dgm:spPr>
        <a:gradFill rotWithShape="0">
          <a:gsLst>
            <a:gs pos="0">
              <a:schemeClr val="dk2">
                <a:tint val="96000"/>
                <a:lumMod val="104000"/>
              </a:schemeClr>
            </a:gs>
            <a:gs pos="100000">
              <a:schemeClr val="dk2">
                <a:shade val="84000"/>
                <a:lumMod val="84000"/>
              </a:schemeClr>
            </a:gs>
          </a:gsLst>
          <a:lin ang="5400000" scaled="0"/>
        </a:gradFill>
        <a:ln w="6350" cap="rnd" cmpd="sng" algn="ctr">
          <a:solidFill>
            <a:schemeClr val="dk2">
              <a:hueOff val="0"/>
              <a:satOff val="0"/>
              <a:lumOff val="0"/>
              <a:alphaOff val="0"/>
            </a:schemeClr>
          </a:solidFill>
          <a:prstDash val="dash"/>
        </a:ln>
        <a:effectLst>
          <a:innerShdw blurRad="50800" dist="25400" dir="13500000">
            <a:srgbClr val="000000">
              <a:alpha val="55000"/>
            </a:srgbClr>
          </a:innerShdw>
        </a:effectLst>
      </dgm:spPr>
    </dgm:pt>
    <dgm:pt modelId="{1D8CE021-AE9F-4CE2-AA4C-AB91C2DF2D4E}" type="pres">
      <dgm:prSet presAssocID="{DDDFF6F1-B06C-40DF-B40A-E5A143DF701F}" presName="ConnectorPoint" presStyleLbl="fgAcc1" presStyleIdx="4" presStyleCnt="5"/>
      <dgm:spPr>
        <a:solidFill>
          <a:schemeClr val="lt2">
            <a:alpha val="90000"/>
            <a:hueOff val="0"/>
            <a:satOff val="0"/>
            <a:lumOff val="0"/>
            <a:alphaOff val="0"/>
          </a:schemeClr>
        </a:solidFill>
        <a:ln w="9525" cap="rnd" cmpd="sng" algn="ctr">
          <a:noFill/>
          <a:prstDash val="solid"/>
        </a:ln>
        <a:effectLst/>
      </dgm:spPr>
    </dgm:pt>
    <dgm:pt modelId="{371172D3-8599-4AC3-ADFA-064150B56CE7}" type="pres">
      <dgm:prSet presAssocID="{DDDFF6F1-B06C-40DF-B40A-E5A143DF701F}" presName="EmptyPlaceHolder" presStyleCnt="0"/>
      <dgm:spPr/>
    </dgm:pt>
  </dgm:ptLst>
  <dgm:cxnLst>
    <dgm:cxn modelId="{7B9AF601-12A4-44C3-A254-E813B915D9C4}" srcId="{3EE40957-EFE0-43D6-88D0-7EF0D5F8C40F}" destId="{E8F728CE-3F92-453D-AAE5-D6D649124A56}" srcOrd="3" destOrd="0" parTransId="{564D7BF9-A43F-4A77-AEB9-EF6A5D0EF158}" sibTransId="{D8E990A0-6C3A-46B1-A20C-7BE4E8972EE9}"/>
    <dgm:cxn modelId="{B19B8D08-B0B1-41CA-B24D-F350259084DE}" type="presOf" srcId="{57386FF8-5C8C-4CDB-9F25-ECFB2B23E2D2}" destId="{6EF6B097-57FA-46BE-8C4B-452BB0CAC273}" srcOrd="0" destOrd="0" presId="urn:microsoft.com/office/officeart/2017/3/layout/HorizontalPathTimeline"/>
    <dgm:cxn modelId="{745C721A-697D-422D-B333-FB60D7B11DBD}" type="presOf" srcId="{E8F728CE-3F92-453D-AAE5-D6D649124A56}" destId="{1A687620-A4DA-404A-B212-175A5AB73975}" srcOrd="0" destOrd="0" presId="urn:microsoft.com/office/officeart/2017/3/layout/HorizontalPathTimeline"/>
    <dgm:cxn modelId="{4B05D221-92FE-40E2-BE9A-56BA95302DC6}" type="presOf" srcId="{3EE40957-EFE0-43D6-88D0-7EF0D5F8C40F}" destId="{05DF20F2-C136-49AA-AB66-5C67FA588C37}" srcOrd="0" destOrd="0" presId="urn:microsoft.com/office/officeart/2017/3/layout/HorizontalPathTimeline"/>
    <dgm:cxn modelId="{6DB8F53C-177E-4FC2-9617-B6CBA062A56B}" type="presOf" srcId="{23C2735A-1EA5-4991-9D58-9DD2A962FCB9}" destId="{82378625-DB06-4A43-A4BF-2D51E5E9B6A6}" srcOrd="0" destOrd="0" presId="urn:microsoft.com/office/officeart/2017/3/layout/HorizontalPathTimeline"/>
    <dgm:cxn modelId="{CBCBA069-4A59-4D22-B889-79925C68CB33}" srcId="{3EE40957-EFE0-43D6-88D0-7EF0D5F8C40F}" destId="{DDDFF6F1-B06C-40DF-B40A-E5A143DF701F}" srcOrd="4" destOrd="0" parTransId="{AC75B4FA-B8A8-439C-B828-0DEF8590C4BE}" sibTransId="{32376179-9825-4EAF-873C-CFB78EE9BF5A}"/>
    <dgm:cxn modelId="{809FD371-CE61-4566-9494-DA9F94B1164F}" srcId="{7CB07DB9-2E20-41AF-AF0B-63AD4B393983}" destId="{4E593F4B-AF5D-40AB-AF43-B2592AB8DF9B}" srcOrd="0" destOrd="0" parTransId="{938CE790-9181-45D6-A26F-588E4AE59FB9}" sibTransId="{5CA51589-BDDA-48FA-8525-B23234867364}"/>
    <dgm:cxn modelId="{C835CB74-19DD-4224-AD66-D3DD9690C0C6}" srcId="{3EE40957-EFE0-43D6-88D0-7EF0D5F8C40F}" destId="{57386FF8-5C8C-4CDB-9F25-ECFB2B23E2D2}" srcOrd="1" destOrd="0" parTransId="{8644C5D6-FBF5-4490-8468-47CB15BE8DD0}" sibTransId="{5EE4A4A3-CF75-487E-956A-32BF234132BE}"/>
    <dgm:cxn modelId="{71CC8055-0A1F-4E55-A478-2A5DB29B78D2}" srcId="{DDDFF6F1-B06C-40DF-B40A-E5A143DF701F}" destId="{23C2735A-1EA5-4991-9D58-9DD2A962FCB9}" srcOrd="0" destOrd="0" parTransId="{61F1ABE0-D0D5-452A-BB46-699A1A91BD1B}" sibTransId="{3339CBBD-5044-4A7A-AC2D-A707B68C011A}"/>
    <dgm:cxn modelId="{E79C5157-8EE8-4268-9AA9-28974517AB8B}" srcId="{3EE40957-EFE0-43D6-88D0-7EF0D5F8C40F}" destId="{7CB07DB9-2E20-41AF-AF0B-63AD4B393983}" srcOrd="2" destOrd="0" parTransId="{01DCC09E-41B0-4484-9632-2EB5836E181E}" sibTransId="{88EFF12E-6131-455A-9DEC-D7B298666EF7}"/>
    <dgm:cxn modelId="{E6994280-1283-44CA-98EF-A4346D181DE3}" type="presOf" srcId="{DDDFF6F1-B06C-40DF-B40A-E5A143DF701F}" destId="{68D136D6-7495-45BC-A020-C9BAA1162D3F}" srcOrd="0" destOrd="0" presId="urn:microsoft.com/office/officeart/2017/3/layout/HorizontalPathTimeline"/>
    <dgm:cxn modelId="{64180D82-12CE-46C0-B912-CF2ACD84BCD9}" type="presOf" srcId="{4E593F4B-AF5D-40AB-AF43-B2592AB8DF9B}" destId="{82A42700-1DE2-454F-BCDA-017D662BEEA9}" srcOrd="0" destOrd="0" presId="urn:microsoft.com/office/officeart/2017/3/layout/HorizontalPathTimeline"/>
    <dgm:cxn modelId="{E4D1C299-8224-4AD8-AB1B-F39E790A456B}" type="presOf" srcId="{5013D7E6-E3C9-4043-8EA0-C5E43281F055}" destId="{2F2E51E6-480F-491E-B669-337B68D72998}" srcOrd="0" destOrd="0" presId="urn:microsoft.com/office/officeart/2017/3/layout/HorizontalPathTimeline"/>
    <dgm:cxn modelId="{9938ECBA-4D82-450A-97D7-539B6E364F80}" type="presOf" srcId="{1BB44012-251C-42A5-A7DD-A0DF0659DBFB}" destId="{6710B423-43D8-4D6B-8946-29A64818AD90}" srcOrd="0" destOrd="0" presId="urn:microsoft.com/office/officeart/2017/3/layout/HorizontalPathTimeline"/>
    <dgm:cxn modelId="{A71682C0-5AFE-44C2-AC5A-6F3654D869D4}" srcId="{57386FF8-5C8C-4CDB-9F25-ECFB2B23E2D2}" destId="{47813475-CE46-4449-9542-30DD624436BB}" srcOrd="0" destOrd="0" parTransId="{24862078-40C2-4EA3-8F64-E333227AD8F5}" sibTransId="{B3204649-EDA1-4CDC-A831-D033FD67A830}"/>
    <dgm:cxn modelId="{050EE6CA-6D92-4CB2-8B4D-DA2CB1C76A5C}" srcId="{E8F728CE-3F92-453D-AAE5-D6D649124A56}" destId="{1BB44012-251C-42A5-A7DD-A0DF0659DBFB}" srcOrd="0" destOrd="0" parTransId="{258A92DE-9540-45CF-B8FE-D49C291898EA}" sibTransId="{DB85C6EC-A638-44C2-B5B6-15CCF786479E}"/>
    <dgm:cxn modelId="{04B38AD1-39E4-4FB9-943C-2BD8C73DA205}" srcId="{3EE40957-EFE0-43D6-88D0-7EF0D5F8C40F}" destId="{335A5372-6DAC-4016-8CE0-6067B75E3488}" srcOrd="0" destOrd="0" parTransId="{5A165984-7856-4BB2-BB62-59BA79128EFA}" sibTransId="{ED532E44-3567-47A6-96C8-6DDA2CAA8F67}"/>
    <dgm:cxn modelId="{5B6F23E6-A44E-447F-A199-DA7B91BA8432}" type="presOf" srcId="{7CB07DB9-2E20-41AF-AF0B-63AD4B393983}" destId="{05B5F6DA-038F-4CBA-9DE0-35364418C87D}" srcOrd="0" destOrd="0" presId="urn:microsoft.com/office/officeart/2017/3/layout/HorizontalPathTimeline"/>
    <dgm:cxn modelId="{57FF8AEF-0715-46EC-9BAC-B919AFA6F1E7}" srcId="{335A5372-6DAC-4016-8CE0-6067B75E3488}" destId="{5013D7E6-E3C9-4043-8EA0-C5E43281F055}" srcOrd="0" destOrd="0" parTransId="{AF109597-16D9-4A6B-AF10-9EE374B25241}" sibTransId="{914E0F34-1B9C-4E63-A9C3-AAE1E8B26BF6}"/>
    <dgm:cxn modelId="{C2D296F1-D84C-4B26-B215-D5FA89F22CFC}" type="presOf" srcId="{335A5372-6DAC-4016-8CE0-6067B75E3488}" destId="{4AA5068F-B080-48B9-8B8E-27E8188B58C0}" srcOrd="0" destOrd="0" presId="urn:microsoft.com/office/officeart/2017/3/layout/HorizontalPathTimeline"/>
    <dgm:cxn modelId="{38D9FBF5-4413-49B5-B076-3BF66C48D9A8}" type="presOf" srcId="{47813475-CE46-4449-9542-30DD624436BB}" destId="{3824E058-3E87-4939-BCD9-CB653E7ACA0F}" srcOrd="0" destOrd="0" presId="urn:microsoft.com/office/officeart/2017/3/layout/HorizontalPathTimeline"/>
    <dgm:cxn modelId="{9C625A69-38A0-49EA-939F-DBC9A059124E}" type="presParOf" srcId="{05DF20F2-C136-49AA-AB66-5C67FA588C37}" destId="{7BE2DE50-A0CD-4E14-8203-B3ABD6089B60}" srcOrd="0" destOrd="0" presId="urn:microsoft.com/office/officeart/2017/3/layout/HorizontalPathTimeline"/>
    <dgm:cxn modelId="{84415126-4943-4AAF-BAEE-EED8ADD1C8B9}" type="presParOf" srcId="{05DF20F2-C136-49AA-AB66-5C67FA588C37}" destId="{6EA41F0D-285C-4833-9E7E-3D84F5170463}" srcOrd="1" destOrd="0" presId="urn:microsoft.com/office/officeart/2017/3/layout/HorizontalPathTimeline"/>
    <dgm:cxn modelId="{AB3D3785-3F15-4271-8224-074BAEC131F4}" type="presParOf" srcId="{6EA41F0D-285C-4833-9E7E-3D84F5170463}" destId="{56DF55C7-EC31-4364-8E3B-CD9DF7D551BF}" srcOrd="0" destOrd="0" presId="urn:microsoft.com/office/officeart/2017/3/layout/HorizontalPathTimeline"/>
    <dgm:cxn modelId="{21FFAEC5-A9BA-4C9D-8444-056AE20934BF}" type="presParOf" srcId="{56DF55C7-EC31-4364-8E3B-CD9DF7D551BF}" destId="{4AA5068F-B080-48B9-8B8E-27E8188B58C0}" srcOrd="0" destOrd="0" presId="urn:microsoft.com/office/officeart/2017/3/layout/HorizontalPathTimeline"/>
    <dgm:cxn modelId="{3BDAEAB4-5B3A-4ADB-AFAA-62A1B067B79A}" type="presParOf" srcId="{56DF55C7-EC31-4364-8E3B-CD9DF7D551BF}" destId="{08BF1FAC-466B-4013-91AD-9C054F032C4A}" srcOrd="1" destOrd="0" presId="urn:microsoft.com/office/officeart/2017/3/layout/HorizontalPathTimeline"/>
    <dgm:cxn modelId="{112431B5-6806-4A0B-8DCE-008A6407ADA7}" type="presParOf" srcId="{08BF1FAC-466B-4013-91AD-9C054F032C4A}" destId="{2F2E51E6-480F-491E-B669-337B68D72998}" srcOrd="0" destOrd="0" presId="urn:microsoft.com/office/officeart/2017/3/layout/HorizontalPathTimeline"/>
    <dgm:cxn modelId="{EF334507-08F0-422E-A555-C0E564C5A384}" type="presParOf" srcId="{08BF1FAC-466B-4013-91AD-9C054F032C4A}" destId="{780A3497-897D-4DF5-89B2-98419550AF78}" srcOrd="1" destOrd="0" presId="urn:microsoft.com/office/officeart/2017/3/layout/HorizontalPathTimeline"/>
    <dgm:cxn modelId="{6EF9B1BB-A784-41D8-BE84-A7C43D47FF55}" type="presParOf" srcId="{56DF55C7-EC31-4364-8E3B-CD9DF7D551BF}" destId="{F420231B-FAB9-4E17-9DB3-7A34662364A2}" srcOrd="2" destOrd="0" presId="urn:microsoft.com/office/officeart/2017/3/layout/HorizontalPathTimeline"/>
    <dgm:cxn modelId="{81306699-6E17-451D-B6B6-54C44C3FA2E8}" type="presParOf" srcId="{56DF55C7-EC31-4364-8E3B-CD9DF7D551BF}" destId="{E86C7876-0EE2-4334-B993-E90A4482B172}" srcOrd="3" destOrd="0" presId="urn:microsoft.com/office/officeart/2017/3/layout/HorizontalPathTimeline"/>
    <dgm:cxn modelId="{8A3DD7F9-E875-4A2F-879D-33382424FDA6}" type="presParOf" srcId="{56DF55C7-EC31-4364-8E3B-CD9DF7D551BF}" destId="{C40E84FF-EDE6-45D7-8B9A-138361F33914}" srcOrd="4" destOrd="0" presId="urn:microsoft.com/office/officeart/2017/3/layout/HorizontalPathTimeline"/>
    <dgm:cxn modelId="{EB6CA2CB-1F77-4B3F-B68D-74648EEDF416}" type="presParOf" srcId="{6EA41F0D-285C-4833-9E7E-3D84F5170463}" destId="{AB7C6154-44A3-44D9-AF17-0C0E4AAC05B8}" srcOrd="1" destOrd="0" presId="urn:microsoft.com/office/officeart/2017/3/layout/HorizontalPathTimeline"/>
    <dgm:cxn modelId="{9AB1AB1A-163F-4998-89E1-8D6E9F3D5CB5}" type="presParOf" srcId="{6EA41F0D-285C-4833-9E7E-3D84F5170463}" destId="{CA64A03D-DDB7-4941-9555-9D3ABDFA3E26}" srcOrd="2" destOrd="0" presId="urn:microsoft.com/office/officeart/2017/3/layout/HorizontalPathTimeline"/>
    <dgm:cxn modelId="{533B6753-56D1-4EA5-B3FE-531C899F56D3}" type="presParOf" srcId="{CA64A03D-DDB7-4941-9555-9D3ABDFA3E26}" destId="{6EF6B097-57FA-46BE-8C4B-452BB0CAC273}" srcOrd="0" destOrd="0" presId="urn:microsoft.com/office/officeart/2017/3/layout/HorizontalPathTimeline"/>
    <dgm:cxn modelId="{C0DE62CD-FA7C-4BA7-8FF0-A8A4D7B1D696}" type="presParOf" srcId="{CA64A03D-DDB7-4941-9555-9D3ABDFA3E26}" destId="{7BADCD6E-B06B-451B-8EBC-03C5E98BC034}" srcOrd="1" destOrd="0" presId="urn:microsoft.com/office/officeart/2017/3/layout/HorizontalPathTimeline"/>
    <dgm:cxn modelId="{30AA8856-3EC9-4415-B9B4-9527EF14B6A7}" type="presParOf" srcId="{7BADCD6E-B06B-451B-8EBC-03C5E98BC034}" destId="{3824E058-3E87-4939-BCD9-CB653E7ACA0F}" srcOrd="0" destOrd="0" presId="urn:microsoft.com/office/officeart/2017/3/layout/HorizontalPathTimeline"/>
    <dgm:cxn modelId="{68CB9040-2811-4D8F-8E6C-8B339B700A79}" type="presParOf" srcId="{7BADCD6E-B06B-451B-8EBC-03C5E98BC034}" destId="{96DF837B-EFB4-4898-90D0-A52F139E7B57}" srcOrd="1" destOrd="0" presId="urn:microsoft.com/office/officeart/2017/3/layout/HorizontalPathTimeline"/>
    <dgm:cxn modelId="{4A272636-91FC-4B4E-BBED-EBF98AE46800}" type="presParOf" srcId="{CA64A03D-DDB7-4941-9555-9D3ABDFA3E26}" destId="{DF736B1C-4371-4C56-898F-FDB8FB165C67}" srcOrd="2" destOrd="0" presId="urn:microsoft.com/office/officeart/2017/3/layout/HorizontalPathTimeline"/>
    <dgm:cxn modelId="{68E1CCC2-68D4-4AA3-B964-7D01CBF0FB12}" type="presParOf" srcId="{CA64A03D-DDB7-4941-9555-9D3ABDFA3E26}" destId="{1CC4B0D0-688C-4FAB-9235-116F6FB1F9AC}" srcOrd="3" destOrd="0" presId="urn:microsoft.com/office/officeart/2017/3/layout/HorizontalPathTimeline"/>
    <dgm:cxn modelId="{812DDF8C-3EC3-401C-B4A3-EE5613B4E1A9}" type="presParOf" srcId="{CA64A03D-DDB7-4941-9555-9D3ABDFA3E26}" destId="{0F70D712-E307-424C-AAD2-5DA51373A7EE}" srcOrd="4" destOrd="0" presId="urn:microsoft.com/office/officeart/2017/3/layout/HorizontalPathTimeline"/>
    <dgm:cxn modelId="{6910BDE6-BDCC-4DE4-9442-C496E1903936}" type="presParOf" srcId="{6EA41F0D-285C-4833-9E7E-3D84F5170463}" destId="{E69D2166-895E-4A98-A0D6-09E39F4A05C0}" srcOrd="3" destOrd="0" presId="urn:microsoft.com/office/officeart/2017/3/layout/HorizontalPathTimeline"/>
    <dgm:cxn modelId="{F8C6436A-3997-4CA4-B2A3-C00EF6A3057E}" type="presParOf" srcId="{6EA41F0D-285C-4833-9E7E-3D84F5170463}" destId="{16DD94E5-18B6-4E52-B345-389269BEEBB2}" srcOrd="4" destOrd="0" presId="urn:microsoft.com/office/officeart/2017/3/layout/HorizontalPathTimeline"/>
    <dgm:cxn modelId="{4C586FE7-108F-41EB-A864-0F46C3FFF313}" type="presParOf" srcId="{16DD94E5-18B6-4E52-B345-389269BEEBB2}" destId="{05B5F6DA-038F-4CBA-9DE0-35364418C87D}" srcOrd="0" destOrd="0" presId="urn:microsoft.com/office/officeart/2017/3/layout/HorizontalPathTimeline"/>
    <dgm:cxn modelId="{82A2F9F6-0DA9-4012-8E69-DAF1F2EB5EE7}" type="presParOf" srcId="{16DD94E5-18B6-4E52-B345-389269BEEBB2}" destId="{AD953461-3D60-48C2-BA8A-1B9ABD484FB7}" srcOrd="1" destOrd="0" presId="urn:microsoft.com/office/officeart/2017/3/layout/HorizontalPathTimeline"/>
    <dgm:cxn modelId="{15327E53-E55D-4EC2-9FE5-3D2889CB8DD3}" type="presParOf" srcId="{AD953461-3D60-48C2-BA8A-1B9ABD484FB7}" destId="{82A42700-1DE2-454F-BCDA-017D662BEEA9}" srcOrd="0" destOrd="0" presId="urn:microsoft.com/office/officeart/2017/3/layout/HorizontalPathTimeline"/>
    <dgm:cxn modelId="{A3DE9F21-DDCE-4A7C-A2BC-AA2A4F744D37}" type="presParOf" srcId="{AD953461-3D60-48C2-BA8A-1B9ABD484FB7}" destId="{0DFE6D94-3040-4083-96E1-D605EA47FAC1}" srcOrd="1" destOrd="0" presId="urn:microsoft.com/office/officeart/2017/3/layout/HorizontalPathTimeline"/>
    <dgm:cxn modelId="{7B03F279-9494-4AF6-867A-283007161EC0}" type="presParOf" srcId="{16DD94E5-18B6-4E52-B345-389269BEEBB2}" destId="{EC6324F0-F0C9-4F2E-9E0D-9D7C7367C3BD}" srcOrd="2" destOrd="0" presId="urn:microsoft.com/office/officeart/2017/3/layout/HorizontalPathTimeline"/>
    <dgm:cxn modelId="{F5F1B866-50F3-4BBA-B7FD-E758FFB57A63}" type="presParOf" srcId="{16DD94E5-18B6-4E52-B345-389269BEEBB2}" destId="{6C4CECC8-97B2-48CC-B7E8-8575656E71ED}" srcOrd="3" destOrd="0" presId="urn:microsoft.com/office/officeart/2017/3/layout/HorizontalPathTimeline"/>
    <dgm:cxn modelId="{217F1429-A195-4388-AFC5-D1F466858DA5}" type="presParOf" srcId="{16DD94E5-18B6-4E52-B345-389269BEEBB2}" destId="{67B9570A-5492-4DA8-B139-E8D68F5C195B}" srcOrd="4" destOrd="0" presId="urn:microsoft.com/office/officeart/2017/3/layout/HorizontalPathTimeline"/>
    <dgm:cxn modelId="{988DF1BD-AB87-4EDE-B0AB-092A522D779E}" type="presParOf" srcId="{6EA41F0D-285C-4833-9E7E-3D84F5170463}" destId="{48FA3EEC-ED7B-44CF-86B1-48836A942817}" srcOrd="5" destOrd="0" presId="urn:microsoft.com/office/officeart/2017/3/layout/HorizontalPathTimeline"/>
    <dgm:cxn modelId="{9FE45FCE-5463-4503-85EA-00ACA5BEE645}" type="presParOf" srcId="{6EA41F0D-285C-4833-9E7E-3D84F5170463}" destId="{539F661F-D932-4FEF-B13B-42CCA46A7E40}" srcOrd="6" destOrd="0" presId="urn:microsoft.com/office/officeart/2017/3/layout/HorizontalPathTimeline"/>
    <dgm:cxn modelId="{70B7C2A0-D61C-4791-A246-EE2C2025AE85}" type="presParOf" srcId="{539F661F-D932-4FEF-B13B-42CCA46A7E40}" destId="{1A687620-A4DA-404A-B212-175A5AB73975}" srcOrd="0" destOrd="0" presId="urn:microsoft.com/office/officeart/2017/3/layout/HorizontalPathTimeline"/>
    <dgm:cxn modelId="{A8D6D84E-FA5F-4045-806D-77EEF2902CE6}" type="presParOf" srcId="{539F661F-D932-4FEF-B13B-42CCA46A7E40}" destId="{EBDE7FC0-3392-44BB-A51A-6451F8FA4D23}" srcOrd="1" destOrd="0" presId="urn:microsoft.com/office/officeart/2017/3/layout/HorizontalPathTimeline"/>
    <dgm:cxn modelId="{2F3AE4AC-96E2-47D9-9134-B8E61703FB48}" type="presParOf" srcId="{EBDE7FC0-3392-44BB-A51A-6451F8FA4D23}" destId="{6710B423-43D8-4D6B-8946-29A64818AD90}" srcOrd="0" destOrd="0" presId="urn:microsoft.com/office/officeart/2017/3/layout/HorizontalPathTimeline"/>
    <dgm:cxn modelId="{5C778097-72E6-4BBB-BF0F-D0585D3ADE88}" type="presParOf" srcId="{EBDE7FC0-3392-44BB-A51A-6451F8FA4D23}" destId="{181BB5FE-965E-4822-AFFF-7E2E849990F1}" srcOrd="1" destOrd="0" presId="urn:microsoft.com/office/officeart/2017/3/layout/HorizontalPathTimeline"/>
    <dgm:cxn modelId="{8411E294-F646-4FBD-A530-1DBF25491264}" type="presParOf" srcId="{539F661F-D932-4FEF-B13B-42CCA46A7E40}" destId="{33B93229-633D-48D7-A8A5-B61CE0CF551A}" srcOrd="2" destOrd="0" presId="urn:microsoft.com/office/officeart/2017/3/layout/HorizontalPathTimeline"/>
    <dgm:cxn modelId="{11D45A51-3EE5-4F1B-9813-88C7D227EB1B}" type="presParOf" srcId="{539F661F-D932-4FEF-B13B-42CCA46A7E40}" destId="{5CC63197-416F-4726-AD8D-1B5B07C39D3B}" srcOrd="3" destOrd="0" presId="urn:microsoft.com/office/officeart/2017/3/layout/HorizontalPathTimeline"/>
    <dgm:cxn modelId="{37E9FA4B-3817-41B4-A017-D8BFD417B9DE}" type="presParOf" srcId="{539F661F-D932-4FEF-B13B-42CCA46A7E40}" destId="{5BA49BDD-C057-4E0C-89CA-BBA8EE6235AA}" srcOrd="4" destOrd="0" presId="urn:microsoft.com/office/officeart/2017/3/layout/HorizontalPathTimeline"/>
    <dgm:cxn modelId="{1C9479C0-238F-4E6D-ACA0-98646B8992F8}" type="presParOf" srcId="{6EA41F0D-285C-4833-9E7E-3D84F5170463}" destId="{C8557952-C08B-4B16-8336-E66912422FAA}" srcOrd="7" destOrd="0" presId="urn:microsoft.com/office/officeart/2017/3/layout/HorizontalPathTimeline"/>
    <dgm:cxn modelId="{C14CD889-8A19-4C90-BAD4-17001756AA68}" type="presParOf" srcId="{6EA41F0D-285C-4833-9E7E-3D84F5170463}" destId="{38082F7B-D565-40B9-BAE9-9E6AD7DA105E}" srcOrd="8" destOrd="0" presId="urn:microsoft.com/office/officeart/2017/3/layout/HorizontalPathTimeline"/>
    <dgm:cxn modelId="{6597C0F7-046B-4C73-9E7D-647935667776}" type="presParOf" srcId="{38082F7B-D565-40B9-BAE9-9E6AD7DA105E}" destId="{68D136D6-7495-45BC-A020-C9BAA1162D3F}" srcOrd="0" destOrd="0" presId="urn:microsoft.com/office/officeart/2017/3/layout/HorizontalPathTimeline"/>
    <dgm:cxn modelId="{9B304F42-68CB-42A9-917F-173095BF20E0}" type="presParOf" srcId="{38082F7B-D565-40B9-BAE9-9E6AD7DA105E}" destId="{25341A18-ACD5-400D-9B05-7081701D75CD}" srcOrd="1" destOrd="0" presId="urn:microsoft.com/office/officeart/2017/3/layout/HorizontalPathTimeline"/>
    <dgm:cxn modelId="{AE98A3B4-2F8A-462D-8146-CE51F3581AFD}" type="presParOf" srcId="{25341A18-ACD5-400D-9B05-7081701D75CD}" destId="{82378625-DB06-4A43-A4BF-2D51E5E9B6A6}" srcOrd="0" destOrd="0" presId="urn:microsoft.com/office/officeart/2017/3/layout/HorizontalPathTimeline"/>
    <dgm:cxn modelId="{C44857A8-C01D-4DCE-9DB2-E011889183ED}" type="presParOf" srcId="{25341A18-ACD5-400D-9B05-7081701D75CD}" destId="{296E70F1-09DB-4297-91BD-529E93C9ED6C}" srcOrd="1" destOrd="0" presId="urn:microsoft.com/office/officeart/2017/3/layout/HorizontalPathTimeline"/>
    <dgm:cxn modelId="{2EFA9790-4CB9-4312-8115-D43BBF50DCD1}" type="presParOf" srcId="{38082F7B-D565-40B9-BAE9-9E6AD7DA105E}" destId="{8009CCC0-66E7-4179-81E2-CAF701E605C7}" srcOrd="2" destOrd="0" presId="urn:microsoft.com/office/officeart/2017/3/layout/HorizontalPathTimeline"/>
    <dgm:cxn modelId="{7B0CFD52-2ED5-495A-9DE3-AA6E238A19B9}" type="presParOf" srcId="{38082F7B-D565-40B9-BAE9-9E6AD7DA105E}" destId="{1D8CE021-AE9F-4CE2-AA4C-AB91C2DF2D4E}" srcOrd="3" destOrd="0" presId="urn:microsoft.com/office/officeart/2017/3/layout/HorizontalPathTimeline"/>
    <dgm:cxn modelId="{742CEE1A-ED68-4147-B625-9CB4B123299A}" type="presParOf" srcId="{38082F7B-D565-40B9-BAE9-9E6AD7DA105E}" destId="{371172D3-8599-4AC3-ADFA-064150B56CE7}" srcOrd="4" destOrd="0" presId="urn:microsoft.com/office/officeart/2017/3/layout/HorizontalPathTimeline"/>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508F9DC-19CA-4A77-954D-630E4EE8F52A}" type="doc">
      <dgm:prSet loTypeId="urn:microsoft.com/office/officeart/2017/3/layout/HorizontalPathTimeline" loCatId="process" qsTypeId="urn:microsoft.com/office/officeart/2005/8/quickstyle/simple5" qsCatId="simple" csTypeId="urn:microsoft.com/office/officeart/2005/8/colors/colorful1" csCatId="colorful" phldr="1"/>
      <dgm:spPr/>
      <dgm:t>
        <a:bodyPr/>
        <a:lstStyle/>
        <a:p>
          <a:endParaRPr lang="en-US"/>
        </a:p>
      </dgm:t>
    </dgm:pt>
    <dgm:pt modelId="{A60B6E10-2E42-40FB-AEC7-B598C36AF000}">
      <dgm:prSet/>
      <dgm:spPr/>
      <dgm:t>
        <a:bodyPr/>
        <a:lstStyle/>
        <a:p>
          <a:pPr>
            <a:defRPr b="1"/>
          </a:pPr>
          <a:r>
            <a:rPr lang="en-US"/>
            <a:t>2013</a:t>
          </a:r>
        </a:p>
      </dgm:t>
    </dgm:pt>
    <dgm:pt modelId="{5D6A20DD-3A97-4E26-8061-37AA66C42907}" type="parTrans" cxnId="{D6BCEE49-9DF6-4DF2-95F1-477E05669480}">
      <dgm:prSet/>
      <dgm:spPr/>
      <dgm:t>
        <a:bodyPr/>
        <a:lstStyle/>
        <a:p>
          <a:endParaRPr lang="en-US"/>
        </a:p>
      </dgm:t>
    </dgm:pt>
    <dgm:pt modelId="{37A93C2A-D066-45FB-BE02-AA11196618A1}" type="sibTrans" cxnId="{D6BCEE49-9DF6-4DF2-95F1-477E05669480}">
      <dgm:prSet/>
      <dgm:spPr/>
      <dgm:t>
        <a:bodyPr/>
        <a:lstStyle/>
        <a:p>
          <a:endParaRPr lang="en-US"/>
        </a:p>
      </dgm:t>
    </dgm:pt>
    <dgm:pt modelId="{EAD5EE8E-276A-4578-AE27-616B2B3D45BB}">
      <dgm:prSet/>
      <dgm:spPr/>
      <dgm:t>
        <a:bodyPr/>
        <a:lstStyle/>
        <a:p>
          <a:r>
            <a:rPr lang="en-US"/>
            <a:t>Phishing becomes the primary means in which to deploy Ransomware.</a:t>
          </a:r>
        </a:p>
      </dgm:t>
    </dgm:pt>
    <dgm:pt modelId="{397EEB66-7F2B-4B4B-A4CE-8F226E21F454}" type="parTrans" cxnId="{9E1D3EAA-F6F0-43C3-A0E8-7051103E48AE}">
      <dgm:prSet/>
      <dgm:spPr/>
      <dgm:t>
        <a:bodyPr/>
        <a:lstStyle/>
        <a:p>
          <a:endParaRPr lang="en-US"/>
        </a:p>
      </dgm:t>
    </dgm:pt>
    <dgm:pt modelId="{54E03171-1CFB-426F-B264-3B52D4CD114B}" type="sibTrans" cxnId="{9E1D3EAA-F6F0-43C3-A0E8-7051103E48AE}">
      <dgm:prSet/>
      <dgm:spPr/>
      <dgm:t>
        <a:bodyPr/>
        <a:lstStyle/>
        <a:p>
          <a:endParaRPr lang="en-US"/>
        </a:p>
      </dgm:t>
    </dgm:pt>
    <dgm:pt modelId="{F71D7DF7-9DC5-4FEA-881E-3709A155A641}">
      <dgm:prSet/>
      <dgm:spPr/>
      <dgm:t>
        <a:bodyPr/>
        <a:lstStyle/>
        <a:p>
          <a:pPr>
            <a:defRPr b="1"/>
          </a:pPr>
          <a:r>
            <a:rPr lang="en-US"/>
            <a:t>2017</a:t>
          </a:r>
        </a:p>
      </dgm:t>
    </dgm:pt>
    <dgm:pt modelId="{9AC281A2-2416-49B5-A883-761218158D27}" type="parTrans" cxnId="{50B813E9-367E-44E2-A1E9-91D0F811F459}">
      <dgm:prSet/>
      <dgm:spPr/>
      <dgm:t>
        <a:bodyPr/>
        <a:lstStyle/>
        <a:p>
          <a:endParaRPr lang="en-US"/>
        </a:p>
      </dgm:t>
    </dgm:pt>
    <dgm:pt modelId="{DDA7093F-9954-497A-9B09-032DC5AC25C5}" type="sibTrans" cxnId="{50B813E9-367E-44E2-A1E9-91D0F811F459}">
      <dgm:prSet/>
      <dgm:spPr/>
      <dgm:t>
        <a:bodyPr/>
        <a:lstStyle/>
        <a:p>
          <a:endParaRPr lang="en-US"/>
        </a:p>
      </dgm:t>
    </dgm:pt>
    <dgm:pt modelId="{E9D77D94-E6E2-4B91-B580-8B4F40EBCDC4}">
      <dgm:prSet/>
      <dgm:spPr/>
      <dgm:t>
        <a:bodyPr/>
        <a:lstStyle/>
        <a:p>
          <a:r>
            <a:rPr lang="en-US"/>
            <a:t>Phishing groups use the “HTTPS” protocol in which to host fake site.</a:t>
          </a:r>
        </a:p>
      </dgm:t>
    </dgm:pt>
    <dgm:pt modelId="{B0B4C3C3-3E02-482C-9F0C-46A87EEDA7CE}" type="parTrans" cxnId="{62637DD6-C8BE-4171-8078-20ABBF25542B}">
      <dgm:prSet/>
      <dgm:spPr/>
      <dgm:t>
        <a:bodyPr/>
        <a:lstStyle/>
        <a:p>
          <a:endParaRPr lang="en-US"/>
        </a:p>
      </dgm:t>
    </dgm:pt>
    <dgm:pt modelId="{86369841-6A9C-482E-ACF0-4FF43213C553}" type="sibTrans" cxnId="{62637DD6-C8BE-4171-8078-20ABBF25542B}">
      <dgm:prSet/>
      <dgm:spPr/>
      <dgm:t>
        <a:bodyPr/>
        <a:lstStyle/>
        <a:p>
          <a:endParaRPr lang="en-US"/>
        </a:p>
      </dgm:t>
    </dgm:pt>
    <dgm:pt modelId="{4EB758C2-8D0E-4870-93BC-FEF5A4193A24}">
      <dgm:prSet/>
      <dgm:spPr/>
      <dgm:t>
        <a:bodyPr/>
        <a:lstStyle/>
        <a:p>
          <a:pPr>
            <a:defRPr b="1"/>
          </a:pPr>
          <a:r>
            <a:rPr lang="en-US"/>
            <a:t>2018</a:t>
          </a:r>
        </a:p>
      </dgm:t>
    </dgm:pt>
    <dgm:pt modelId="{424C7A62-0B63-4524-B6DA-EF2FA9B23F1E}" type="parTrans" cxnId="{C3D4E2A4-7354-4E0F-AD24-2E3D30A20655}">
      <dgm:prSet/>
      <dgm:spPr/>
      <dgm:t>
        <a:bodyPr/>
        <a:lstStyle/>
        <a:p>
          <a:endParaRPr lang="en-US"/>
        </a:p>
      </dgm:t>
    </dgm:pt>
    <dgm:pt modelId="{230C9EE3-B982-4E5B-B0A3-2DFACC7A99CE}" type="sibTrans" cxnId="{C3D4E2A4-7354-4E0F-AD24-2E3D30A20655}">
      <dgm:prSet/>
      <dgm:spPr/>
      <dgm:t>
        <a:bodyPr/>
        <a:lstStyle/>
        <a:p>
          <a:endParaRPr lang="en-US"/>
        </a:p>
      </dgm:t>
    </dgm:pt>
    <dgm:pt modelId="{B60EBDFC-C4D2-46E7-AD45-2C3F068C0923}">
      <dgm:prSet/>
      <dgm:spPr/>
      <dgm:t>
        <a:bodyPr/>
        <a:lstStyle/>
        <a:p>
          <a:r>
            <a:rPr lang="en-US" dirty="0"/>
            <a:t>Phishing groups start to hide images behind source code.  Canada is the next major country to be hit with Phishing, with 85% of them claiming they have received a suspicious email.</a:t>
          </a:r>
        </a:p>
      </dgm:t>
    </dgm:pt>
    <dgm:pt modelId="{5E418DC1-B914-46D7-B27D-6E7FB30472F9}" type="parTrans" cxnId="{3F2B87BA-242C-404A-923D-B7324A53BEA6}">
      <dgm:prSet/>
      <dgm:spPr/>
      <dgm:t>
        <a:bodyPr/>
        <a:lstStyle/>
        <a:p>
          <a:endParaRPr lang="en-US"/>
        </a:p>
      </dgm:t>
    </dgm:pt>
    <dgm:pt modelId="{296D005A-9B17-4AAD-A5FA-99E2AC600557}" type="sibTrans" cxnId="{3F2B87BA-242C-404A-923D-B7324A53BEA6}">
      <dgm:prSet/>
      <dgm:spPr/>
      <dgm:t>
        <a:bodyPr/>
        <a:lstStyle/>
        <a:p>
          <a:endParaRPr lang="en-US"/>
        </a:p>
      </dgm:t>
    </dgm:pt>
    <dgm:pt modelId="{E058E721-A741-461E-BA30-2CA113C47EAB}">
      <dgm:prSet/>
      <dgm:spPr/>
      <dgm:t>
        <a:bodyPr/>
        <a:lstStyle/>
        <a:p>
          <a:pPr>
            <a:defRPr b="1"/>
          </a:pPr>
          <a:r>
            <a:rPr lang="en-US"/>
            <a:t>2019</a:t>
          </a:r>
        </a:p>
      </dgm:t>
    </dgm:pt>
    <dgm:pt modelId="{F1BF4909-99C2-4705-BDC7-09EEAE40DBFA}" type="parTrans" cxnId="{3E3CA429-4DA9-48E2-ABA7-94C3D23D7CBB}">
      <dgm:prSet/>
      <dgm:spPr/>
      <dgm:t>
        <a:bodyPr/>
        <a:lstStyle/>
        <a:p>
          <a:endParaRPr lang="en-US"/>
        </a:p>
      </dgm:t>
    </dgm:pt>
    <dgm:pt modelId="{CA600A12-65C9-47F8-8780-63AB7F505D8C}" type="sibTrans" cxnId="{3E3CA429-4DA9-48E2-ABA7-94C3D23D7CBB}">
      <dgm:prSet/>
      <dgm:spPr/>
      <dgm:t>
        <a:bodyPr/>
        <a:lstStyle/>
        <a:p>
          <a:endParaRPr lang="en-US"/>
        </a:p>
      </dgm:t>
    </dgm:pt>
    <dgm:pt modelId="{DF4940FB-D21D-4B26-B5B1-9DC879E234AA}">
      <dgm:prSet/>
      <dgm:spPr/>
      <dgm:t>
        <a:bodyPr/>
        <a:lstStyle/>
        <a:p>
          <a:r>
            <a:rPr lang="en-US"/>
            <a:t>Phishing emails now target using gift cards.</a:t>
          </a:r>
        </a:p>
      </dgm:t>
    </dgm:pt>
    <dgm:pt modelId="{9F292AF5-BC6E-47C6-BB00-402D0446F845}" type="parTrans" cxnId="{D65206B6-4ED5-4631-ABFC-958A9FDE4958}">
      <dgm:prSet/>
      <dgm:spPr/>
      <dgm:t>
        <a:bodyPr/>
        <a:lstStyle/>
        <a:p>
          <a:endParaRPr lang="en-US"/>
        </a:p>
      </dgm:t>
    </dgm:pt>
    <dgm:pt modelId="{0C892734-F032-4604-9E37-C5A34D006EDC}" type="sibTrans" cxnId="{D65206B6-4ED5-4631-ABFC-958A9FDE4958}">
      <dgm:prSet/>
      <dgm:spPr/>
      <dgm:t>
        <a:bodyPr/>
        <a:lstStyle/>
        <a:p>
          <a:endParaRPr lang="en-US"/>
        </a:p>
      </dgm:t>
    </dgm:pt>
    <dgm:pt modelId="{18F70193-E811-42FC-958B-42AEC3AECF47}">
      <dgm:prSet/>
      <dgm:spPr/>
      <dgm:t>
        <a:bodyPr/>
        <a:lstStyle/>
        <a:p>
          <a:pPr>
            <a:defRPr b="1"/>
          </a:pPr>
          <a:r>
            <a:rPr lang="en-US"/>
            <a:t>2020s</a:t>
          </a:r>
        </a:p>
      </dgm:t>
    </dgm:pt>
    <dgm:pt modelId="{5E686237-DF4D-4535-B265-45C615B1A3E5}" type="parTrans" cxnId="{69EDDE5E-1FF0-47CE-A367-B597F9518A4F}">
      <dgm:prSet/>
      <dgm:spPr/>
      <dgm:t>
        <a:bodyPr/>
        <a:lstStyle/>
        <a:p>
          <a:endParaRPr lang="en-US"/>
        </a:p>
      </dgm:t>
    </dgm:pt>
    <dgm:pt modelId="{19A2EB0A-8107-4B4A-B5CD-2AA24EF951CA}" type="sibTrans" cxnId="{69EDDE5E-1FF0-47CE-A367-B597F9518A4F}">
      <dgm:prSet/>
      <dgm:spPr/>
      <dgm:t>
        <a:bodyPr/>
        <a:lstStyle/>
        <a:p>
          <a:endParaRPr lang="en-US"/>
        </a:p>
      </dgm:t>
    </dgm:pt>
    <dgm:pt modelId="{90F870D4-9DF8-4664-BD51-2A3873ECBDF1}">
      <dgm:prSet/>
      <dgm:spPr/>
      <dgm:t>
        <a:bodyPr/>
        <a:lstStyle/>
        <a:p>
          <a:r>
            <a:rPr lang="en-US"/>
            <a:t>This has been deemed to be the worst time period for Phishing attacks, primarily fueled by the COVID-19 pandemic.</a:t>
          </a:r>
        </a:p>
      </dgm:t>
    </dgm:pt>
    <dgm:pt modelId="{C65B872F-B99D-41E2-AADE-92430DD335B6}" type="parTrans" cxnId="{0A6331D7-AF65-44A3-A2C0-A10F3AAE9F0E}">
      <dgm:prSet/>
      <dgm:spPr/>
      <dgm:t>
        <a:bodyPr/>
        <a:lstStyle/>
        <a:p>
          <a:endParaRPr lang="en-US"/>
        </a:p>
      </dgm:t>
    </dgm:pt>
    <dgm:pt modelId="{9FAEC3E3-83BD-4E4E-89D3-AF0FB673C32D}" type="sibTrans" cxnId="{0A6331D7-AF65-44A3-A2C0-A10F3AAE9F0E}">
      <dgm:prSet/>
      <dgm:spPr/>
      <dgm:t>
        <a:bodyPr/>
        <a:lstStyle/>
        <a:p>
          <a:endParaRPr lang="en-US"/>
        </a:p>
      </dgm:t>
    </dgm:pt>
    <dgm:pt modelId="{26660057-0678-496E-842F-5EBBAD93529C}" type="pres">
      <dgm:prSet presAssocID="{5508F9DC-19CA-4A77-954D-630E4EE8F52A}" presName="root" presStyleCnt="0">
        <dgm:presLayoutVars>
          <dgm:chMax/>
          <dgm:chPref/>
          <dgm:animLvl val="lvl"/>
        </dgm:presLayoutVars>
      </dgm:prSet>
      <dgm:spPr/>
    </dgm:pt>
    <dgm:pt modelId="{61DC84FC-34BD-4C67-95FD-16DB506CBEC2}" type="pres">
      <dgm:prSet presAssocID="{5508F9DC-19CA-4A77-954D-630E4EE8F52A}" presName="divider" presStyleLbl="node1" presStyleIdx="0" presStyleCnt="1"/>
      <dgm:spPr/>
    </dgm:pt>
    <dgm:pt modelId="{4E64AB42-7244-482E-BA88-83EFE53BBCDC}" type="pres">
      <dgm:prSet presAssocID="{5508F9DC-19CA-4A77-954D-630E4EE8F52A}" presName="nodes" presStyleCnt="0">
        <dgm:presLayoutVars>
          <dgm:chMax/>
          <dgm:chPref/>
          <dgm:animLvl val="lvl"/>
        </dgm:presLayoutVars>
      </dgm:prSet>
      <dgm:spPr/>
    </dgm:pt>
    <dgm:pt modelId="{742E3E87-E554-463B-B85E-A5D77E0B74B4}" type="pres">
      <dgm:prSet presAssocID="{A60B6E10-2E42-40FB-AEC7-B598C36AF000}" presName="composite" presStyleCnt="0"/>
      <dgm:spPr/>
    </dgm:pt>
    <dgm:pt modelId="{9131BE62-BC43-4102-BC9C-40E16BE5E886}" type="pres">
      <dgm:prSet presAssocID="{A60B6E10-2E42-40FB-AEC7-B598C36AF000}" presName="L1TextContainer" presStyleLbl="revTx" presStyleIdx="0" presStyleCnt="5">
        <dgm:presLayoutVars>
          <dgm:chMax val="1"/>
          <dgm:chPref val="1"/>
          <dgm:bulletEnabled val="1"/>
        </dgm:presLayoutVars>
      </dgm:prSet>
      <dgm:spPr/>
    </dgm:pt>
    <dgm:pt modelId="{A82E77D1-45E9-4312-9890-F0612A1B2BFA}" type="pres">
      <dgm:prSet presAssocID="{A60B6E10-2E42-40FB-AEC7-B598C36AF000}" presName="L2TextContainerWrapper" presStyleCnt="0">
        <dgm:presLayoutVars>
          <dgm:chMax val="0"/>
          <dgm:chPref val="0"/>
          <dgm:bulletEnabled val="1"/>
        </dgm:presLayoutVars>
      </dgm:prSet>
      <dgm:spPr/>
    </dgm:pt>
    <dgm:pt modelId="{F53E68C0-ADD4-4205-8421-3CC18EAC4D7C}" type="pres">
      <dgm:prSet presAssocID="{A60B6E10-2E42-40FB-AEC7-B598C36AF000}" presName="L2TextContainer" presStyleLbl="bgAccFollowNode1" presStyleIdx="0" presStyleCnt="5"/>
      <dgm:spPr/>
    </dgm:pt>
    <dgm:pt modelId="{4FD86D23-EF2E-4BBB-A301-95FCCE5C69BF}" type="pres">
      <dgm:prSet presAssocID="{A60B6E10-2E42-40FB-AEC7-B598C36AF000}" presName="FlexibleEmptyPlaceHolder" presStyleCnt="0"/>
      <dgm:spPr/>
    </dgm:pt>
    <dgm:pt modelId="{48B10008-236B-4D31-86BB-E9C7173CFBAD}" type="pres">
      <dgm:prSet presAssocID="{A60B6E10-2E42-40FB-AEC7-B598C36AF000}" presName="ConnectLine" presStyleLbl="alignNode1" presStyleIdx="0" presStyleCnt="5"/>
      <dgm:spPr>
        <a:gradFill rotWithShape="0">
          <a:gsLst>
            <a:gs pos="0">
              <a:schemeClr val="accent2">
                <a:tint val="96000"/>
                <a:lumMod val="104000"/>
              </a:schemeClr>
            </a:gs>
            <a:gs pos="100000">
              <a:schemeClr val="accent2">
                <a:shade val="84000"/>
                <a:lumMod val="84000"/>
              </a:schemeClr>
            </a:gs>
          </a:gsLst>
          <a:lin ang="5400000" scaled="0"/>
        </a:gradFill>
        <a:ln w="6350" cap="rnd" cmpd="sng" algn="ctr">
          <a:solidFill>
            <a:schemeClr val="accent2">
              <a:hueOff val="0"/>
              <a:satOff val="0"/>
              <a:lumOff val="0"/>
              <a:alphaOff val="0"/>
            </a:schemeClr>
          </a:solidFill>
          <a:prstDash val="dash"/>
        </a:ln>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dgm:spPr>
    </dgm:pt>
    <dgm:pt modelId="{A7EA793C-CBAA-432F-80A9-1FC8D36793EB}" type="pres">
      <dgm:prSet presAssocID="{A60B6E10-2E42-40FB-AEC7-B598C36AF000}" presName="ConnectorPoint" presStyleLbl="fgAcc1" presStyleIdx="0" presStyleCnt="5"/>
      <dgm:spPr>
        <a:solidFill>
          <a:schemeClr val="lt1">
            <a:alpha val="90000"/>
            <a:hueOff val="0"/>
            <a:satOff val="0"/>
            <a:lumOff val="0"/>
            <a:alphaOff val="0"/>
          </a:schemeClr>
        </a:solidFill>
        <a:ln w="9525" cap="rnd" cmpd="sng" algn="ctr">
          <a:noFill/>
          <a:prstDash val="solid"/>
        </a:ln>
        <a:effectLst>
          <a:innerShdw blurRad="50800" dist="25400" dir="13500000">
            <a:srgbClr val="000000">
              <a:alpha val="55000"/>
            </a:srgbClr>
          </a:innerShdw>
        </a:effectLst>
      </dgm:spPr>
    </dgm:pt>
    <dgm:pt modelId="{68CE1DC7-D469-44DE-BD0F-FD063DF2990E}" type="pres">
      <dgm:prSet presAssocID="{A60B6E10-2E42-40FB-AEC7-B598C36AF000}" presName="EmptyPlaceHolder" presStyleCnt="0"/>
      <dgm:spPr/>
    </dgm:pt>
    <dgm:pt modelId="{03F802B7-F0D9-4CB3-B322-12FD5588C1CE}" type="pres">
      <dgm:prSet presAssocID="{37A93C2A-D066-45FB-BE02-AA11196618A1}" presName="spaceBetweenRectangles" presStyleCnt="0"/>
      <dgm:spPr/>
    </dgm:pt>
    <dgm:pt modelId="{C4906A03-9C33-4838-A564-62ABA52DF580}" type="pres">
      <dgm:prSet presAssocID="{F71D7DF7-9DC5-4FEA-881E-3709A155A641}" presName="composite" presStyleCnt="0"/>
      <dgm:spPr/>
    </dgm:pt>
    <dgm:pt modelId="{4DE1B279-4880-4176-87DE-2AF00998CF73}" type="pres">
      <dgm:prSet presAssocID="{F71D7DF7-9DC5-4FEA-881E-3709A155A641}" presName="L1TextContainer" presStyleLbl="revTx" presStyleIdx="1" presStyleCnt="5">
        <dgm:presLayoutVars>
          <dgm:chMax val="1"/>
          <dgm:chPref val="1"/>
          <dgm:bulletEnabled val="1"/>
        </dgm:presLayoutVars>
      </dgm:prSet>
      <dgm:spPr/>
    </dgm:pt>
    <dgm:pt modelId="{7F36DF00-7B50-4516-86C7-0D75DB728B2C}" type="pres">
      <dgm:prSet presAssocID="{F71D7DF7-9DC5-4FEA-881E-3709A155A641}" presName="L2TextContainerWrapper" presStyleCnt="0">
        <dgm:presLayoutVars>
          <dgm:chMax val="0"/>
          <dgm:chPref val="0"/>
          <dgm:bulletEnabled val="1"/>
        </dgm:presLayoutVars>
      </dgm:prSet>
      <dgm:spPr/>
    </dgm:pt>
    <dgm:pt modelId="{8C4B3118-659F-44AA-9BA7-9BF9A95FA6E4}" type="pres">
      <dgm:prSet presAssocID="{F71D7DF7-9DC5-4FEA-881E-3709A155A641}" presName="L2TextContainer" presStyleLbl="bgAccFollowNode1" presStyleIdx="1" presStyleCnt="5"/>
      <dgm:spPr/>
    </dgm:pt>
    <dgm:pt modelId="{1AD53C02-7478-4140-9663-6710D5996401}" type="pres">
      <dgm:prSet presAssocID="{F71D7DF7-9DC5-4FEA-881E-3709A155A641}" presName="FlexibleEmptyPlaceHolder" presStyleCnt="0"/>
      <dgm:spPr/>
    </dgm:pt>
    <dgm:pt modelId="{BCFAFCAE-2C85-49E5-A4ED-0987F0C0CABB}" type="pres">
      <dgm:prSet presAssocID="{F71D7DF7-9DC5-4FEA-881E-3709A155A641}" presName="ConnectLine" presStyleLbl="alignNode1" presStyleIdx="1" presStyleCnt="5"/>
      <dgm:spPr>
        <a:gradFill rotWithShape="0">
          <a:gsLst>
            <a:gs pos="0">
              <a:schemeClr val="accent3">
                <a:tint val="96000"/>
                <a:lumMod val="104000"/>
              </a:schemeClr>
            </a:gs>
            <a:gs pos="100000">
              <a:schemeClr val="accent3">
                <a:shade val="84000"/>
                <a:lumMod val="84000"/>
              </a:schemeClr>
            </a:gs>
          </a:gsLst>
          <a:lin ang="5400000" scaled="0"/>
        </a:gradFill>
        <a:ln w="6350" cap="rnd" cmpd="sng" algn="ctr">
          <a:solidFill>
            <a:schemeClr val="accent3">
              <a:hueOff val="0"/>
              <a:satOff val="0"/>
              <a:lumOff val="0"/>
              <a:alphaOff val="0"/>
            </a:schemeClr>
          </a:solidFill>
          <a:prstDash val="dash"/>
        </a:ln>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dgm:spPr>
    </dgm:pt>
    <dgm:pt modelId="{7046C25E-D4F0-4E1B-8B3D-460E39005565}" type="pres">
      <dgm:prSet presAssocID="{F71D7DF7-9DC5-4FEA-881E-3709A155A641}" presName="ConnectorPoint" presStyleLbl="fgAcc1" presStyleIdx="1" presStyleCnt="5"/>
      <dgm:spPr>
        <a:solidFill>
          <a:schemeClr val="lt1">
            <a:alpha val="90000"/>
            <a:hueOff val="0"/>
            <a:satOff val="0"/>
            <a:lumOff val="0"/>
            <a:alphaOff val="0"/>
          </a:schemeClr>
        </a:solidFill>
        <a:ln w="9525" cap="rnd" cmpd="sng" algn="ctr">
          <a:noFill/>
          <a:prstDash val="solid"/>
        </a:ln>
        <a:effectLst>
          <a:innerShdw blurRad="50800" dist="25400" dir="13500000">
            <a:srgbClr val="000000">
              <a:alpha val="55000"/>
            </a:srgbClr>
          </a:innerShdw>
        </a:effectLst>
      </dgm:spPr>
    </dgm:pt>
    <dgm:pt modelId="{C6661D35-A97B-42E3-B699-E8C67F7CEC96}" type="pres">
      <dgm:prSet presAssocID="{F71D7DF7-9DC5-4FEA-881E-3709A155A641}" presName="EmptyPlaceHolder" presStyleCnt="0"/>
      <dgm:spPr/>
    </dgm:pt>
    <dgm:pt modelId="{F7EF78B4-8B12-42D2-87DE-869DD27AB3F1}" type="pres">
      <dgm:prSet presAssocID="{DDA7093F-9954-497A-9B09-032DC5AC25C5}" presName="spaceBetweenRectangles" presStyleCnt="0"/>
      <dgm:spPr/>
    </dgm:pt>
    <dgm:pt modelId="{0DDDC917-FFCE-4B48-8DCE-663B5DB31D4A}" type="pres">
      <dgm:prSet presAssocID="{4EB758C2-8D0E-4870-93BC-FEF5A4193A24}" presName="composite" presStyleCnt="0"/>
      <dgm:spPr/>
    </dgm:pt>
    <dgm:pt modelId="{7E36F428-D6DB-450A-9281-5CF686C16DE2}" type="pres">
      <dgm:prSet presAssocID="{4EB758C2-8D0E-4870-93BC-FEF5A4193A24}" presName="L1TextContainer" presStyleLbl="revTx" presStyleIdx="2" presStyleCnt="5">
        <dgm:presLayoutVars>
          <dgm:chMax val="1"/>
          <dgm:chPref val="1"/>
          <dgm:bulletEnabled val="1"/>
        </dgm:presLayoutVars>
      </dgm:prSet>
      <dgm:spPr/>
    </dgm:pt>
    <dgm:pt modelId="{ECE71E18-D796-4788-996A-228ED4EEDC1A}" type="pres">
      <dgm:prSet presAssocID="{4EB758C2-8D0E-4870-93BC-FEF5A4193A24}" presName="L2TextContainerWrapper" presStyleCnt="0">
        <dgm:presLayoutVars>
          <dgm:chMax val="0"/>
          <dgm:chPref val="0"/>
          <dgm:bulletEnabled val="1"/>
        </dgm:presLayoutVars>
      </dgm:prSet>
      <dgm:spPr/>
    </dgm:pt>
    <dgm:pt modelId="{BC34FBB3-57C2-42D3-8FF9-C5DA2B0387C7}" type="pres">
      <dgm:prSet presAssocID="{4EB758C2-8D0E-4870-93BC-FEF5A4193A24}" presName="L2TextContainer" presStyleLbl="bgAccFollowNode1" presStyleIdx="2" presStyleCnt="5"/>
      <dgm:spPr/>
    </dgm:pt>
    <dgm:pt modelId="{74054B2E-05C1-4AB0-ADDF-7D241B52C44D}" type="pres">
      <dgm:prSet presAssocID="{4EB758C2-8D0E-4870-93BC-FEF5A4193A24}" presName="FlexibleEmptyPlaceHolder" presStyleCnt="0"/>
      <dgm:spPr/>
    </dgm:pt>
    <dgm:pt modelId="{121A5B74-C64C-4242-9AC9-7E7EA4A5CC6A}" type="pres">
      <dgm:prSet presAssocID="{4EB758C2-8D0E-4870-93BC-FEF5A4193A24}" presName="ConnectLine" presStyleLbl="alignNode1" presStyleIdx="2" presStyleCnt="5"/>
      <dgm:spPr>
        <a:gradFill rotWithShape="0">
          <a:gsLst>
            <a:gs pos="0">
              <a:schemeClr val="accent4">
                <a:tint val="96000"/>
                <a:lumMod val="104000"/>
              </a:schemeClr>
            </a:gs>
            <a:gs pos="100000">
              <a:schemeClr val="accent4">
                <a:shade val="84000"/>
                <a:lumMod val="84000"/>
              </a:schemeClr>
            </a:gs>
          </a:gsLst>
          <a:lin ang="5400000" scaled="0"/>
        </a:gradFill>
        <a:ln w="6350" cap="rnd" cmpd="sng" algn="ctr">
          <a:solidFill>
            <a:schemeClr val="accent4">
              <a:hueOff val="0"/>
              <a:satOff val="0"/>
              <a:lumOff val="0"/>
              <a:alphaOff val="0"/>
            </a:schemeClr>
          </a:solidFill>
          <a:prstDash val="dash"/>
        </a:ln>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dgm:spPr>
    </dgm:pt>
    <dgm:pt modelId="{196EDD08-5B96-4982-B454-8534CDB78429}" type="pres">
      <dgm:prSet presAssocID="{4EB758C2-8D0E-4870-93BC-FEF5A4193A24}" presName="ConnectorPoint" presStyleLbl="fgAcc1" presStyleIdx="2" presStyleCnt="5"/>
      <dgm:spPr>
        <a:solidFill>
          <a:schemeClr val="lt1">
            <a:alpha val="90000"/>
            <a:hueOff val="0"/>
            <a:satOff val="0"/>
            <a:lumOff val="0"/>
            <a:alphaOff val="0"/>
          </a:schemeClr>
        </a:solidFill>
        <a:ln w="9525" cap="rnd" cmpd="sng" algn="ctr">
          <a:noFill/>
          <a:prstDash val="solid"/>
        </a:ln>
        <a:effectLst>
          <a:innerShdw blurRad="50800" dist="25400" dir="13500000">
            <a:srgbClr val="000000">
              <a:alpha val="55000"/>
            </a:srgbClr>
          </a:innerShdw>
        </a:effectLst>
      </dgm:spPr>
    </dgm:pt>
    <dgm:pt modelId="{B13B5CCA-E708-486F-9A70-159E63C1B582}" type="pres">
      <dgm:prSet presAssocID="{4EB758C2-8D0E-4870-93BC-FEF5A4193A24}" presName="EmptyPlaceHolder" presStyleCnt="0"/>
      <dgm:spPr/>
    </dgm:pt>
    <dgm:pt modelId="{88545435-9A1F-445B-BEA9-C086E6041896}" type="pres">
      <dgm:prSet presAssocID="{230C9EE3-B982-4E5B-B0A3-2DFACC7A99CE}" presName="spaceBetweenRectangles" presStyleCnt="0"/>
      <dgm:spPr/>
    </dgm:pt>
    <dgm:pt modelId="{652B18D2-8162-4E1D-A8E3-7AB869C380CC}" type="pres">
      <dgm:prSet presAssocID="{E058E721-A741-461E-BA30-2CA113C47EAB}" presName="composite" presStyleCnt="0"/>
      <dgm:spPr/>
    </dgm:pt>
    <dgm:pt modelId="{DA213B72-429E-4AC4-9118-638001A68385}" type="pres">
      <dgm:prSet presAssocID="{E058E721-A741-461E-BA30-2CA113C47EAB}" presName="L1TextContainer" presStyleLbl="revTx" presStyleIdx="3" presStyleCnt="5">
        <dgm:presLayoutVars>
          <dgm:chMax val="1"/>
          <dgm:chPref val="1"/>
          <dgm:bulletEnabled val="1"/>
        </dgm:presLayoutVars>
      </dgm:prSet>
      <dgm:spPr/>
    </dgm:pt>
    <dgm:pt modelId="{7664E67F-2B8D-4932-AC71-C8C5E86D6A35}" type="pres">
      <dgm:prSet presAssocID="{E058E721-A741-461E-BA30-2CA113C47EAB}" presName="L2TextContainerWrapper" presStyleCnt="0">
        <dgm:presLayoutVars>
          <dgm:chMax val="0"/>
          <dgm:chPref val="0"/>
          <dgm:bulletEnabled val="1"/>
        </dgm:presLayoutVars>
      </dgm:prSet>
      <dgm:spPr/>
    </dgm:pt>
    <dgm:pt modelId="{FC733480-6114-40B3-91C4-D6976D27652D}" type="pres">
      <dgm:prSet presAssocID="{E058E721-A741-461E-BA30-2CA113C47EAB}" presName="L2TextContainer" presStyleLbl="bgAccFollowNode1" presStyleIdx="3" presStyleCnt="5"/>
      <dgm:spPr/>
    </dgm:pt>
    <dgm:pt modelId="{9F08AB12-0B44-498D-9F1F-2D9E8EE82A08}" type="pres">
      <dgm:prSet presAssocID="{E058E721-A741-461E-BA30-2CA113C47EAB}" presName="FlexibleEmptyPlaceHolder" presStyleCnt="0"/>
      <dgm:spPr/>
    </dgm:pt>
    <dgm:pt modelId="{724D6E03-0517-47EF-A3A5-0B8DCC99AF6F}" type="pres">
      <dgm:prSet presAssocID="{E058E721-A741-461E-BA30-2CA113C47EAB}" presName="ConnectLine" presStyleLbl="alignNode1" presStyleIdx="3" presStyleCnt="5"/>
      <dgm:spPr>
        <a:gradFill rotWithShape="0">
          <a:gsLst>
            <a:gs pos="0">
              <a:schemeClr val="accent5">
                <a:tint val="96000"/>
                <a:lumMod val="104000"/>
              </a:schemeClr>
            </a:gs>
            <a:gs pos="100000">
              <a:schemeClr val="accent5">
                <a:shade val="84000"/>
                <a:lumMod val="84000"/>
              </a:schemeClr>
            </a:gs>
          </a:gsLst>
          <a:lin ang="5400000" scaled="0"/>
        </a:gradFill>
        <a:ln w="6350" cap="rnd" cmpd="sng" algn="ctr">
          <a:solidFill>
            <a:schemeClr val="accent5">
              <a:hueOff val="0"/>
              <a:satOff val="0"/>
              <a:lumOff val="0"/>
              <a:alphaOff val="0"/>
            </a:schemeClr>
          </a:solidFill>
          <a:prstDash val="dash"/>
        </a:ln>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dgm:spPr>
    </dgm:pt>
    <dgm:pt modelId="{E43BC663-35D0-44AC-95D2-7AAF6A341BCF}" type="pres">
      <dgm:prSet presAssocID="{E058E721-A741-461E-BA30-2CA113C47EAB}" presName="ConnectorPoint" presStyleLbl="fgAcc1" presStyleIdx="3" presStyleCnt="5"/>
      <dgm:spPr>
        <a:solidFill>
          <a:schemeClr val="lt1">
            <a:alpha val="90000"/>
            <a:hueOff val="0"/>
            <a:satOff val="0"/>
            <a:lumOff val="0"/>
            <a:alphaOff val="0"/>
          </a:schemeClr>
        </a:solidFill>
        <a:ln w="9525" cap="rnd" cmpd="sng" algn="ctr">
          <a:noFill/>
          <a:prstDash val="solid"/>
        </a:ln>
        <a:effectLst>
          <a:innerShdw blurRad="50800" dist="25400" dir="13500000">
            <a:srgbClr val="000000">
              <a:alpha val="55000"/>
            </a:srgbClr>
          </a:innerShdw>
        </a:effectLst>
      </dgm:spPr>
    </dgm:pt>
    <dgm:pt modelId="{5631E840-B476-4D0E-BFFF-8D62184933CA}" type="pres">
      <dgm:prSet presAssocID="{E058E721-A741-461E-BA30-2CA113C47EAB}" presName="EmptyPlaceHolder" presStyleCnt="0"/>
      <dgm:spPr/>
    </dgm:pt>
    <dgm:pt modelId="{77F0AE30-B7B7-42F3-9804-8FECCD3A3E7D}" type="pres">
      <dgm:prSet presAssocID="{CA600A12-65C9-47F8-8780-63AB7F505D8C}" presName="spaceBetweenRectangles" presStyleCnt="0"/>
      <dgm:spPr/>
    </dgm:pt>
    <dgm:pt modelId="{8B508166-8112-4D54-AFF4-A5638C703B53}" type="pres">
      <dgm:prSet presAssocID="{18F70193-E811-42FC-958B-42AEC3AECF47}" presName="composite" presStyleCnt="0"/>
      <dgm:spPr/>
    </dgm:pt>
    <dgm:pt modelId="{EE8F7908-9E53-430B-8C5E-2CE216D2A7E0}" type="pres">
      <dgm:prSet presAssocID="{18F70193-E811-42FC-958B-42AEC3AECF47}" presName="L1TextContainer" presStyleLbl="revTx" presStyleIdx="4" presStyleCnt="5">
        <dgm:presLayoutVars>
          <dgm:chMax val="1"/>
          <dgm:chPref val="1"/>
          <dgm:bulletEnabled val="1"/>
        </dgm:presLayoutVars>
      </dgm:prSet>
      <dgm:spPr/>
    </dgm:pt>
    <dgm:pt modelId="{B450826F-0709-44D1-AA8C-56472B4849E8}" type="pres">
      <dgm:prSet presAssocID="{18F70193-E811-42FC-958B-42AEC3AECF47}" presName="L2TextContainerWrapper" presStyleCnt="0">
        <dgm:presLayoutVars>
          <dgm:chMax val="0"/>
          <dgm:chPref val="0"/>
          <dgm:bulletEnabled val="1"/>
        </dgm:presLayoutVars>
      </dgm:prSet>
      <dgm:spPr/>
    </dgm:pt>
    <dgm:pt modelId="{E1E3546D-FDCA-483C-820C-951600E121ED}" type="pres">
      <dgm:prSet presAssocID="{18F70193-E811-42FC-958B-42AEC3AECF47}" presName="L2TextContainer" presStyleLbl="bgAccFollowNode1" presStyleIdx="4" presStyleCnt="5"/>
      <dgm:spPr/>
    </dgm:pt>
    <dgm:pt modelId="{7700FCB0-BC1D-411F-B4C6-961EDE7FB7A9}" type="pres">
      <dgm:prSet presAssocID="{18F70193-E811-42FC-958B-42AEC3AECF47}" presName="FlexibleEmptyPlaceHolder" presStyleCnt="0"/>
      <dgm:spPr/>
    </dgm:pt>
    <dgm:pt modelId="{F1B6EF57-FE3C-453A-9BF5-84262C2A9DE6}" type="pres">
      <dgm:prSet presAssocID="{18F70193-E811-42FC-958B-42AEC3AECF47}" presName="ConnectLine" presStyleLbl="alignNode1" presStyleIdx="4" presStyleCnt="5"/>
      <dgm:spPr>
        <a:gradFill rotWithShape="0">
          <a:gsLst>
            <a:gs pos="0">
              <a:schemeClr val="accent6">
                <a:tint val="96000"/>
                <a:lumMod val="104000"/>
              </a:schemeClr>
            </a:gs>
            <a:gs pos="100000">
              <a:schemeClr val="accent6">
                <a:shade val="84000"/>
                <a:lumMod val="84000"/>
              </a:schemeClr>
            </a:gs>
          </a:gsLst>
          <a:lin ang="5400000" scaled="0"/>
        </a:gradFill>
        <a:ln w="6350" cap="rnd" cmpd="sng" algn="ctr">
          <a:solidFill>
            <a:schemeClr val="accent6">
              <a:hueOff val="0"/>
              <a:satOff val="0"/>
              <a:lumOff val="0"/>
              <a:alphaOff val="0"/>
            </a:schemeClr>
          </a:solidFill>
          <a:prstDash val="dash"/>
        </a:ln>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dgm:spPr>
    </dgm:pt>
    <dgm:pt modelId="{A4D84C32-D1A8-496A-B281-DAC2EC87E181}" type="pres">
      <dgm:prSet presAssocID="{18F70193-E811-42FC-958B-42AEC3AECF47}" presName="ConnectorPoint" presStyleLbl="fgAcc1" presStyleIdx="4" presStyleCnt="5"/>
      <dgm:spPr>
        <a:solidFill>
          <a:schemeClr val="lt1">
            <a:alpha val="90000"/>
            <a:hueOff val="0"/>
            <a:satOff val="0"/>
            <a:lumOff val="0"/>
            <a:alphaOff val="0"/>
          </a:schemeClr>
        </a:solidFill>
        <a:ln w="9525" cap="rnd" cmpd="sng" algn="ctr">
          <a:noFill/>
          <a:prstDash val="solid"/>
        </a:ln>
        <a:effectLst>
          <a:innerShdw blurRad="50800" dist="25400" dir="13500000">
            <a:srgbClr val="000000">
              <a:alpha val="55000"/>
            </a:srgbClr>
          </a:innerShdw>
        </a:effectLst>
      </dgm:spPr>
    </dgm:pt>
    <dgm:pt modelId="{0D056551-6ACB-4035-874D-33053312F0F5}" type="pres">
      <dgm:prSet presAssocID="{18F70193-E811-42FC-958B-42AEC3AECF47}" presName="EmptyPlaceHolder" presStyleCnt="0"/>
      <dgm:spPr/>
    </dgm:pt>
  </dgm:ptLst>
  <dgm:cxnLst>
    <dgm:cxn modelId="{3E3CA429-4DA9-48E2-ABA7-94C3D23D7CBB}" srcId="{5508F9DC-19CA-4A77-954D-630E4EE8F52A}" destId="{E058E721-A741-461E-BA30-2CA113C47EAB}" srcOrd="3" destOrd="0" parTransId="{F1BF4909-99C2-4705-BDC7-09EEAE40DBFA}" sibTransId="{CA600A12-65C9-47F8-8780-63AB7F505D8C}"/>
    <dgm:cxn modelId="{27C0B73B-8EC1-4ED1-A6CF-E45B34D19367}" type="presOf" srcId="{5508F9DC-19CA-4A77-954D-630E4EE8F52A}" destId="{26660057-0678-496E-842F-5EBBAD93529C}" srcOrd="0" destOrd="0" presId="urn:microsoft.com/office/officeart/2017/3/layout/HorizontalPathTimeline"/>
    <dgm:cxn modelId="{69EDDE5E-1FF0-47CE-A367-B597F9518A4F}" srcId="{5508F9DC-19CA-4A77-954D-630E4EE8F52A}" destId="{18F70193-E811-42FC-958B-42AEC3AECF47}" srcOrd="4" destOrd="0" parTransId="{5E686237-DF4D-4535-B265-45C615B1A3E5}" sibTransId="{19A2EB0A-8107-4B4A-B5CD-2AA24EF951CA}"/>
    <dgm:cxn modelId="{78296B61-E26A-4E99-B8AB-3440334AA67D}" type="presOf" srcId="{90F870D4-9DF8-4664-BD51-2A3873ECBDF1}" destId="{E1E3546D-FDCA-483C-820C-951600E121ED}" srcOrd="0" destOrd="0" presId="urn:microsoft.com/office/officeart/2017/3/layout/HorizontalPathTimeline"/>
    <dgm:cxn modelId="{82A33F45-80F4-4B77-A654-8F2506D3BCC7}" type="presOf" srcId="{E9D77D94-E6E2-4B91-B580-8B4F40EBCDC4}" destId="{8C4B3118-659F-44AA-9BA7-9BF9A95FA6E4}" srcOrd="0" destOrd="0" presId="urn:microsoft.com/office/officeart/2017/3/layout/HorizontalPathTimeline"/>
    <dgm:cxn modelId="{D6BCEE49-9DF6-4DF2-95F1-477E05669480}" srcId="{5508F9DC-19CA-4A77-954D-630E4EE8F52A}" destId="{A60B6E10-2E42-40FB-AEC7-B598C36AF000}" srcOrd="0" destOrd="0" parTransId="{5D6A20DD-3A97-4E26-8061-37AA66C42907}" sibTransId="{37A93C2A-D066-45FB-BE02-AA11196618A1}"/>
    <dgm:cxn modelId="{F9CC9473-BC1D-4C74-879D-CC564A4728D9}" type="presOf" srcId="{E058E721-A741-461E-BA30-2CA113C47EAB}" destId="{DA213B72-429E-4AC4-9118-638001A68385}" srcOrd="0" destOrd="0" presId="urn:microsoft.com/office/officeart/2017/3/layout/HorizontalPathTimeline"/>
    <dgm:cxn modelId="{B1C78F91-3F97-43CC-9795-7ECA263C5089}" type="presOf" srcId="{B60EBDFC-C4D2-46E7-AD45-2C3F068C0923}" destId="{BC34FBB3-57C2-42D3-8FF9-C5DA2B0387C7}" srcOrd="0" destOrd="0" presId="urn:microsoft.com/office/officeart/2017/3/layout/HorizontalPathTimeline"/>
    <dgm:cxn modelId="{E140E89B-2477-4DC0-A839-6FD2E68726B0}" type="presOf" srcId="{A60B6E10-2E42-40FB-AEC7-B598C36AF000}" destId="{9131BE62-BC43-4102-BC9C-40E16BE5E886}" srcOrd="0" destOrd="0" presId="urn:microsoft.com/office/officeart/2017/3/layout/HorizontalPathTimeline"/>
    <dgm:cxn modelId="{C3D4E2A4-7354-4E0F-AD24-2E3D30A20655}" srcId="{5508F9DC-19CA-4A77-954D-630E4EE8F52A}" destId="{4EB758C2-8D0E-4870-93BC-FEF5A4193A24}" srcOrd="2" destOrd="0" parTransId="{424C7A62-0B63-4524-B6DA-EF2FA9B23F1E}" sibTransId="{230C9EE3-B982-4E5B-B0A3-2DFACC7A99CE}"/>
    <dgm:cxn modelId="{9E1D3EAA-F6F0-43C3-A0E8-7051103E48AE}" srcId="{A60B6E10-2E42-40FB-AEC7-B598C36AF000}" destId="{EAD5EE8E-276A-4578-AE27-616B2B3D45BB}" srcOrd="0" destOrd="0" parTransId="{397EEB66-7F2B-4B4B-A4CE-8F226E21F454}" sibTransId="{54E03171-1CFB-426F-B264-3B52D4CD114B}"/>
    <dgm:cxn modelId="{7F93C8AC-25C9-41FE-A8AC-F9F611EA07A5}" type="presOf" srcId="{F71D7DF7-9DC5-4FEA-881E-3709A155A641}" destId="{4DE1B279-4880-4176-87DE-2AF00998CF73}" srcOrd="0" destOrd="0" presId="urn:microsoft.com/office/officeart/2017/3/layout/HorizontalPathTimeline"/>
    <dgm:cxn modelId="{D65206B6-4ED5-4631-ABFC-958A9FDE4958}" srcId="{E058E721-A741-461E-BA30-2CA113C47EAB}" destId="{DF4940FB-D21D-4B26-B5B1-9DC879E234AA}" srcOrd="0" destOrd="0" parTransId="{9F292AF5-BC6E-47C6-BB00-402D0446F845}" sibTransId="{0C892734-F032-4604-9E37-C5A34D006EDC}"/>
    <dgm:cxn modelId="{3F2B87BA-242C-404A-923D-B7324A53BEA6}" srcId="{4EB758C2-8D0E-4870-93BC-FEF5A4193A24}" destId="{B60EBDFC-C4D2-46E7-AD45-2C3F068C0923}" srcOrd="0" destOrd="0" parTransId="{5E418DC1-B914-46D7-B27D-6E7FB30472F9}" sibTransId="{296D005A-9B17-4AAD-A5FA-99E2AC600557}"/>
    <dgm:cxn modelId="{A6BC33C5-E91D-4434-8904-59D15BC197CD}" type="presOf" srcId="{4EB758C2-8D0E-4870-93BC-FEF5A4193A24}" destId="{7E36F428-D6DB-450A-9281-5CF686C16DE2}" srcOrd="0" destOrd="0" presId="urn:microsoft.com/office/officeart/2017/3/layout/HorizontalPathTimeline"/>
    <dgm:cxn modelId="{62637DD6-C8BE-4171-8078-20ABBF25542B}" srcId="{F71D7DF7-9DC5-4FEA-881E-3709A155A641}" destId="{E9D77D94-E6E2-4B91-B580-8B4F40EBCDC4}" srcOrd="0" destOrd="0" parTransId="{B0B4C3C3-3E02-482C-9F0C-46A87EEDA7CE}" sibTransId="{86369841-6A9C-482E-ACF0-4FF43213C553}"/>
    <dgm:cxn modelId="{0A6331D7-AF65-44A3-A2C0-A10F3AAE9F0E}" srcId="{18F70193-E811-42FC-958B-42AEC3AECF47}" destId="{90F870D4-9DF8-4664-BD51-2A3873ECBDF1}" srcOrd="0" destOrd="0" parTransId="{C65B872F-B99D-41E2-AADE-92430DD335B6}" sibTransId="{9FAEC3E3-83BD-4E4E-89D3-AF0FB673C32D}"/>
    <dgm:cxn modelId="{42A8BDE2-3421-47B7-BE54-1879DA9CD7BE}" type="presOf" srcId="{DF4940FB-D21D-4B26-B5B1-9DC879E234AA}" destId="{FC733480-6114-40B3-91C4-D6976D27652D}" srcOrd="0" destOrd="0" presId="urn:microsoft.com/office/officeart/2017/3/layout/HorizontalPathTimeline"/>
    <dgm:cxn modelId="{50B813E9-367E-44E2-A1E9-91D0F811F459}" srcId="{5508F9DC-19CA-4A77-954D-630E4EE8F52A}" destId="{F71D7DF7-9DC5-4FEA-881E-3709A155A641}" srcOrd="1" destOrd="0" parTransId="{9AC281A2-2416-49B5-A883-761218158D27}" sibTransId="{DDA7093F-9954-497A-9B09-032DC5AC25C5}"/>
    <dgm:cxn modelId="{1CE066EA-F33A-449C-B7EA-3953AD21086F}" type="presOf" srcId="{EAD5EE8E-276A-4578-AE27-616B2B3D45BB}" destId="{F53E68C0-ADD4-4205-8421-3CC18EAC4D7C}" srcOrd="0" destOrd="0" presId="urn:microsoft.com/office/officeart/2017/3/layout/HorizontalPathTimeline"/>
    <dgm:cxn modelId="{495AA1F3-9538-44FF-8486-7E848B9C1B8E}" type="presOf" srcId="{18F70193-E811-42FC-958B-42AEC3AECF47}" destId="{EE8F7908-9E53-430B-8C5E-2CE216D2A7E0}" srcOrd="0" destOrd="0" presId="urn:microsoft.com/office/officeart/2017/3/layout/HorizontalPathTimeline"/>
    <dgm:cxn modelId="{9A5B0A8B-ABC3-4FFA-B273-1D71A69446AC}" type="presParOf" srcId="{26660057-0678-496E-842F-5EBBAD93529C}" destId="{61DC84FC-34BD-4C67-95FD-16DB506CBEC2}" srcOrd="0" destOrd="0" presId="urn:microsoft.com/office/officeart/2017/3/layout/HorizontalPathTimeline"/>
    <dgm:cxn modelId="{2E37045E-5D71-4DAC-854D-71792CC974B9}" type="presParOf" srcId="{26660057-0678-496E-842F-5EBBAD93529C}" destId="{4E64AB42-7244-482E-BA88-83EFE53BBCDC}" srcOrd="1" destOrd="0" presId="urn:microsoft.com/office/officeart/2017/3/layout/HorizontalPathTimeline"/>
    <dgm:cxn modelId="{93A57805-EEB4-42C2-9167-450C830ECCEC}" type="presParOf" srcId="{4E64AB42-7244-482E-BA88-83EFE53BBCDC}" destId="{742E3E87-E554-463B-B85E-A5D77E0B74B4}" srcOrd="0" destOrd="0" presId="urn:microsoft.com/office/officeart/2017/3/layout/HorizontalPathTimeline"/>
    <dgm:cxn modelId="{C75CAB79-F48E-4BC8-B47A-415F631916F2}" type="presParOf" srcId="{742E3E87-E554-463B-B85E-A5D77E0B74B4}" destId="{9131BE62-BC43-4102-BC9C-40E16BE5E886}" srcOrd="0" destOrd="0" presId="urn:microsoft.com/office/officeart/2017/3/layout/HorizontalPathTimeline"/>
    <dgm:cxn modelId="{468277AE-5B8B-4836-B16F-821A22FF1AAF}" type="presParOf" srcId="{742E3E87-E554-463B-B85E-A5D77E0B74B4}" destId="{A82E77D1-45E9-4312-9890-F0612A1B2BFA}" srcOrd="1" destOrd="0" presId="urn:microsoft.com/office/officeart/2017/3/layout/HorizontalPathTimeline"/>
    <dgm:cxn modelId="{B8426DF4-3925-4359-BAA9-22ED496A6993}" type="presParOf" srcId="{A82E77D1-45E9-4312-9890-F0612A1B2BFA}" destId="{F53E68C0-ADD4-4205-8421-3CC18EAC4D7C}" srcOrd="0" destOrd="0" presId="urn:microsoft.com/office/officeart/2017/3/layout/HorizontalPathTimeline"/>
    <dgm:cxn modelId="{43088052-2B8E-4AB8-B270-9246A47156A4}" type="presParOf" srcId="{A82E77D1-45E9-4312-9890-F0612A1B2BFA}" destId="{4FD86D23-EF2E-4BBB-A301-95FCCE5C69BF}" srcOrd="1" destOrd="0" presId="urn:microsoft.com/office/officeart/2017/3/layout/HorizontalPathTimeline"/>
    <dgm:cxn modelId="{5EDB9EE6-F6D5-46A4-A8AF-414B78AF498B}" type="presParOf" srcId="{742E3E87-E554-463B-B85E-A5D77E0B74B4}" destId="{48B10008-236B-4D31-86BB-E9C7173CFBAD}" srcOrd="2" destOrd="0" presId="urn:microsoft.com/office/officeart/2017/3/layout/HorizontalPathTimeline"/>
    <dgm:cxn modelId="{70DB79D6-BA88-4A02-AA44-ED7C78BA8CD2}" type="presParOf" srcId="{742E3E87-E554-463B-B85E-A5D77E0B74B4}" destId="{A7EA793C-CBAA-432F-80A9-1FC8D36793EB}" srcOrd="3" destOrd="0" presId="urn:microsoft.com/office/officeart/2017/3/layout/HorizontalPathTimeline"/>
    <dgm:cxn modelId="{27940CD5-2767-4319-86C4-033B70F4CEFF}" type="presParOf" srcId="{742E3E87-E554-463B-B85E-A5D77E0B74B4}" destId="{68CE1DC7-D469-44DE-BD0F-FD063DF2990E}" srcOrd="4" destOrd="0" presId="urn:microsoft.com/office/officeart/2017/3/layout/HorizontalPathTimeline"/>
    <dgm:cxn modelId="{94C58980-FFF9-46FF-97BF-A3E5B126A0B4}" type="presParOf" srcId="{4E64AB42-7244-482E-BA88-83EFE53BBCDC}" destId="{03F802B7-F0D9-4CB3-B322-12FD5588C1CE}" srcOrd="1" destOrd="0" presId="urn:microsoft.com/office/officeart/2017/3/layout/HorizontalPathTimeline"/>
    <dgm:cxn modelId="{2542EB36-5277-49B9-9497-6AFE8E19BCC7}" type="presParOf" srcId="{4E64AB42-7244-482E-BA88-83EFE53BBCDC}" destId="{C4906A03-9C33-4838-A564-62ABA52DF580}" srcOrd="2" destOrd="0" presId="urn:microsoft.com/office/officeart/2017/3/layout/HorizontalPathTimeline"/>
    <dgm:cxn modelId="{8A2710FF-A780-427F-A674-E774C7B251AB}" type="presParOf" srcId="{C4906A03-9C33-4838-A564-62ABA52DF580}" destId="{4DE1B279-4880-4176-87DE-2AF00998CF73}" srcOrd="0" destOrd="0" presId="urn:microsoft.com/office/officeart/2017/3/layout/HorizontalPathTimeline"/>
    <dgm:cxn modelId="{C6885F4A-B2DA-44EA-B867-130AF82F59F1}" type="presParOf" srcId="{C4906A03-9C33-4838-A564-62ABA52DF580}" destId="{7F36DF00-7B50-4516-86C7-0D75DB728B2C}" srcOrd="1" destOrd="0" presId="urn:microsoft.com/office/officeart/2017/3/layout/HorizontalPathTimeline"/>
    <dgm:cxn modelId="{08C2E289-B873-412B-956B-476C5A39C44B}" type="presParOf" srcId="{7F36DF00-7B50-4516-86C7-0D75DB728B2C}" destId="{8C4B3118-659F-44AA-9BA7-9BF9A95FA6E4}" srcOrd="0" destOrd="0" presId="urn:microsoft.com/office/officeart/2017/3/layout/HorizontalPathTimeline"/>
    <dgm:cxn modelId="{55966F1C-9FA1-475A-9774-10CA22309F56}" type="presParOf" srcId="{7F36DF00-7B50-4516-86C7-0D75DB728B2C}" destId="{1AD53C02-7478-4140-9663-6710D5996401}" srcOrd="1" destOrd="0" presId="urn:microsoft.com/office/officeart/2017/3/layout/HorizontalPathTimeline"/>
    <dgm:cxn modelId="{3F910C0D-277D-401F-A8E6-4C0341D5E7FD}" type="presParOf" srcId="{C4906A03-9C33-4838-A564-62ABA52DF580}" destId="{BCFAFCAE-2C85-49E5-A4ED-0987F0C0CABB}" srcOrd="2" destOrd="0" presId="urn:microsoft.com/office/officeart/2017/3/layout/HorizontalPathTimeline"/>
    <dgm:cxn modelId="{418FCD43-5D6E-4B7D-97C4-81F07C813E35}" type="presParOf" srcId="{C4906A03-9C33-4838-A564-62ABA52DF580}" destId="{7046C25E-D4F0-4E1B-8B3D-460E39005565}" srcOrd="3" destOrd="0" presId="urn:microsoft.com/office/officeart/2017/3/layout/HorizontalPathTimeline"/>
    <dgm:cxn modelId="{E90E7BA4-5E31-40B4-AC32-46B3BAA5E43F}" type="presParOf" srcId="{C4906A03-9C33-4838-A564-62ABA52DF580}" destId="{C6661D35-A97B-42E3-B699-E8C67F7CEC96}" srcOrd="4" destOrd="0" presId="urn:microsoft.com/office/officeart/2017/3/layout/HorizontalPathTimeline"/>
    <dgm:cxn modelId="{BE524BE1-E88B-4697-9C92-8E6D2B61DC59}" type="presParOf" srcId="{4E64AB42-7244-482E-BA88-83EFE53BBCDC}" destId="{F7EF78B4-8B12-42D2-87DE-869DD27AB3F1}" srcOrd="3" destOrd="0" presId="urn:microsoft.com/office/officeart/2017/3/layout/HorizontalPathTimeline"/>
    <dgm:cxn modelId="{F4D7D80F-E841-4B0B-8DB8-EB2204D80F2C}" type="presParOf" srcId="{4E64AB42-7244-482E-BA88-83EFE53BBCDC}" destId="{0DDDC917-FFCE-4B48-8DCE-663B5DB31D4A}" srcOrd="4" destOrd="0" presId="urn:microsoft.com/office/officeart/2017/3/layout/HorizontalPathTimeline"/>
    <dgm:cxn modelId="{13FDED53-93FF-463B-A542-7E6121656F83}" type="presParOf" srcId="{0DDDC917-FFCE-4B48-8DCE-663B5DB31D4A}" destId="{7E36F428-D6DB-450A-9281-5CF686C16DE2}" srcOrd="0" destOrd="0" presId="urn:microsoft.com/office/officeart/2017/3/layout/HorizontalPathTimeline"/>
    <dgm:cxn modelId="{3B09CF88-D060-4C08-830D-1ADBE8615557}" type="presParOf" srcId="{0DDDC917-FFCE-4B48-8DCE-663B5DB31D4A}" destId="{ECE71E18-D796-4788-996A-228ED4EEDC1A}" srcOrd="1" destOrd="0" presId="urn:microsoft.com/office/officeart/2017/3/layout/HorizontalPathTimeline"/>
    <dgm:cxn modelId="{3F52E66D-E53D-4881-8438-BF41422C5B5B}" type="presParOf" srcId="{ECE71E18-D796-4788-996A-228ED4EEDC1A}" destId="{BC34FBB3-57C2-42D3-8FF9-C5DA2B0387C7}" srcOrd="0" destOrd="0" presId="urn:microsoft.com/office/officeart/2017/3/layout/HorizontalPathTimeline"/>
    <dgm:cxn modelId="{D5F78EBE-4A0B-4D77-AD2F-BF03ECB2ED9F}" type="presParOf" srcId="{ECE71E18-D796-4788-996A-228ED4EEDC1A}" destId="{74054B2E-05C1-4AB0-ADDF-7D241B52C44D}" srcOrd="1" destOrd="0" presId="urn:microsoft.com/office/officeart/2017/3/layout/HorizontalPathTimeline"/>
    <dgm:cxn modelId="{1DFCEF22-CDED-4DFD-BCA8-1351C183D499}" type="presParOf" srcId="{0DDDC917-FFCE-4B48-8DCE-663B5DB31D4A}" destId="{121A5B74-C64C-4242-9AC9-7E7EA4A5CC6A}" srcOrd="2" destOrd="0" presId="urn:microsoft.com/office/officeart/2017/3/layout/HorizontalPathTimeline"/>
    <dgm:cxn modelId="{DD910C8C-117E-4268-83B5-9A15CA06158A}" type="presParOf" srcId="{0DDDC917-FFCE-4B48-8DCE-663B5DB31D4A}" destId="{196EDD08-5B96-4982-B454-8534CDB78429}" srcOrd="3" destOrd="0" presId="urn:microsoft.com/office/officeart/2017/3/layout/HorizontalPathTimeline"/>
    <dgm:cxn modelId="{087BBF84-5B44-4E3F-A0A3-5F6EAB6FC1DB}" type="presParOf" srcId="{0DDDC917-FFCE-4B48-8DCE-663B5DB31D4A}" destId="{B13B5CCA-E708-486F-9A70-159E63C1B582}" srcOrd="4" destOrd="0" presId="urn:microsoft.com/office/officeart/2017/3/layout/HorizontalPathTimeline"/>
    <dgm:cxn modelId="{7073E86B-8EE2-4C35-80CA-6C0F3D00BD92}" type="presParOf" srcId="{4E64AB42-7244-482E-BA88-83EFE53BBCDC}" destId="{88545435-9A1F-445B-BEA9-C086E6041896}" srcOrd="5" destOrd="0" presId="urn:microsoft.com/office/officeart/2017/3/layout/HorizontalPathTimeline"/>
    <dgm:cxn modelId="{9073C9FF-B411-4FBE-B429-8F6B3B7655F4}" type="presParOf" srcId="{4E64AB42-7244-482E-BA88-83EFE53BBCDC}" destId="{652B18D2-8162-4E1D-A8E3-7AB869C380CC}" srcOrd="6" destOrd="0" presId="urn:microsoft.com/office/officeart/2017/3/layout/HorizontalPathTimeline"/>
    <dgm:cxn modelId="{D66D28C7-0F20-4FCF-A519-52F42E4BD36A}" type="presParOf" srcId="{652B18D2-8162-4E1D-A8E3-7AB869C380CC}" destId="{DA213B72-429E-4AC4-9118-638001A68385}" srcOrd="0" destOrd="0" presId="urn:microsoft.com/office/officeart/2017/3/layout/HorizontalPathTimeline"/>
    <dgm:cxn modelId="{92B26F36-3532-4B02-BF1A-480FDF8AF71D}" type="presParOf" srcId="{652B18D2-8162-4E1D-A8E3-7AB869C380CC}" destId="{7664E67F-2B8D-4932-AC71-C8C5E86D6A35}" srcOrd="1" destOrd="0" presId="urn:microsoft.com/office/officeart/2017/3/layout/HorizontalPathTimeline"/>
    <dgm:cxn modelId="{3585C21A-8A39-44FE-99A3-C12F68D775D8}" type="presParOf" srcId="{7664E67F-2B8D-4932-AC71-C8C5E86D6A35}" destId="{FC733480-6114-40B3-91C4-D6976D27652D}" srcOrd="0" destOrd="0" presId="urn:microsoft.com/office/officeart/2017/3/layout/HorizontalPathTimeline"/>
    <dgm:cxn modelId="{B151DA54-AB9D-4187-AD19-0592D10A0DCC}" type="presParOf" srcId="{7664E67F-2B8D-4932-AC71-C8C5E86D6A35}" destId="{9F08AB12-0B44-498D-9F1F-2D9E8EE82A08}" srcOrd="1" destOrd="0" presId="urn:microsoft.com/office/officeart/2017/3/layout/HorizontalPathTimeline"/>
    <dgm:cxn modelId="{427D3D33-B5A6-49AD-A7B7-D1AD8E0AF974}" type="presParOf" srcId="{652B18D2-8162-4E1D-A8E3-7AB869C380CC}" destId="{724D6E03-0517-47EF-A3A5-0B8DCC99AF6F}" srcOrd="2" destOrd="0" presId="urn:microsoft.com/office/officeart/2017/3/layout/HorizontalPathTimeline"/>
    <dgm:cxn modelId="{BA36F686-866E-490A-BA22-D8DD5F4ADF99}" type="presParOf" srcId="{652B18D2-8162-4E1D-A8E3-7AB869C380CC}" destId="{E43BC663-35D0-44AC-95D2-7AAF6A341BCF}" srcOrd="3" destOrd="0" presId="urn:microsoft.com/office/officeart/2017/3/layout/HorizontalPathTimeline"/>
    <dgm:cxn modelId="{916AB55A-0127-4CDA-BF81-CC53BCE64374}" type="presParOf" srcId="{652B18D2-8162-4E1D-A8E3-7AB869C380CC}" destId="{5631E840-B476-4D0E-BFFF-8D62184933CA}" srcOrd="4" destOrd="0" presId="urn:microsoft.com/office/officeart/2017/3/layout/HorizontalPathTimeline"/>
    <dgm:cxn modelId="{F0819661-0733-4EE7-82B4-6EABC802B663}" type="presParOf" srcId="{4E64AB42-7244-482E-BA88-83EFE53BBCDC}" destId="{77F0AE30-B7B7-42F3-9804-8FECCD3A3E7D}" srcOrd="7" destOrd="0" presId="urn:microsoft.com/office/officeart/2017/3/layout/HorizontalPathTimeline"/>
    <dgm:cxn modelId="{F71D13A3-2079-491E-B351-4F5E487A32E5}" type="presParOf" srcId="{4E64AB42-7244-482E-BA88-83EFE53BBCDC}" destId="{8B508166-8112-4D54-AFF4-A5638C703B53}" srcOrd="8" destOrd="0" presId="urn:microsoft.com/office/officeart/2017/3/layout/HorizontalPathTimeline"/>
    <dgm:cxn modelId="{323B0F2E-9152-4756-8F76-2A5F8F92BF35}" type="presParOf" srcId="{8B508166-8112-4D54-AFF4-A5638C703B53}" destId="{EE8F7908-9E53-430B-8C5E-2CE216D2A7E0}" srcOrd="0" destOrd="0" presId="urn:microsoft.com/office/officeart/2017/3/layout/HorizontalPathTimeline"/>
    <dgm:cxn modelId="{59B59784-4376-4C79-88F9-E78146B04FDF}" type="presParOf" srcId="{8B508166-8112-4D54-AFF4-A5638C703B53}" destId="{B450826F-0709-44D1-AA8C-56472B4849E8}" srcOrd="1" destOrd="0" presId="urn:microsoft.com/office/officeart/2017/3/layout/HorizontalPathTimeline"/>
    <dgm:cxn modelId="{0022FA4E-4848-44F3-A29B-84C29D7F7027}" type="presParOf" srcId="{B450826F-0709-44D1-AA8C-56472B4849E8}" destId="{E1E3546D-FDCA-483C-820C-951600E121ED}" srcOrd="0" destOrd="0" presId="urn:microsoft.com/office/officeart/2017/3/layout/HorizontalPathTimeline"/>
    <dgm:cxn modelId="{0C54AA4E-0967-4730-B512-792E35E6C035}" type="presParOf" srcId="{B450826F-0709-44D1-AA8C-56472B4849E8}" destId="{7700FCB0-BC1D-411F-B4C6-961EDE7FB7A9}" srcOrd="1" destOrd="0" presId="urn:microsoft.com/office/officeart/2017/3/layout/HorizontalPathTimeline"/>
    <dgm:cxn modelId="{4B3B2923-3E47-484C-8E9E-C982C7F381D4}" type="presParOf" srcId="{8B508166-8112-4D54-AFF4-A5638C703B53}" destId="{F1B6EF57-FE3C-453A-9BF5-84262C2A9DE6}" srcOrd="2" destOrd="0" presId="urn:microsoft.com/office/officeart/2017/3/layout/HorizontalPathTimeline"/>
    <dgm:cxn modelId="{1F98A554-AB0A-4C60-A3F1-9EC314316BEE}" type="presParOf" srcId="{8B508166-8112-4D54-AFF4-A5638C703B53}" destId="{A4D84C32-D1A8-496A-B281-DAC2EC87E181}" srcOrd="3" destOrd="0" presId="urn:microsoft.com/office/officeart/2017/3/layout/HorizontalPathTimeline"/>
    <dgm:cxn modelId="{D6C256FB-D505-443F-B9BB-D3CF3F36CB9A}" type="presParOf" srcId="{8B508166-8112-4D54-AFF4-A5638C703B53}" destId="{0D056551-6ACB-4035-874D-33053312F0F5}" srcOrd="4" destOrd="0" presId="urn:microsoft.com/office/officeart/2017/3/layout/HorizontalPathTimeline"/>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1A3C902-CA9E-4D4B-8CCB-4DE012F7326B}"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7548B019-BFDA-48F3-80D3-5B6973FA6563}">
      <dgm:prSet/>
      <dgm:spPr/>
      <dgm:t>
        <a:bodyPr/>
        <a:lstStyle/>
        <a:p>
          <a:pPr>
            <a:lnSpc>
              <a:spcPct val="100000"/>
            </a:lnSpc>
          </a:pPr>
          <a:r>
            <a:rPr lang="en-US"/>
            <a:t>Make use of a Next Generation Firewall.  This is one of the most sophisticated tools that you can use in your arsenal, as it is designed to filter out rogue network traffic that is Generative AI based.</a:t>
          </a:r>
        </a:p>
      </dgm:t>
    </dgm:pt>
    <dgm:pt modelId="{94936031-8BED-42C7-BE92-3FE53791BFC5}" type="parTrans" cxnId="{B12EBFBD-CF79-4A73-9DCE-D1AB1CB8D2CB}">
      <dgm:prSet/>
      <dgm:spPr/>
      <dgm:t>
        <a:bodyPr/>
        <a:lstStyle/>
        <a:p>
          <a:endParaRPr lang="en-US"/>
        </a:p>
      </dgm:t>
    </dgm:pt>
    <dgm:pt modelId="{0FE0C1EE-408F-43E6-BAF6-34F52A284133}" type="sibTrans" cxnId="{B12EBFBD-CF79-4A73-9DCE-D1AB1CB8D2CB}">
      <dgm:prSet/>
      <dgm:spPr/>
      <dgm:t>
        <a:bodyPr/>
        <a:lstStyle/>
        <a:p>
          <a:pPr>
            <a:lnSpc>
              <a:spcPct val="100000"/>
            </a:lnSpc>
          </a:pPr>
          <a:endParaRPr lang="en-US"/>
        </a:p>
      </dgm:t>
    </dgm:pt>
    <dgm:pt modelId="{324A4813-98CD-4A3F-BBBB-5159DD527812}">
      <dgm:prSet/>
      <dgm:spPr/>
      <dgm:t>
        <a:bodyPr/>
        <a:lstStyle/>
        <a:p>
          <a:pPr>
            <a:lnSpc>
              <a:spcPct val="100000"/>
            </a:lnSpc>
          </a:pPr>
          <a:r>
            <a:rPr lang="en-US"/>
            <a:t>Try to have your all your IT and Network Infrastructure based in the Cloud, using something like Microsoft Azure.  With this, you have tools already available to help defend against Generative AI attacks.</a:t>
          </a:r>
        </a:p>
      </dgm:t>
    </dgm:pt>
    <dgm:pt modelId="{DE6D247A-F593-4AD2-95D5-1FC9333004B7}" type="parTrans" cxnId="{6C6F390E-92C9-4078-925D-1E0C9DD020C2}">
      <dgm:prSet/>
      <dgm:spPr/>
      <dgm:t>
        <a:bodyPr/>
        <a:lstStyle/>
        <a:p>
          <a:endParaRPr lang="en-US"/>
        </a:p>
      </dgm:t>
    </dgm:pt>
    <dgm:pt modelId="{34CDA5D1-EA22-403E-9D32-5726D2392E5C}" type="sibTrans" cxnId="{6C6F390E-92C9-4078-925D-1E0C9DD020C2}">
      <dgm:prSet/>
      <dgm:spPr/>
      <dgm:t>
        <a:bodyPr/>
        <a:lstStyle/>
        <a:p>
          <a:pPr>
            <a:lnSpc>
              <a:spcPct val="100000"/>
            </a:lnSpc>
          </a:pPr>
          <a:endParaRPr lang="en-US"/>
        </a:p>
      </dgm:t>
    </dgm:pt>
    <dgm:pt modelId="{7AC7C935-FAFB-4FF1-908A-D27DAF3EA654}">
      <dgm:prSet/>
      <dgm:spPr/>
      <dgm:t>
        <a:bodyPr/>
        <a:lstStyle/>
        <a:p>
          <a:pPr>
            <a:lnSpc>
              <a:spcPct val="100000"/>
            </a:lnSpc>
          </a:pPr>
          <a:r>
            <a:rPr lang="en-US"/>
            <a:t>Make use of Contextual Based Defenses.  This functionality can analyze network traffic at a much deeper and more granular level.</a:t>
          </a:r>
        </a:p>
      </dgm:t>
    </dgm:pt>
    <dgm:pt modelId="{FCC9518E-BB6D-4665-9C09-BEF3DE865026}" type="parTrans" cxnId="{800942B2-9B84-4929-A876-0315A977BB2B}">
      <dgm:prSet/>
      <dgm:spPr/>
      <dgm:t>
        <a:bodyPr/>
        <a:lstStyle/>
        <a:p>
          <a:endParaRPr lang="en-US"/>
        </a:p>
      </dgm:t>
    </dgm:pt>
    <dgm:pt modelId="{7EEF5AC3-5044-4BBB-9764-2F0F437F94D0}" type="sibTrans" cxnId="{800942B2-9B84-4929-A876-0315A977BB2B}">
      <dgm:prSet/>
      <dgm:spPr/>
      <dgm:t>
        <a:bodyPr/>
        <a:lstStyle/>
        <a:p>
          <a:pPr>
            <a:lnSpc>
              <a:spcPct val="100000"/>
            </a:lnSpc>
          </a:pPr>
          <a:endParaRPr lang="en-US"/>
        </a:p>
      </dgm:t>
    </dgm:pt>
    <dgm:pt modelId="{2DBF66AF-8B22-4C48-8EC0-53F75D7C73D0}">
      <dgm:prSet/>
      <dgm:spPr/>
      <dgm:t>
        <a:bodyPr/>
        <a:lstStyle/>
        <a:p>
          <a:pPr>
            <a:lnSpc>
              <a:spcPct val="100000"/>
            </a:lnSpc>
          </a:pPr>
          <a:r>
            <a:rPr lang="en-US"/>
            <a:t>Whatever network security tools you have in place, make sure that they are upgraded with the latest software patches and upgrades.  Always make sure that they are optimized at all times.</a:t>
          </a:r>
        </a:p>
      </dgm:t>
    </dgm:pt>
    <dgm:pt modelId="{32D77284-971C-4EE8-8292-8101566AAEE5}" type="parTrans" cxnId="{15F8C618-D0EF-439D-8D83-E8A210FCC5DF}">
      <dgm:prSet/>
      <dgm:spPr/>
      <dgm:t>
        <a:bodyPr/>
        <a:lstStyle/>
        <a:p>
          <a:endParaRPr lang="en-US"/>
        </a:p>
      </dgm:t>
    </dgm:pt>
    <dgm:pt modelId="{482F79FF-FEC5-46BE-8B9A-6D9460512FED}" type="sibTrans" cxnId="{15F8C618-D0EF-439D-8D83-E8A210FCC5DF}">
      <dgm:prSet/>
      <dgm:spPr/>
      <dgm:t>
        <a:bodyPr/>
        <a:lstStyle/>
        <a:p>
          <a:endParaRPr lang="en-US"/>
        </a:p>
      </dgm:t>
    </dgm:pt>
    <dgm:pt modelId="{FF094B5B-F820-477F-848D-14B71CE08672}" type="pres">
      <dgm:prSet presAssocID="{D1A3C902-CA9E-4D4B-8CCB-4DE012F7326B}" presName="root" presStyleCnt="0">
        <dgm:presLayoutVars>
          <dgm:dir/>
          <dgm:resizeHandles val="exact"/>
        </dgm:presLayoutVars>
      </dgm:prSet>
      <dgm:spPr/>
    </dgm:pt>
    <dgm:pt modelId="{F54951F7-9210-4B3A-82BB-90DE505C04F7}" type="pres">
      <dgm:prSet presAssocID="{D1A3C902-CA9E-4D4B-8CCB-4DE012F7326B}" presName="container" presStyleCnt="0">
        <dgm:presLayoutVars>
          <dgm:dir/>
          <dgm:resizeHandles val="exact"/>
        </dgm:presLayoutVars>
      </dgm:prSet>
      <dgm:spPr/>
    </dgm:pt>
    <dgm:pt modelId="{C7444F81-6A57-427D-AF09-1D2613AD5CB0}" type="pres">
      <dgm:prSet presAssocID="{7548B019-BFDA-48F3-80D3-5B6973FA6563}" presName="compNode" presStyleCnt="0"/>
      <dgm:spPr/>
    </dgm:pt>
    <dgm:pt modelId="{F36685B8-5C3F-4A46-B625-9044BFE45166}" type="pres">
      <dgm:prSet presAssocID="{7548B019-BFDA-48F3-80D3-5B6973FA6563}" presName="iconBgRect" presStyleLbl="bgShp" presStyleIdx="0" presStyleCnt="4"/>
      <dgm:spPr/>
    </dgm:pt>
    <dgm:pt modelId="{9C479741-1D2B-407E-84A4-F40DA3F86B83}" type="pres">
      <dgm:prSet presAssocID="{7548B019-BFDA-48F3-80D3-5B6973FA6563}"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isconnected"/>
        </a:ext>
      </dgm:extLst>
    </dgm:pt>
    <dgm:pt modelId="{CD68ADE1-1B49-4C0C-BCA3-C722D0CFC198}" type="pres">
      <dgm:prSet presAssocID="{7548B019-BFDA-48F3-80D3-5B6973FA6563}" presName="spaceRect" presStyleCnt="0"/>
      <dgm:spPr/>
    </dgm:pt>
    <dgm:pt modelId="{D3EFF173-3844-4D1F-92B8-C36F286786B8}" type="pres">
      <dgm:prSet presAssocID="{7548B019-BFDA-48F3-80D3-5B6973FA6563}" presName="textRect" presStyleLbl="revTx" presStyleIdx="0" presStyleCnt="4">
        <dgm:presLayoutVars>
          <dgm:chMax val="1"/>
          <dgm:chPref val="1"/>
        </dgm:presLayoutVars>
      </dgm:prSet>
      <dgm:spPr/>
    </dgm:pt>
    <dgm:pt modelId="{13D4A5BE-72F2-41D4-8669-C9D4D28D8424}" type="pres">
      <dgm:prSet presAssocID="{0FE0C1EE-408F-43E6-BAF6-34F52A284133}" presName="sibTrans" presStyleLbl="sibTrans2D1" presStyleIdx="0" presStyleCnt="0"/>
      <dgm:spPr/>
    </dgm:pt>
    <dgm:pt modelId="{E3963C4D-6E90-4EAE-AE4A-A2EDB65C8C33}" type="pres">
      <dgm:prSet presAssocID="{324A4813-98CD-4A3F-BBBB-5159DD527812}" presName="compNode" presStyleCnt="0"/>
      <dgm:spPr/>
    </dgm:pt>
    <dgm:pt modelId="{3E6AEDC1-1929-4139-A5CB-A67D06CB2590}" type="pres">
      <dgm:prSet presAssocID="{324A4813-98CD-4A3F-BBBB-5159DD527812}" presName="iconBgRect" presStyleLbl="bgShp" presStyleIdx="1" presStyleCnt="4"/>
      <dgm:spPr/>
    </dgm:pt>
    <dgm:pt modelId="{FF58B4C2-A40D-4051-98DA-CA15CB5BE279}" type="pres">
      <dgm:prSet presAssocID="{324A4813-98CD-4A3F-BBBB-5159DD52781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yncing Cloud"/>
        </a:ext>
      </dgm:extLst>
    </dgm:pt>
    <dgm:pt modelId="{7722AE64-E199-49E5-A4B3-2582806D942F}" type="pres">
      <dgm:prSet presAssocID="{324A4813-98CD-4A3F-BBBB-5159DD527812}" presName="spaceRect" presStyleCnt="0"/>
      <dgm:spPr/>
    </dgm:pt>
    <dgm:pt modelId="{EB26E31B-F390-4540-9095-CD341EDAE8F6}" type="pres">
      <dgm:prSet presAssocID="{324A4813-98CD-4A3F-BBBB-5159DD527812}" presName="textRect" presStyleLbl="revTx" presStyleIdx="1" presStyleCnt="4">
        <dgm:presLayoutVars>
          <dgm:chMax val="1"/>
          <dgm:chPref val="1"/>
        </dgm:presLayoutVars>
      </dgm:prSet>
      <dgm:spPr/>
    </dgm:pt>
    <dgm:pt modelId="{E2EB0905-05E9-42E5-8E2D-98F9F0718C91}" type="pres">
      <dgm:prSet presAssocID="{34CDA5D1-EA22-403E-9D32-5726D2392E5C}" presName="sibTrans" presStyleLbl="sibTrans2D1" presStyleIdx="0" presStyleCnt="0"/>
      <dgm:spPr/>
    </dgm:pt>
    <dgm:pt modelId="{1EDA5D97-F94D-4CD9-A7C1-A973B26DE3BC}" type="pres">
      <dgm:prSet presAssocID="{7AC7C935-FAFB-4FF1-908A-D27DAF3EA654}" presName="compNode" presStyleCnt="0"/>
      <dgm:spPr/>
    </dgm:pt>
    <dgm:pt modelId="{F876EEAA-6B53-4CA7-AFB7-BFFA3A549D0F}" type="pres">
      <dgm:prSet presAssocID="{7AC7C935-FAFB-4FF1-908A-D27DAF3EA654}" presName="iconBgRect" presStyleLbl="bgShp" presStyleIdx="2" presStyleCnt="4"/>
      <dgm:spPr/>
    </dgm:pt>
    <dgm:pt modelId="{285F9F7F-48B8-4F50-AEB1-45A235BEFC8B}" type="pres">
      <dgm:prSet presAssocID="{7AC7C935-FAFB-4FF1-908A-D27DAF3EA65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rocessor"/>
        </a:ext>
      </dgm:extLst>
    </dgm:pt>
    <dgm:pt modelId="{F4AD3CD2-4A4F-49DF-92FA-CF0DD1732345}" type="pres">
      <dgm:prSet presAssocID="{7AC7C935-FAFB-4FF1-908A-D27DAF3EA654}" presName="spaceRect" presStyleCnt="0"/>
      <dgm:spPr/>
    </dgm:pt>
    <dgm:pt modelId="{FEDD14C4-A643-4E38-8FB4-74CA9C323429}" type="pres">
      <dgm:prSet presAssocID="{7AC7C935-FAFB-4FF1-908A-D27DAF3EA654}" presName="textRect" presStyleLbl="revTx" presStyleIdx="2" presStyleCnt="4">
        <dgm:presLayoutVars>
          <dgm:chMax val="1"/>
          <dgm:chPref val="1"/>
        </dgm:presLayoutVars>
      </dgm:prSet>
      <dgm:spPr/>
    </dgm:pt>
    <dgm:pt modelId="{5BE1D39D-A74A-4347-91B7-8437F735D507}" type="pres">
      <dgm:prSet presAssocID="{7EEF5AC3-5044-4BBB-9764-2F0F437F94D0}" presName="sibTrans" presStyleLbl="sibTrans2D1" presStyleIdx="0" presStyleCnt="0"/>
      <dgm:spPr/>
    </dgm:pt>
    <dgm:pt modelId="{6DCA1C16-1CCB-47CC-9022-6C8D89E8C4F1}" type="pres">
      <dgm:prSet presAssocID="{2DBF66AF-8B22-4C48-8EC0-53F75D7C73D0}" presName="compNode" presStyleCnt="0"/>
      <dgm:spPr/>
    </dgm:pt>
    <dgm:pt modelId="{EBEEEFE7-74E7-40E9-AE0E-6C5074381CB8}" type="pres">
      <dgm:prSet presAssocID="{2DBF66AF-8B22-4C48-8EC0-53F75D7C73D0}" presName="iconBgRect" presStyleLbl="bgShp" presStyleIdx="3" presStyleCnt="4"/>
      <dgm:spPr/>
    </dgm:pt>
    <dgm:pt modelId="{521F407F-C328-4A8A-AFA3-4044634667E2}" type="pres">
      <dgm:prSet presAssocID="{2DBF66AF-8B22-4C48-8EC0-53F75D7C73D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Web Design"/>
        </a:ext>
      </dgm:extLst>
    </dgm:pt>
    <dgm:pt modelId="{F8001933-5615-4CDC-93E9-8C8094F6D9A9}" type="pres">
      <dgm:prSet presAssocID="{2DBF66AF-8B22-4C48-8EC0-53F75D7C73D0}" presName="spaceRect" presStyleCnt="0"/>
      <dgm:spPr/>
    </dgm:pt>
    <dgm:pt modelId="{159E7F8C-69CA-4867-B18C-B945F30C03A1}" type="pres">
      <dgm:prSet presAssocID="{2DBF66AF-8B22-4C48-8EC0-53F75D7C73D0}" presName="textRect" presStyleLbl="revTx" presStyleIdx="3" presStyleCnt="4">
        <dgm:presLayoutVars>
          <dgm:chMax val="1"/>
          <dgm:chPref val="1"/>
        </dgm:presLayoutVars>
      </dgm:prSet>
      <dgm:spPr/>
    </dgm:pt>
  </dgm:ptLst>
  <dgm:cxnLst>
    <dgm:cxn modelId="{6C6F390E-92C9-4078-925D-1E0C9DD020C2}" srcId="{D1A3C902-CA9E-4D4B-8CCB-4DE012F7326B}" destId="{324A4813-98CD-4A3F-BBBB-5159DD527812}" srcOrd="1" destOrd="0" parTransId="{DE6D247A-F593-4AD2-95D5-1FC9333004B7}" sibTransId="{34CDA5D1-EA22-403E-9D32-5726D2392E5C}"/>
    <dgm:cxn modelId="{EA5E040F-4848-470B-BA79-37FC5BFF8C96}" type="presOf" srcId="{7548B019-BFDA-48F3-80D3-5B6973FA6563}" destId="{D3EFF173-3844-4D1F-92B8-C36F286786B8}" srcOrd="0" destOrd="0" presId="urn:microsoft.com/office/officeart/2018/2/layout/IconCircleList"/>
    <dgm:cxn modelId="{15F8C618-D0EF-439D-8D83-E8A210FCC5DF}" srcId="{D1A3C902-CA9E-4D4B-8CCB-4DE012F7326B}" destId="{2DBF66AF-8B22-4C48-8EC0-53F75D7C73D0}" srcOrd="3" destOrd="0" parTransId="{32D77284-971C-4EE8-8292-8101566AAEE5}" sibTransId="{482F79FF-FEC5-46BE-8B9A-6D9460512FED}"/>
    <dgm:cxn modelId="{5410E549-EF2E-4925-A38B-2E554FA9B2BC}" type="presOf" srcId="{D1A3C902-CA9E-4D4B-8CCB-4DE012F7326B}" destId="{FF094B5B-F820-477F-848D-14B71CE08672}" srcOrd="0" destOrd="0" presId="urn:microsoft.com/office/officeart/2018/2/layout/IconCircleList"/>
    <dgm:cxn modelId="{A2B56D5A-023B-492A-9889-5C7B8D194DF5}" type="presOf" srcId="{324A4813-98CD-4A3F-BBBB-5159DD527812}" destId="{EB26E31B-F390-4540-9095-CD341EDAE8F6}" srcOrd="0" destOrd="0" presId="urn:microsoft.com/office/officeart/2018/2/layout/IconCircleList"/>
    <dgm:cxn modelId="{C6E1B480-322A-433C-BDEE-E5ABDC2FB090}" type="presOf" srcId="{0FE0C1EE-408F-43E6-BAF6-34F52A284133}" destId="{13D4A5BE-72F2-41D4-8669-C9D4D28D8424}" srcOrd="0" destOrd="0" presId="urn:microsoft.com/office/officeart/2018/2/layout/IconCircleList"/>
    <dgm:cxn modelId="{DBD9EB84-C95F-4455-9482-868ABB0F93BE}" type="presOf" srcId="{34CDA5D1-EA22-403E-9D32-5726D2392E5C}" destId="{E2EB0905-05E9-42E5-8E2D-98F9F0718C91}" srcOrd="0" destOrd="0" presId="urn:microsoft.com/office/officeart/2018/2/layout/IconCircleList"/>
    <dgm:cxn modelId="{FFD6989E-F90C-4767-8E3E-043ECE11B866}" type="presOf" srcId="{7EEF5AC3-5044-4BBB-9764-2F0F437F94D0}" destId="{5BE1D39D-A74A-4347-91B7-8437F735D507}" srcOrd="0" destOrd="0" presId="urn:microsoft.com/office/officeart/2018/2/layout/IconCircleList"/>
    <dgm:cxn modelId="{800942B2-9B84-4929-A876-0315A977BB2B}" srcId="{D1A3C902-CA9E-4D4B-8CCB-4DE012F7326B}" destId="{7AC7C935-FAFB-4FF1-908A-D27DAF3EA654}" srcOrd="2" destOrd="0" parTransId="{FCC9518E-BB6D-4665-9C09-BEF3DE865026}" sibTransId="{7EEF5AC3-5044-4BBB-9764-2F0F437F94D0}"/>
    <dgm:cxn modelId="{B12EBFBD-CF79-4A73-9DCE-D1AB1CB8D2CB}" srcId="{D1A3C902-CA9E-4D4B-8CCB-4DE012F7326B}" destId="{7548B019-BFDA-48F3-80D3-5B6973FA6563}" srcOrd="0" destOrd="0" parTransId="{94936031-8BED-42C7-BE92-3FE53791BFC5}" sibTransId="{0FE0C1EE-408F-43E6-BAF6-34F52A284133}"/>
    <dgm:cxn modelId="{59C89ECC-F3DE-457D-877F-34F01D6AF27C}" type="presOf" srcId="{2DBF66AF-8B22-4C48-8EC0-53F75D7C73D0}" destId="{159E7F8C-69CA-4867-B18C-B945F30C03A1}" srcOrd="0" destOrd="0" presId="urn:microsoft.com/office/officeart/2018/2/layout/IconCircleList"/>
    <dgm:cxn modelId="{8F3EA9ED-59B1-46D6-B28E-D54A869B356F}" type="presOf" srcId="{7AC7C935-FAFB-4FF1-908A-D27DAF3EA654}" destId="{FEDD14C4-A643-4E38-8FB4-74CA9C323429}" srcOrd="0" destOrd="0" presId="urn:microsoft.com/office/officeart/2018/2/layout/IconCircleList"/>
    <dgm:cxn modelId="{969A922B-E60C-47C3-A0E6-6C0622ACD51D}" type="presParOf" srcId="{FF094B5B-F820-477F-848D-14B71CE08672}" destId="{F54951F7-9210-4B3A-82BB-90DE505C04F7}" srcOrd="0" destOrd="0" presId="urn:microsoft.com/office/officeart/2018/2/layout/IconCircleList"/>
    <dgm:cxn modelId="{89521D05-AC80-4620-96AC-2717FD207A1C}" type="presParOf" srcId="{F54951F7-9210-4B3A-82BB-90DE505C04F7}" destId="{C7444F81-6A57-427D-AF09-1D2613AD5CB0}" srcOrd="0" destOrd="0" presId="urn:microsoft.com/office/officeart/2018/2/layout/IconCircleList"/>
    <dgm:cxn modelId="{F538D185-02BE-4D72-AA36-BDA479557785}" type="presParOf" srcId="{C7444F81-6A57-427D-AF09-1D2613AD5CB0}" destId="{F36685B8-5C3F-4A46-B625-9044BFE45166}" srcOrd="0" destOrd="0" presId="urn:microsoft.com/office/officeart/2018/2/layout/IconCircleList"/>
    <dgm:cxn modelId="{563ABE46-630A-452D-9FC7-3004ECA2CFD2}" type="presParOf" srcId="{C7444F81-6A57-427D-AF09-1D2613AD5CB0}" destId="{9C479741-1D2B-407E-84A4-F40DA3F86B83}" srcOrd="1" destOrd="0" presId="urn:microsoft.com/office/officeart/2018/2/layout/IconCircleList"/>
    <dgm:cxn modelId="{4CECEBE5-F663-4FE8-A545-12532B273162}" type="presParOf" srcId="{C7444F81-6A57-427D-AF09-1D2613AD5CB0}" destId="{CD68ADE1-1B49-4C0C-BCA3-C722D0CFC198}" srcOrd="2" destOrd="0" presId="urn:microsoft.com/office/officeart/2018/2/layout/IconCircleList"/>
    <dgm:cxn modelId="{3F7AD7ED-8242-474D-8EFB-EB87970CD9C6}" type="presParOf" srcId="{C7444F81-6A57-427D-AF09-1D2613AD5CB0}" destId="{D3EFF173-3844-4D1F-92B8-C36F286786B8}" srcOrd="3" destOrd="0" presId="urn:microsoft.com/office/officeart/2018/2/layout/IconCircleList"/>
    <dgm:cxn modelId="{8A26BE74-893D-4109-B875-ABBF1BECA92D}" type="presParOf" srcId="{F54951F7-9210-4B3A-82BB-90DE505C04F7}" destId="{13D4A5BE-72F2-41D4-8669-C9D4D28D8424}" srcOrd="1" destOrd="0" presId="urn:microsoft.com/office/officeart/2018/2/layout/IconCircleList"/>
    <dgm:cxn modelId="{74918C97-C5F5-4D13-BAC8-5E2125054A46}" type="presParOf" srcId="{F54951F7-9210-4B3A-82BB-90DE505C04F7}" destId="{E3963C4D-6E90-4EAE-AE4A-A2EDB65C8C33}" srcOrd="2" destOrd="0" presId="urn:microsoft.com/office/officeart/2018/2/layout/IconCircleList"/>
    <dgm:cxn modelId="{4A16A688-3AA3-4636-9DEB-AC718F7C6DD6}" type="presParOf" srcId="{E3963C4D-6E90-4EAE-AE4A-A2EDB65C8C33}" destId="{3E6AEDC1-1929-4139-A5CB-A67D06CB2590}" srcOrd="0" destOrd="0" presId="urn:microsoft.com/office/officeart/2018/2/layout/IconCircleList"/>
    <dgm:cxn modelId="{DD07CC31-202A-4829-9437-33D46B163590}" type="presParOf" srcId="{E3963C4D-6E90-4EAE-AE4A-A2EDB65C8C33}" destId="{FF58B4C2-A40D-4051-98DA-CA15CB5BE279}" srcOrd="1" destOrd="0" presId="urn:microsoft.com/office/officeart/2018/2/layout/IconCircleList"/>
    <dgm:cxn modelId="{A50CD56D-701E-4304-8911-90B655EE72E9}" type="presParOf" srcId="{E3963C4D-6E90-4EAE-AE4A-A2EDB65C8C33}" destId="{7722AE64-E199-49E5-A4B3-2582806D942F}" srcOrd="2" destOrd="0" presId="urn:microsoft.com/office/officeart/2018/2/layout/IconCircleList"/>
    <dgm:cxn modelId="{39F58558-31E9-4FAF-BD70-77CD83F1D032}" type="presParOf" srcId="{E3963C4D-6E90-4EAE-AE4A-A2EDB65C8C33}" destId="{EB26E31B-F390-4540-9095-CD341EDAE8F6}" srcOrd="3" destOrd="0" presId="urn:microsoft.com/office/officeart/2018/2/layout/IconCircleList"/>
    <dgm:cxn modelId="{8C716D0A-AFBB-4B6E-9FA9-40B2F7F8D4ED}" type="presParOf" srcId="{F54951F7-9210-4B3A-82BB-90DE505C04F7}" destId="{E2EB0905-05E9-42E5-8E2D-98F9F0718C91}" srcOrd="3" destOrd="0" presId="urn:microsoft.com/office/officeart/2018/2/layout/IconCircleList"/>
    <dgm:cxn modelId="{635C58AE-23F1-457B-B7C3-C5A967960FDA}" type="presParOf" srcId="{F54951F7-9210-4B3A-82BB-90DE505C04F7}" destId="{1EDA5D97-F94D-4CD9-A7C1-A973B26DE3BC}" srcOrd="4" destOrd="0" presId="urn:microsoft.com/office/officeart/2018/2/layout/IconCircleList"/>
    <dgm:cxn modelId="{D464ACF2-3504-4767-9325-BFF7CF6F0909}" type="presParOf" srcId="{1EDA5D97-F94D-4CD9-A7C1-A973B26DE3BC}" destId="{F876EEAA-6B53-4CA7-AFB7-BFFA3A549D0F}" srcOrd="0" destOrd="0" presId="urn:microsoft.com/office/officeart/2018/2/layout/IconCircleList"/>
    <dgm:cxn modelId="{0D1E12AE-A740-40B3-A8A4-8589237C26EE}" type="presParOf" srcId="{1EDA5D97-F94D-4CD9-A7C1-A973B26DE3BC}" destId="{285F9F7F-48B8-4F50-AEB1-45A235BEFC8B}" srcOrd="1" destOrd="0" presId="urn:microsoft.com/office/officeart/2018/2/layout/IconCircleList"/>
    <dgm:cxn modelId="{6CCEB178-C548-444E-9E38-0360BA4B78D4}" type="presParOf" srcId="{1EDA5D97-F94D-4CD9-A7C1-A973B26DE3BC}" destId="{F4AD3CD2-4A4F-49DF-92FA-CF0DD1732345}" srcOrd="2" destOrd="0" presId="urn:microsoft.com/office/officeart/2018/2/layout/IconCircleList"/>
    <dgm:cxn modelId="{3A9E68F1-BF3E-410F-9336-B61387A35929}" type="presParOf" srcId="{1EDA5D97-F94D-4CD9-A7C1-A973B26DE3BC}" destId="{FEDD14C4-A643-4E38-8FB4-74CA9C323429}" srcOrd="3" destOrd="0" presId="urn:microsoft.com/office/officeart/2018/2/layout/IconCircleList"/>
    <dgm:cxn modelId="{2F3AA285-11E2-41B6-B0D8-3D84CACBA4C1}" type="presParOf" srcId="{F54951F7-9210-4B3A-82BB-90DE505C04F7}" destId="{5BE1D39D-A74A-4347-91B7-8437F735D507}" srcOrd="5" destOrd="0" presId="urn:microsoft.com/office/officeart/2018/2/layout/IconCircleList"/>
    <dgm:cxn modelId="{71E3F4F0-34CE-4355-B125-C168D6FF346C}" type="presParOf" srcId="{F54951F7-9210-4B3A-82BB-90DE505C04F7}" destId="{6DCA1C16-1CCB-47CC-9022-6C8D89E8C4F1}" srcOrd="6" destOrd="0" presId="urn:microsoft.com/office/officeart/2018/2/layout/IconCircleList"/>
    <dgm:cxn modelId="{F9176BA0-1540-4614-B39A-2C356C716EDB}" type="presParOf" srcId="{6DCA1C16-1CCB-47CC-9022-6C8D89E8C4F1}" destId="{EBEEEFE7-74E7-40E9-AE0E-6C5074381CB8}" srcOrd="0" destOrd="0" presId="urn:microsoft.com/office/officeart/2018/2/layout/IconCircleList"/>
    <dgm:cxn modelId="{D4ECFD85-78F9-445A-BA70-02601C15D4CD}" type="presParOf" srcId="{6DCA1C16-1CCB-47CC-9022-6C8D89E8C4F1}" destId="{521F407F-C328-4A8A-AFA3-4044634667E2}" srcOrd="1" destOrd="0" presId="urn:microsoft.com/office/officeart/2018/2/layout/IconCircleList"/>
    <dgm:cxn modelId="{56852984-9F0C-4DBC-B8D0-AA32FD49ACF5}" type="presParOf" srcId="{6DCA1C16-1CCB-47CC-9022-6C8D89E8C4F1}" destId="{F8001933-5615-4CDC-93E9-8C8094F6D9A9}" srcOrd="2" destOrd="0" presId="urn:microsoft.com/office/officeart/2018/2/layout/IconCircleList"/>
    <dgm:cxn modelId="{B6AC63C7-8AFC-4EDB-810B-325480564832}" type="presParOf" srcId="{6DCA1C16-1CCB-47CC-9022-6C8D89E8C4F1}" destId="{159E7F8C-69CA-4867-B18C-B945F30C03A1}"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A5068F-B080-48B9-8B8E-27E8188B58C0}">
      <dsp:nvSpPr>
        <dsp:cNvPr id="0" name=""/>
        <dsp:cNvSpPr/>
      </dsp:nvSpPr>
      <dsp:spPr>
        <a:xfrm>
          <a:off x="183669" y="1765894"/>
          <a:ext cx="1448120" cy="3715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kern="1200"/>
            <a:t>1990s</a:t>
          </a:r>
        </a:p>
      </dsp:txBody>
      <dsp:txXfrm>
        <a:off x="183669" y="1765894"/>
        <a:ext cx="1448120" cy="371594"/>
      </dsp:txXfrm>
    </dsp:sp>
    <dsp:sp modelId="{7BE2DE50-A0CD-4E14-8203-B3ABD6089B60}">
      <dsp:nvSpPr>
        <dsp:cNvPr id="0" name=""/>
        <dsp:cNvSpPr/>
      </dsp:nvSpPr>
      <dsp:spPr>
        <a:xfrm>
          <a:off x="0" y="1578453"/>
          <a:ext cx="5435760" cy="131537"/>
        </a:xfrm>
        <a:prstGeom prst="rect">
          <a:avLst/>
        </a:prstGeom>
        <a:gradFill rotWithShape="0">
          <a:gsLst>
            <a:gs pos="0">
              <a:schemeClr val="dk2">
                <a:hueOff val="0"/>
                <a:satOff val="0"/>
                <a:lumOff val="0"/>
                <a:alphaOff val="0"/>
                <a:tint val="96000"/>
                <a:lumMod val="104000"/>
              </a:schemeClr>
            </a:gs>
            <a:gs pos="100000">
              <a:schemeClr val="dk2">
                <a:hueOff val="0"/>
                <a:satOff val="0"/>
                <a:lumOff val="0"/>
                <a:alphaOff val="0"/>
                <a:shade val="84000"/>
                <a:lumMod val="84000"/>
              </a:schemeClr>
            </a:gs>
          </a:gsLst>
          <a:lin ang="5400000" scaled="0"/>
        </a:gradFill>
        <a:ln>
          <a:noFill/>
        </a:ln>
        <a:effectLst>
          <a:innerShdw blurRad="50800" dist="25400" dir="13500000">
            <a:srgbClr val="000000">
              <a:alpha val="55000"/>
            </a:srgbClr>
          </a:innerShdw>
        </a:effectLst>
      </dsp:spPr>
      <dsp:style>
        <a:lnRef idx="0">
          <a:scrgbClr r="0" g="0" b="0"/>
        </a:lnRef>
        <a:fillRef idx="3">
          <a:scrgbClr r="0" g="0" b="0"/>
        </a:fillRef>
        <a:effectRef idx="2">
          <a:scrgbClr r="0" g="0" b="0"/>
        </a:effectRef>
        <a:fontRef idx="minor">
          <a:schemeClr val="lt1"/>
        </a:fontRef>
      </dsp:style>
    </dsp:sp>
    <dsp:sp modelId="{2F2E51E6-480F-491E-B669-337B68D72998}">
      <dsp:nvSpPr>
        <dsp:cNvPr id="0" name=""/>
        <dsp:cNvSpPr/>
      </dsp:nvSpPr>
      <dsp:spPr>
        <a:xfrm>
          <a:off x="111263" y="0"/>
          <a:ext cx="1592932" cy="1019417"/>
        </a:xfrm>
        <a:prstGeom prst="rect">
          <a:avLst/>
        </a:prstGeom>
        <a:solidFill>
          <a:schemeClr val="dk2">
            <a:alpha val="90000"/>
            <a:tint val="40000"/>
            <a:hueOff val="0"/>
            <a:satOff val="0"/>
            <a:lumOff val="0"/>
            <a:alphaOff val="0"/>
          </a:schemeClr>
        </a:solidFill>
        <a:ln w="9525" cap="rnd" cmpd="sng" algn="ctr">
          <a:solidFill>
            <a:schemeClr val="dk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a:t>The 1990s:  The first attack came onto AOL, in which millions of subscribers were impacted.</a:t>
          </a:r>
        </a:p>
      </dsp:txBody>
      <dsp:txXfrm>
        <a:off x="111263" y="0"/>
        <a:ext cx="1592932" cy="1019417"/>
      </dsp:txXfrm>
    </dsp:sp>
    <dsp:sp modelId="{F420231B-FAB9-4E17-9DB3-7A34662364A2}">
      <dsp:nvSpPr>
        <dsp:cNvPr id="0" name=""/>
        <dsp:cNvSpPr/>
      </dsp:nvSpPr>
      <dsp:spPr>
        <a:xfrm>
          <a:off x="907729" y="1019417"/>
          <a:ext cx="0" cy="559035"/>
        </a:xfrm>
        <a:prstGeom prst="line">
          <a:avLst/>
        </a:prstGeom>
        <a:gradFill rotWithShape="0">
          <a:gsLst>
            <a:gs pos="0">
              <a:schemeClr val="dk2">
                <a:tint val="96000"/>
                <a:lumMod val="104000"/>
              </a:schemeClr>
            </a:gs>
            <a:gs pos="100000">
              <a:schemeClr val="dk2">
                <a:shade val="84000"/>
                <a:lumMod val="84000"/>
              </a:schemeClr>
            </a:gs>
          </a:gsLst>
          <a:lin ang="5400000" scaled="0"/>
        </a:gradFill>
        <a:ln w="6350" cap="rnd" cmpd="sng" algn="ctr">
          <a:solidFill>
            <a:schemeClr val="dk2">
              <a:hueOff val="0"/>
              <a:satOff val="0"/>
              <a:lumOff val="0"/>
              <a:alphaOff val="0"/>
            </a:schemeClr>
          </a:solidFill>
          <a:prstDash val="dash"/>
        </a:ln>
        <a:effectLst>
          <a:innerShdw blurRad="50800" dist="25400" dir="13500000">
            <a:srgbClr val="000000">
              <a:alpha val="55000"/>
            </a:srgbClr>
          </a:innerShdw>
        </a:effectLst>
      </dsp:spPr>
      <dsp:style>
        <a:lnRef idx="1">
          <a:scrgbClr r="0" g="0" b="0"/>
        </a:lnRef>
        <a:fillRef idx="3">
          <a:scrgbClr r="0" g="0" b="0"/>
        </a:fillRef>
        <a:effectRef idx="2">
          <a:scrgbClr r="0" g="0" b="0"/>
        </a:effectRef>
        <a:fontRef idx="minor">
          <a:schemeClr val="lt1"/>
        </a:fontRef>
      </dsp:style>
    </dsp:sp>
    <dsp:sp modelId="{6EF6B097-57FA-46BE-8C4B-452BB0CAC273}">
      <dsp:nvSpPr>
        <dsp:cNvPr id="0" name=""/>
        <dsp:cNvSpPr/>
      </dsp:nvSpPr>
      <dsp:spPr>
        <a:xfrm>
          <a:off x="1088744" y="1150955"/>
          <a:ext cx="1448120" cy="3715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en-US" sz="1500" kern="1200"/>
            <a:t>1996</a:t>
          </a:r>
        </a:p>
      </dsp:txBody>
      <dsp:txXfrm>
        <a:off x="1088744" y="1150955"/>
        <a:ext cx="1448120" cy="371594"/>
      </dsp:txXfrm>
    </dsp:sp>
    <dsp:sp modelId="{3824E058-3E87-4939-BCD9-CB653E7ACA0F}">
      <dsp:nvSpPr>
        <dsp:cNvPr id="0" name=""/>
        <dsp:cNvSpPr/>
      </dsp:nvSpPr>
      <dsp:spPr>
        <a:xfrm>
          <a:off x="1016338" y="2269027"/>
          <a:ext cx="1592932" cy="1003489"/>
        </a:xfrm>
        <a:prstGeom prst="rect">
          <a:avLst/>
        </a:prstGeom>
        <a:solidFill>
          <a:schemeClr val="dk2">
            <a:alpha val="90000"/>
            <a:tint val="40000"/>
            <a:hueOff val="0"/>
            <a:satOff val="0"/>
            <a:lumOff val="0"/>
            <a:alphaOff val="0"/>
          </a:schemeClr>
        </a:solidFill>
        <a:ln w="9525" cap="rnd" cmpd="sng" algn="ctr">
          <a:solidFill>
            <a:schemeClr val="dk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a:t>The term Phishing became official, which was created by a group called “AOHell”.</a:t>
          </a:r>
        </a:p>
      </dsp:txBody>
      <dsp:txXfrm>
        <a:off x="1016338" y="2269027"/>
        <a:ext cx="1592932" cy="1003489"/>
      </dsp:txXfrm>
    </dsp:sp>
    <dsp:sp modelId="{DF736B1C-4371-4C56-898F-FDB8FB165C67}">
      <dsp:nvSpPr>
        <dsp:cNvPr id="0" name=""/>
        <dsp:cNvSpPr/>
      </dsp:nvSpPr>
      <dsp:spPr>
        <a:xfrm>
          <a:off x="1812804" y="1709991"/>
          <a:ext cx="0" cy="559035"/>
        </a:xfrm>
        <a:prstGeom prst="line">
          <a:avLst/>
        </a:prstGeom>
        <a:gradFill rotWithShape="0">
          <a:gsLst>
            <a:gs pos="0">
              <a:schemeClr val="dk2">
                <a:tint val="96000"/>
                <a:lumMod val="104000"/>
              </a:schemeClr>
            </a:gs>
            <a:gs pos="100000">
              <a:schemeClr val="dk2">
                <a:shade val="84000"/>
                <a:lumMod val="84000"/>
              </a:schemeClr>
            </a:gs>
          </a:gsLst>
          <a:lin ang="5400000" scaled="0"/>
        </a:gradFill>
        <a:ln w="6350" cap="rnd" cmpd="sng" algn="ctr">
          <a:solidFill>
            <a:schemeClr val="dk2">
              <a:hueOff val="0"/>
              <a:satOff val="0"/>
              <a:lumOff val="0"/>
              <a:alphaOff val="0"/>
            </a:schemeClr>
          </a:solidFill>
          <a:prstDash val="dash"/>
        </a:ln>
        <a:effectLst>
          <a:innerShdw blurRad="50800" dist="25400" dir="13500000">
            <a:srgbClr val="000000">
              <a:alpha val="55000"/>
            </a:srgbClr>
          </a:innerShdw>
        </a:effectLst>
      </dsp:spPr>
      <dsp:style>
        <a:lnRef idx="1">
          <a:scrgbClr r="0" g="0" b="0"/>
        </a:lnRef>
        <a:fillRef idx="3">
          <a:scrgbClr r="0" g="0" b="0"/>
        </a:fillRef>
        <a:effectRef idx="2">
          <a:scrgbClr r="0" g="0" b="0"/>
        </a:effectRef>
        <a:fontRef idx="minor">
          <a:schemeClr val="lt1"/>
        </a:fontRef>
      </dsp:style>
    </dsp:sp>
    <dsp:sp modelId="{E86C7876-0EE2-4334-B993-E90A4482B172}">
      <dsp:nvSpPr>
        <dsp:cNvPr id="0" name=""/>
        <dsp:cNvSpPr/>
      </dsp:nvSpPr>
      <dsp:spPr>
        <a:xfrm>
          <a:off x="866623" y="1603116"/>
          <a:ext cx="82211" cy="82211"/>
        </a:xfrm>
        <a:prstGeom prst="ellipse">
          <a:avLst/>
        </a:prstGeom>
        <a:solidFill>
          <a:schemeClr val="lt2">
            <a:alpha val="90000"/>
            <a:hueOff val="0"/>
            <a:satOff val="0"/>
            <a:lumOff val="0"/>
            <a:alphaOff val="0"/>
          </a:schemeClr>
        </a:solidFill>
        <a:ln w="9525" cap="rnd" cmpd="sng" algn="ctr">
          <a:noFill/>
          <a:prstDash val="solid"/>
        </a:ln>
        <a:effectLst/>
      </dsp:spPr>
      <dsp:style>
        <a:lnRef idx="1">
          <a:scrgbClr r="0" g="0" b="0"/>
        </a:lnRef>
        <a:fillRef idx="1">
          <a:scrgbClr r="0" g="0" b="0"/>
        </a:fillRef>
        <a:effectRef idx="0">
          <a:scrgbClr r="0" g="0" b="0"/>
        </a:effectRef>
        <a:fontRef idx="minor"/>
      </dsp:style>
    </dsp:sp>
    <dsp:sp modelId="{1CC4B0D0-688C-4FAB-9235-116F6FB1F9AC}">
      <dsp:nvSpPr>
        <dsp:cNvPr id="0" name=""/>
        <dsp:cNvSpPr/>
      </dsp:nvSpPr>
      <dsp:spPr>
        <a:xfrm>
          <a:off x="1771699" y="1603116"/>
          <a:ext cx="82211" cy="82211"/>
        </a:xfrm>
        <a:prstGeom prst="ellipse">
          <a:avLst/>
        </a:prstGeom>
        <a:solidFill>
          <a:schemeClr val="lt2">
            <a:alpha val="90000"/>
            <a:hueOff val="0"/>
            <a:satOff val="0"/>
            <a:lumOff val="0"/>
            <a:alphaOff val="0"/>
          </a:schemeClr>
        </a:solidFill>
        <a:ln w="9525" cap="rnd" cmpd="sng" algn="ctr">
          <a:noFill/>
          <a:prstDash val="solid"/>
        </a:ln>
        <a:effectLst/>
      </dsp:spPr>
      <dsp:style>
        <a:lnRef idx="1">
          <a:scrgbClr r="0" g="0" b="0"/>
        </a:lnRef>
        <a:fillRef idx="1">
          <a:scrgbClr r="0" g="0" b="0"/>
        </a:fillRef>
        <a:effectRef idx="0">
          <a:scrgbClr r="0" g="0" b="0"/>
        </a:effectRef>
        <a:fontRef idx="minor"/>
      </dsp:style>
    </dsp:sp>
    <dsp:sp modelId="{05B5F6DA-038F-4CBA-9DE0-35364418C87D}">
      <dsp:nvSpPr>
        <dsp:cNvPr id="0" name=""/>
        <dsp:cNvSpPr/>
      </dsp:nvSpPr>
      <dsp:spPr>
        <a:xfrm>
          <a:off x="1993819" y="1765894"/>
          <a:ext cx="1448120" cy="3715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kern="1200"/>
            <a:t>2001</a:t>
          </a:r>
        </a:p>
      </dsp:txBody>
      <dsp:txXfrm>
        <a:off x="1993819" y="1765894"/>
        <a:ext cx="1448120" cy="371594"/>
      </dsp:txXfrm>
    </dsp:sp>
    <dsp:sp modelId="{82A42700-1DE2-454F-BCDA-017D662BEEA9}">
      <dsp:nvSpPr>
        <dsp:cNvPr id="0" name=""/>
        <dsp:cNvSpPr/>
      </dsp:nvSpPr>
      <dsp:spPr>
        <a:xfrm>
          <a:off x="1921413" y="15928"/>
          <a:ext cx="1592932" cy="1003489"/>
        </a:xfrm>
        <a:prstGeom prst="rect">
          <a:avLst/>
        </a:prstGeom>
        <a:solidFill>
          <a:schemeClr val="dk2">
            <a:alpha val="90000"/>
            <a:tint val="40000"/>
            <a:hueOff val="0"/>
            <a:satOff val="0"/>
            <a:lumOff val="0"/>
            <a:alphaOff val="0"/>
          </a:schemeClr>
        </a:solidFill>
        <a:ln w="9525" cap="rnd" cmpd="sng" algn="ctr">
          <a:solidFill>
            <a:schemeClr val="dk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a:t>Phishing groups start to create spoofed websites, impersonating PayPal and eBay.</a:t>
          </a:r>
        </a:p>
      </dsp:txBody>
      <dsp:txXfrm>
        <a:off x="1921413" y="15928"/>
        <a:ext cx="1592932" cy="1003489"/>
      </dsp:txXfrm>
    </dsp:sp>
    <dsp:sp modelId="{EC6324F0-F0C9-4F2E-9E0D-9D7C7367C3BD}">
      <dsp:nvSpPr>
        <dsp:cNvPr id="0" name=""/>
        <dsp:cNvSpPr/>
      </dsp:nvSpPr>
      <dsp:spPr>
        <a:xfrm>
          <a:off x="2717880" y="1019417"/>
          <a:ext cx="0" cy="559035"/>
        </a:xfrm>
        <a:prstGeom prst="line">
          <a:avLst/>
        </a:prstGeom>
        <a:gradFill rotWithShape="0">
          <a:gsLst>
            <a:gs pos="0">
              <a:schemeClr val="dk2">
                <a:tint val="96000"/>
                <a:lumMod val="104000"/>
              </a:schemeClr>
            </a:gs>
            <a:gs pos="100000">
              <a:schemeClr val="dk2">
                <a:shade val="84000"/>
                <a:lumMod val="84000"/>
              </a:schemeClr>
            </a:gs>
          </a:gsLst>
          <a:lin ang="5400000" scaled="0"/>
        </a:gradFill>
        <a:ln w="6350" cap="rnd" cmpd="sng" algn="ctr">
          <a:solidFill>
            <a:schemeClr val="dk2">
              <a:hueOff val="0"/>
              <a:satOff val="0"/>
              <a:lumOff val="0"/>
              <a:alphaOff val="0"/>
            </a:schemeClr>
          </a:solidFill>
          <a:prstDash val="dash"/>
        </a:ln>
        <a:effectLst>
          <a:innerShdw blurRad="50800" dist="25400" dir="13500000">
            <a:srgbClr val="000000">
              <a:alpha val="55000"/>
            </a:srgbClr>
          </a:innerShdw>
        </a:effectLst>
      </dsp:spPr>
      <dsp:style>
        <a:lnRef idx="1">
          <a:scrgbClr r="0" g="0" b="0"/>
        </a:lnRef>
        <a:fillRef idx="3">
          <a:scrgbClr r="0" g="0" b="0"/>
        </a:fillRef>
        <a:effectRef idx="2">
          <a:scrgbClr r="0" g="0" b="0"/>
        </a:effectRef>
        <a:fontRef idx="minor">
          <a:schemeClr val="lt1"/>
        </a:fontRef>
      </dsp:style>
    </dsp:sp>
    <dsp:sp modelId="{1A687620-A4DA-404A-B212-175A5AB73975}">
      <dsp:nvSpPr>
        <dsp:cNvPr id="0" name=""/>
        <dsp:cNvSpPr/>
      </dsp:nvSpPr>
      <dsp:spPr>
        <a:xfrm>
          <a:off x="2898895" y="1150955"/>
          <a:ext cx="1448120" cy="3715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en-US" sz="1500" kern="1200"/>
            <a:t>2004</a:t>
          </a:r>
        </a:p>
      </dsp:txBody>
      <dsp:txXfrm>
        <a:off x="2898895" y="1150955"/>
        <a:ext cx="1448120" cy="371594"/>
      </dsp:txXfrm>
    </dsp:sp>
    <dsp:sp modelId="{6710B423-43D8-4D6B-8946-29A64818AD90}">
      <dsp:nvSpPr>
        <dsp:cNvPr id="0" name=""/>
        <dsp:cNvSpPr/>
      </dsp:nvSpPr>
      <dsp:spPr>
        <a:xfrm>
          <a:off x="2826489" y="2269027"/>
          <a:ext cx="1592932" cy="673771"/>
        </a:xfrm>
        <a:prstGeom prst="rect">
          <a:avLst/>
        </a:prstGeom>
        <a:solidFill>
          <a:schemeClr val="dk2">
            <a:alpha val="90000"/>
            <a:tint val="40000"/>
            <a:hueOff val="0"/>
            <a:satOff val="0"/>
            <a:lumOff val="0"/>
            <a:alphaOff val="0"/>
          </a:schemeClr>
        </a:solidFill>
        <a:ln w="9525" cap="rnd" cmpd="sng" algn="ctr">
          <a:solidFill>
            <a:schemeClr val="dk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a:t>Pop windows start appearing in web browsers.</a:t>
          </a:r>
        </a:p>
      </dsp:txBody>
      <dsp:txXfrm>
        <a:off x="2826489" y="2269027"/>
        <a:ext cx="1592932" cy="673771"/>
      </dsp:txXfrm>
    </dsp:sp>
    <dsp:sp modelId="{33B93229-633D-48D7-A8A5-B61CE0CF551A}">
      <dsp:nvSpPr>
        <dsp:cNvPr id="0" name=""/>
        <dsp:cNvSpPr/>
      </dsp:nvSpPr>
      <dsp:spPr>
        <a:xfrm>
          <a:off x="3622955" y="1709991"/>
          <a:ext cx="0" cy="559035"/>
        </a:xfrm>
        <a:prstGeom prst="line">
          <a:avLst/>
        </a:prstGeom>
        <a:gradFill rotWithShape="0">
          <a:gsLst>
            <a:gs pos="0">
              <a:schemeClr val="dk2">
                <a:tint val="96000"/>
                <a:lumMod val="104000"/>
              </a:schemeClr>
            </a:gs>
            <a:gs pos="100000">
              <a:schemeClr val="dk2">
                <a:shade val="84000"/>
                <a:lumMod val="84000"/>
              </a:schemeClr>
            </a:gs>
          </a:gsLst>
          <a:lin ang="5400000" scaled="0"/>
        </a:gradFill>
        <a:ln w="6350" cap="rnd" cmpd="sng" algn="ctr">
          <a:solidFill>
            <a:schemeClr val="dk2">
              <a:hueOff val="0"/>
              <a:satOff val="0"/>
              <a:lumOff val="0"/>
              <a:alphaOff val="0"/>
            </a:schemeClr>
          </a:solidFill>
          <a:prstDash val="dash"/>
        </a:ln>
        <a:effectLst>
          <a:innerShdw blurRad="50800" dist="25400" dir="13500000">
            <a:srgbClr val="000000">
              <a:alpha val="55000"/>
            </a:srgbClr>
          </a:innerShdw>
        </a:effectLst>
      </dsp:spPr>
      <dsp:style>
        <a:lnRef idx="1">
          <a:scrgbClr r="0" g="0" b="0"/>
        </a:lnRef>
        <a:fillRef idx="3">
          <a:scrgbClr r="0" g="0" b="0"/>
        </a:fillRef>
        <a:effectRef idx="2">
          <a:scrgbClr r="0" g="0" b="0"/>
        </a:effectRef>
        <a:fontRef idx="minor">
          <a:schemeClr val="lt1"/>
        </a:fontRef>
      </dsp:style>
    </dsp:sp>
    <dsp:sp modelId="{6C4CECC8-97B2-48CC-B7E8-8575656E71ED}">
      <dsp:nvSpPr>
        <dsp:cNvPr id="0" name=""/>
        <dsp:cNvSpPr/>
      </dsp:nvSpPr>
      <dsp:spPr>
        <a:xfrm>
          <a:off x="2676774" y="1603116"/>
          <a:ext cx="82211" cy="82211"/>
        </a:xfrm>
        <a:prstGeom prst="ellipse">
          <a:avLst/>
        </a:prstGeom>
        <a:solidFill>
          <a:schemeClr val="lt2">
            <a:alpha val="90000"/>
            <a:hueOff val="0"/>
            <a:satOff val="0"/>
            <a:lumOff val="0"/>
            <a:alphaOff val="0"/>
          </a:schemeClr>
        </a:solidFill>
        <a:ln w="9525" cap="rnd" cmpd="sng" algn="ctr">
          <a:noFill/>
          <a:prstDash val="solid"/>
        </a:ln>
        <a:effectLst/>
      </dsp:spPr>
      <dsp:style>
        <a:lnRef idx="1">
          <a:scrgbClr r="0" g="0" b="0"/>
        </a:lnRef>
        <a:fillRef idx="1">
          <a:scrgbClr r="0" g="0" b="0"/>
        </a:fillRef>
        <a:effectRef idx="0">
          <a:scrgbClr r="0" g="0" b="0"/>
        </a:effectRef>
        <a:fontRef idx="minor"/>
      </dsp:style>
    </dsp:sp>
    <dsp:sp modelId="{5CC63197-416F-4726-AD8D-1B5B07C39D3B}">
      <dsp:nvSpPr>
        <dsp:cNvPr id="0" name=""/>
        <dsp:cNvSpPr/>
      </dsp:nvSpPr>
      <dsp:spPr>
        <a:xfrm>
          <a:off x="3581849" y="1603116"/>
          <a:ext cx="82211" cy="82211"/>
        </a:xfrm>
        <a:prstGeom prst="ellipse">
          <a:avLst/>
        </a:prstGeom>
        <a:solidFill>
          <a:schemeClr val="lt2">
            <a:alpha val="90000"/>
            <a:hueOff val="0"/>
            <a:satOff val="0"/>
            <a:lumOff val="0"/>
            <a:alphaOff val="0"/>
          </a:schemeClr>
        </a:solidFill>
        <a:ln w="9525" cap="rnd" cmpd="sng" algn="ctr">
          <a:noFill/>
          <a:prstDash val="solid"/>
        </a:ln>
        <a:effectLst/>
      </dsp:spPr>
      <dsp:style>
        <a:lnRef idx="1">
          <a:scrgbClr r="0" g="0" b="0"/>
        </a:lnRef>
        <a:fillRef idx="1">
          <a:scrgbClr r="0" g="0" b="0"/>
        </a:fillRef>
        <a:effectRef idx="0">
          <a:scrgbClr r="0" g="0" b="0"/>
        </a:effectRef>
        <a:fontRef idx="minor"/>
      </dsp:style>
    </dsp:sp>
    <dsp:sp modelId="{68D136D6-7495-45BC-A020-C9BAA1162D3F}">
      <dsp:nvSpPr>
        <dsp:cNvPr id="0" name=""/>
        <dsp:cNvSpPr/>
      </dsp:nvSpPr>
      <dsp:spPr>
        <a:xfrm>
          <a:off x="3803970" y="1765894"/>
          <a:ext cx="1448120" cy="3715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kern="1200"/>
            <a:t>2008</a:t>
          </a:r>
        </a:p>
      </dsp:txBody>
      <dsp:txXfrm>
        <a:off x="3803970" y="1765894"/>
        <a:ext cx="1448120" cy="371594"/>
      </dsp:txXfrm>
    </dsp:sp>
    <dsp:sp modelId="{82378625-DB06-4A43-A4BF-2D51E5E9B6A6}">
      <dsp:nvSpPr>
        <dsp:cNvPr id="0" name=""/>
        <dsp:cNvSpPr/>
      </dsp:nvSpPr>
      <dsp:spPr>
        <a:xfrm>
          <a:off x="3731564" y="15928"/>
          <a:ext cx="1592932" cy="1003489"/>
        </a:xfrm>
        <a:prstGeom prst="rect">
          <a:avLst/>
        </a:prstGeom>
        <a:solidFill>
          <a:schemeClr val="dk2">
            <a:alpha val="90000"/>
            <a:tint val="40000"/>
            <a:hueOff val="0"/>
            <a:satOff val="0"/>
            <a:lumOff val="0"/>
            <a:alphaOff val="0"/>
          </a:schemeClr>
        </a:solidFill>
        <a:ln w="9525" cap="rnd" cmpd="sng" algn="ctr">
          <a:solidFill>
            <a:schemeClr val="dk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a:t>Bitcoin launched, and Phishing attacks spike, causing almost $930 million in damages.</a:t>
          </a:r>
        </a:p>
      </dsp:txBody>
      <dsp:txXfrm>
        <a:off x="3731564" y="15928"/>
        <a:ext cx="1592932" cy="1003489"/>
      </dsp:txXfrm>
    </dsp:sp>
    <dsp:sp modelId="{8009CCC0-66E7-4179-81E2-CAF701E605C7}">
      <dsp:nvSpPr>
        <dsp:cNvPr id="0" name=""/>
        <dsp:cNvSpPr/>
      </dsp:nvSpPr>
      <dsp:spPr>
        <a:xfrm>
          <a:off x="4528030" y="1019417"/>
          <a:ext cx="0" cy="559035"/>
        </a:xfrm>
        <a:prstGeom prst="line">
          <a:avLst/>
        </a:prstGeom>
        <a:gradFill rotWithShape="0">
          <a:gsLst>
            <a:gs pos="0">
              <a:schemeClr val="dk2">
                <a:tint val="96000"/>
                <a:lumMod val="104000"/>
              </a:schemeClr>
            </a:gs>
            <a:gs pos="100000">
              <a:schemeClr val="dk2">
                <a:shade val="84000"/>
                <a:lumMod val="84000"/>
              </a:schemeClr>
            </a:gs>
          </a:gsLst>
          <a:lin ang="5400000" scaled="0"/>
        </a:gradFill>
        <a:ln w="6350" cap="rnd" cmpd="sng" algn="ctr">
          <a:solidFill>
            <a:schemeClr val="dk2">
              <a:hueOff val="0"/>
              <a:satOff val="0"/>
              <a:lumOff val="0"/>
              <a:alphaOff val="0"/>
            </a:schemeClr>
          </a:solidFill>
          <a:prstDash val="dash"/>
        </a:ln>
        <a:effectLst>
          <a:innerShdw blurRad="50800" dist="25400" dir="13500000">
            <a:srgbClr val="000000">
              <a:alpha val="55000"/>
            </a:srgbClr>
          </a:innerShdw>
        </a:effectLst>
      </dsp:spPr>
      <dsp:style>
        <a:lnRef idx="1">
          <a:scrgbClr r="0" g="0" b="0"/>
        </a:lnRef>
        <a:fillRef idx="3">
          <a:scrgbClr r="0" g="0" b="0"/>
        </a:fillRef>
        <a:effectRef idx="2">
          <a:scrgbClr r="0" g="0" b="0"/>
        </a:effectRef>
        <a:fontRef idx="minor">
          <a:schemeClr val="lt1"/>
        </a:fontRef>
      </dsp:style>
    </dsp:sp>
    <dsp:sp modelId="{1D8CE021-AE9F-4CE2-AA4C-AB91C2DF2D4E}">
      <dsp:nvSpPr>
        <dsp:cNvPr id="0" name=""/>
        <dsp:cNvSpPr/>
      </dsp:nvSpPr>
      <dsp:spPr>
        <a:xfrm>
          <a:off x="4486924" y="1603116"/>
          <a:ext cx="82211" cy="82211"/>
        </a:xfrm>
        <a:prstGeom prst="ellipse">
          <a:avLst/>
        </a:prstGeom>
        <a:solidFill>
          <a:schemeClr val="lt2">
            <a:alpha val="90000"/>
            <a:hueOff val="0"/>
            <a:satOff val="0"/>
            <a:lumOff val="0"/>
            <a:alphaOff val="0"/>
          </a:schemeClr>
        </a:solidFill>
        <a:ln w="9525" cap="rnd" cmpd="sng" algn="ctr">
          <a:noFill/>
          <a:prstDash val="solid"/>
        </a:ln>
        <a:effectLst/>
      </dsp:spPr>
      <dsp:style>
        <a:lnRef idx="1">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31BE62-BC43-4102-BC9C-40E16BE5E886}">
      <dsp:nvSpPr>
        <dsp:cNvPr id="0" name=""/>
        <dsp:cNvSpPr/>
      </dsp:nvSpPr>
      <dsp:spPr>
        <a:xfrm>
          <a:off x="334714" y="1677695"/>
          <a:ext cx="2639019" cy="353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kern="1200"/>
            <a:t>2013</a:t>
          </a:r>
        </a:p>
      </dsp:txBody>
      <dsp:txXfrm>
        <a:off x="334714" y="1677695"/>
        <a:ext cx="2639019" cy="353034"/>
      </dsp:txXfrm>
    </dsp:sp>
    <dsp:sp modelId="{61DC84FC-34BD-4C67-95FD-16DB506CBEC2}">
      <dsp:nvSpPr>
        <dsp:cNvPr id="0" name=""/>
        <dsp:cNvSpPr/>
      </dsp:nvSpPr>
      <dsp:spPr>
        <a:xfrm>
          <a:off x="0" y="1499616"/>
          <a:ext cx="9905998" cy="124968"/>
        </a:xfrm>
        <a:prstGeom prst="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84000"/>
                <a:lumMod val="84000"/>
              </a:schemeClr>
            </a:gs>
          </a:gsLst>
          <a:lin ang="5400000" scaled="0"/>
        </a:gradFill>
        <a:ln>
          <a:noFill/>
        </a:ln>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dsp:spPr>
      <dsp:style>
        <a:lnRef idx="0">
          <a:scrgbClr r="0" g="0" b="0"/>
        </a:lnRef>
        <a:fillRef idx="3">
          <a:scrgbClr r="0" g="0" b="0"/>
        </a:fillRef>
        <a:effectRef idx="3">
          <a:scrgbClr r="0" g="0" b="0"/>
        </a:effectRef>
        <a:fontRef idx="minor">
          <a:schemeClr val="lt1"/>
        </a:fontRef>
      </dsp:style>
    </dsp:sp>
    <dsp:sp modelId="{F53E68C0-ADD4-4205-8421-3CC18EAC4D7C}">
      <dsp:nvSpPr>
        <dsp:cNvPr id="0" name=""/>
        <dsp:cNvSpPr/>
      </dsp:nvSpPr>
      <dsp:spPr>
        <a:xfrm>
          <a:off x="202763" y="437339"/>
          <a:ext cx="2902921" cy="531162"/>
        </a:xfrm>
        <a:prstGeom prst="rect">
          <a:avLst/>
        </a:prstGeom>
        <a:solidFill>
          <a:schemeClr val="accent2">
            <a:tint val="40000"/>
            <a:alpha val="90000"/>
            <a:hueOff val="0"/>
            <a:satOff val="0"/>
            <a:lumOff val="0"/>
            <a:alphaOff val="0"/>
          </a:schemeClr>
        </a:solidFill>
        <a:ln w="9525" cap="rnd" cmpd="sng" algn="ctr">
          <a:solidFill>
            <a:schemeClr val="accent2">
              <a:tint val="40000"/>
              <a:alpha val="90000"/>
              <a:hueOff val="0"/>
              <a:satOff val="0"/>
              <a:lumOff val="0"/>
              <a:alphaOff val="0"/>
            </a:schemeClr>
          </a:solidFill>
          <a:prstDash val="solid"/>
        </a:ln>
        <a:effectLst>
          <a:innerShdw blurRad="50800" dist="25400" dir="13500000">
            <a:srgbClr val="000000">
              <a:alpha val="55000"/>
            </a:srgbClr>
          </a:innerShdw>
        </a:effectLst>
      </dsp:spPr>
      <dsp:style>
        <a:lnRef idx="1">
          <a:scrgbClr r="0" g="0" b="0"/>
        </a:lnRef>
        <a:fillRef idx="1">
          <a:scrgbClr r="0" g="0" b="0"/>
        </a:fillRef>
        <a:effectRef idx="2">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a:t>Phishing becomes the primary means in which to deploy Ransomware.</a:t>
          </a:r>
        </a:p>
      </dsp:txBody>
      <dsp:txXfrm>
        <a:off x="202763" y="437339"/>
        <a:ext cx="2902921" cy="531162"/>
      </dsp:txXfrm>
    </dsp:sp>
    <dsp:sp modelId="{48B10008-236B-4D31-86BB-E9C7173CFBAD}">
      <dsp:nvSpPr>
        <dsp:cNvPr id="0" name=""/>
        <dsp:cNvSpPr/>
      </dsp:nvSpPr>
      <dsp:spPr>
        <a:xfrm>
          <a:off x="1654224" y="968502"/>
          <a:ext cx="0" cy="531114"/>
        </a:xfrm>
        <a:prstGeom prst="line">
          <a:avLst/>
        </a:prstGeom>
        <a:gradFill rotWithShape="0">
          <a:gsLst>
            <a:gs pos="0">
              <a:schemeClr val="accent2">
                <a:tint val="96000"/>
                <a:lumMod val="104000"/>
              </a:schemeClr>
            </a:gs>
            <a:gs pos="100000">
              <a:schemeClr val="accent2">
                <a:shade val="84000"/>
                <a:lumMod val="84000"/>
              </a:schemeClr>
            </a:gs>
          </a:gsLst>
          <a:lin ang="5400000" scaled="0"/>
        </a:gradFill>
        <a:ln w="6350" cap="rnd" cmpd="sng" algn="ctr">
          <a:solidFill>
            <a:schemeClr val="accent2">
              <a:hueOff val="0"/>
              <a:satOff val="0"/>
              <a:lumOff val="0"/>
              <a:alphaOff val="0"/>
            </a:schemeClr>
          </a:solidFill>
          <a:prstDash val="dash"/>
        </a:ln>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dsp:spPr>
      <dsp:style>
        <a:lnRef idx="1">
          <a:scrgbClr r="0" g="0" b="0"/>
        </a:lnRef>
        <a:fillRef idx="3">
          <a:scrgbClr r="0" g="0" b="0"/>
        </a:fillRef>
        <a:effectRef idx="3">
          <a:scrgbClr r="0" g="0" b="0"/>
        </a:effectRef>
        <a:fontRef idx="minor">
          <a:schemeClr val="lt1"/>
        </a:fontRef>
      </dsp:style>
    </dsp:sp>
    <dsp:sp modelId="{4DE1B279-4880-4176-87DE-2AF00998CF73}">
      <dsp:nvSpPr>
        <dsp:cNvPr id="0" name=""/>
        <dsp:cNvSpPr/>
      </dsp:nvSpPr>
      <dsp:spPr>
        <a:xfrm>
          <a:off x="1984101" y="1093470"/>
          <a:ext cx="2639019" cy="353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en-US" sz="1500" kern="1200"/>
            <a:t>2017</a:t>
          </a:r>
        </a:p>
      </dsp:txBody>
      <dsp:txXfrm>
        <a:off x="1984101" y="1093470"/>
        <a:ext cx="2639019" cy="353034"/>
      </dsp:txXfrm>
    </dsp:sp>
    <dsp:sp modelId="{8C4B3118-659F-44AA-9BA7-9BF9A95FA6E4}">
      <dsp:nvSpPr>
        <dsp:cNvPr id="0" name=""/>
        <dsp:cNvSpPr/>
      </dsp:nvSpPr>
      <dsp:spPr>
        <a:xfrm>
          <a:off x="1852150" y="2155698"/>
          <a:ext cx="2902921" cy="531162"/>
        </a:xfrm>
        <a:prstGeom prst="rect">
          <a:avLst/>
        </a:prstGeom>
        <a:solidFill>
          <a:schemeClr val="accent3">
            <a:tint val="40000"/>
            <a:alpha val="90000"/>
            <a:hueOff val="0"/>
            <a:satOff val="0"/>
            <a:lumOff val="0"/>
            <a:alphaOff val="0"/>
          </a:schemeClr>
        </a:solidFill>
        <a:ln w="9525" cap="rnd" cmpd="sng" algn="ctr">
          <a:solidFill>
            <a:schemeClr val="accent3">
              <a:tint val="40000"/>
              <a:alpha val="90000"/>
              <a:hueOff val="0"/>
              <a:satOff val="0"/>
              <a:lumOff val="0"/>
              <a:alphaOff val="0"/>
            </a:schemeClr>
          </a:solidFill>
          <a:prstDash val="solid"/>
        </a:ln>
        <a:effectLst>
          <a:innerShdw blurRad="50800" dist="25400" dir="13500000">
            <a:srgbClr val="000000">
              <a:alpha val="55000"/>
            </a:srgbClr>
          </a:innerShdw>
        </a:effectLst>
      </dsp:spPr>
      <dsp:style>
        <a:lnRef idx="1">
          <a:scrgbClr r="0" g="0" b="0"/>
        </a:lnRef>
        <a:fillRef idx="1">
          <a:scrgbClr r="0" g="0" b="0"/>
        </a:fillRef>
        <a:effectRef idx="2">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a:t>Phishing groups use the “HTTPS” protocol in which to host fake site.</a:t>
          </a:r>
        </a:p>
      </dsp:txBody>
      <dsp:txXfrm>
        <a:off x="1852150" y="2155698"/>
        <a:ext cx="2902921" cy="531162"/>
      </dsp:txXfrm>
    </dsp:sp>
    <dsp:sp modelId="{BCFAFCAE-2C85-49E5-A4ED-0987F0C0CABB}">
      <dsp:nvSpPr>
        <dsp:cNvPr id="0" name=""/>
        <dsp:cNvSpPr/>
      </dsp:nvSpPr>
      <dsp:spPr>
        <a:xfrm>
          <a:off x="3303611" y="1624584"/>
          <a:ext cx="0" cy="531114"/>
        </a:xfrm>
        <a:prstGeom prst="line">
          <a:avLst/>
        </a:prstGeom>
        <a:gradFill rotWithShape="0">
          <a:gsLst>
            <a:gs pos="0">
              <a:schemeClr val="accent3">
                <a:tint val="96000"/>
                <a:lumMod val="104000"/>
              </a:schemeClr>
            </a:gs>
            <a:gs pos="100000">
              <a:schemeClr val="accent3">
                <a:shade val="84000"/>
                <a:lumMod val="84000"/>
              </a:schemeClr>
            </a:gs>
          </a:gsLst>
          <a:lin ang="5400000" scaled="0"/>
        </a:gradFill>
        <a:ln w="6350" cap="rnd" cmpd="sng" algn="ctr">
          <a:solidFill>
            <a:schemeClr val="accent3">
              <a:hueOff val="0"/>
              <a:satOff val="0"/>
              <a:lumOff val="0"/>
              <a:alphaOff val="0"/>
            </a:schemeClr>
          </a:solidFill>
          <a:prstDash val="dash"/>
        </a:ln>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dsp:spPr>
      <dsp:style>
        <a:lnRef idx="1">
          <a:scrgbClr r="0" g="0" b="0"/>
        </a:lnRef>
        <a:fillRef idx="3">
          <a:scrgbClr r="0" g="0" b="0"/>
        </a:fillRef>
        <a:effectRef idx="3">
          <a:scrgbClr r="0" g="0" b="0"/>
        </a:effectRef>
        <a:fontRef idx="minor">
          <a:schemeClr val="lt1"/>
        </a:fontRef>
      </dsp:style>
    </dsp:sp>
    <dsp:sp modelId="{A7EA793C-CBAA-432F-80A9-1FC8D36793EB}">
      <dsp:nvSpPr>
        <dsp:cNvPr id="0" name=""/>
        <dsp:cNvSpPr/>
      </dsp:nvSpPr>
      <dsp:spPr>
        <a:xfrm>
          <a:off x="1615171" y="1523047"/>
          <a:ext cx="78105" cy="78105"/>
        </a:xfrm>
        <a:prstGeom prst="ellipse">
          <a:avLst/>
        </a:prstGeom>
        <a:solidFill>
          <a:schemeClr val="lt1">
            <a:alpha val="90000"/>
            <a:hueOff val="0"/>
            <a:satOff val="0"/>
            <a:lumOff val="0"/>
            <a:alphaOff val="0"/>
          </a:schemeClr>
        </a:solidFill>
        <a:ln w="9525" cap="rnd" cmpd="sng" algn="ctr">
          <a:noFill/>
          <a:prstDash val="solid"/>
        </a:ln>
        <a:effectLst>
          <a:innerShdw blurRad="50800" dist="25400" dir="13500000">
            <a:srgbClr val="000000">
              <a:alpha val="55000"/>
            </a:srgbClr>
          </a:innerShdw>
        </a:effectLst>
      </dsp:spPr>
      <dsp:style>
        <a:lnRef idx="1">
          <a:scrgbClr r="0" g="0" b="0"/>
        </a:lnRef>
        <a:fillRef idx="1">
          <a:scrgbClr r="0" g="0" b="0"/>
        </a:fillRef>
        <a:effectRef idx="2">
          <a:scrgbClr r="0" g="0" b="0"/>
        </a:effectRef>
        <a:fontRef idx="minor"/>
      </dsp:style>
    </dsp:sp>
    <dsp:sp modelId="{7046C25E-D4F0-4E1B-8B3D-460E39005565}">
      <dsp:nvSpPr>
        <dsp:cNvPr id="0" name=""/>
        <dsp:cNvSpPr/>
      </dsp:nvSpPr>
      <dsp:spPr>
        <a:xfrm>
          <a:off x="3264559" y="1523047"/>
          <a:ext cx="78105" cy="78105"/>
        </a:xfrm>
        <a:prstGeom prst="ellipse">
          <a:avLst/>
        </a:prstGeom>
        <a:solidFill>
          <a:schemeClr val="lt1">
            <a:alpha val="90000"/>
            <a:hueOff val="0"/>
            <a:satOff val="0"/>
            <a:lumOff val="0"/>
            <a:alphaOff val="0"/>
          </a:schemeClr>
        </a:solidFill>
        <a:ln w="9525" cap="rnd" cmpd="sng" algn="ctr">
          <a:noFill/>
          <a:prstDash val="solid"/>
        </a:ln>
        <a:effectLst>
          <a:innerShdw blurRad="50800" dist="25400" dir="13500000">
            <a:srgbClr val="000000">
              <a:alpha val="55000"/>
            </a:srgbClr>
          </a:innerShdw>
        </a:effectLst>
      </dsp:spPr>
      <dsp:style>
        <a:lnRef idx="1">
          <a:scrgbClr r="0" g="0" b="0"/>
        </a:lnRef>
        <a:fillRef idx="1">
          <a:scrgbClr r="0" g="0" b="0"/>
        </a:fillRef>
        <a:effectRef idx="2">
          <a:scrgbClr r="0" g="0" b="0"/>
        </a:effectRef>
        <a:fontRef idx="minor"/>
      </dsp:style>
    </dsp:sp>
    <dsp:sp modelId="{7E36F428-D6DB-450A-9281-5CF686C16DE2}">
      <dsp:nvSpPr>
        <dsp:cNvPr id="0" name=""/>
        <dsp:cNvSpPr/>
      </dsp:nvSpPr>
      <dsp:spPr>
        <a:xfrm>
          <a:off x="3633489" y="1677695"/>
          <a:ext cx="2639019" cy="353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kern="1200"/>
            <a:t>2018</a:t>
          </a:r>
        </a:p>
      </dsp:txBody>
      <dsp:txXfrm>
        <a:off x="3633489" y="1677695"/>
        <a:ext cx="2639019" cy="353034"/>
      </dsp:txXfrm>
    </dsp:sp>
    <dsp:sp modelId="{BC34FBB3-57C2-42D3-8FF9-C5DA2B0387C7}">
      <dsp:nvSpPr>
        <dsp:cNvPr id="0" name=""/>
        <dsp:cNvSpPr/>
      </dsp:nvSpPr>
      <dsp:spPr>
        <a:xfrm>
          <a:off x="3501538" y="0"/>
          <a:ext cx="2902921" cy="968502"/>
        </a:xfrm>
        <a:prstGeom prst="rect">
          <a:avLst/>
        </a:prstGeom>
        <a:solidFill>
          <a:schemeClr val="accent4">
            <a:tint val="40000"/>
            <a:alpha val="90000"/>
            <a:hueOff val="0"/>
            <a:satOff val="0"/>
            <a:lumOff val="0"/>
            <a:alphaOff val="0"/>
          </a:schemeClr>
        </a:solidFill>
        <a:ln w="9525" cap="rnd" cmpd="sng" algn="ctr">
          <a:solidFill>
            <a:schemeClr val="accent4">
              <a:tint val="40000"/>
              <a:alpha val="90000"/>
              <a:hueOff val="0"/>
              <a:satOff val="0"/>
              <a:lumOff val="0"/>
              <a:alphaOff val="0"/>
            </a:schemeClr>
          </a:solidFill>
          <a:prstDash val="solid"/>
        </a:ln>
        <a:effectLst>
          <a:innerShdw blurRad="50800" dist="25400" dir="13500000">
            <a:srgbClr val="000000">
              <a:alpha val="55000"/>
            </a:srgbClr>
          </a:innerShdw>
        </a:effectLst>
      </dsp:spPr>
      <dsp:style>
        <a:lnRef idx="1">
          <a:scrgbClr r="0" g="0" b="0"/>
        </a:lnRef>
        <a:fillRef idx="1">
          <a:scrgbClr r="0" g="0" b="0"/>
        </a:fillRef>
        <a:effectRef idx="2">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dirty="0"/>
            <a:t>Phishing groups start to hide images behind source code.  Canada is the next major country to be hit with Phishing, with 85% of them claiming they have received a suspicious email.</a:t>
          </a:r>
        </a:p>
      </dsp:txBody>
      <dsp:txXfrm>
        <a:off x="3501538" y="0"/>
        <a:ext cx="2902921" cy="968502"/>
      </dsp:txXfrm>
    </dsp:sp>
    <dsp:sp modelId="{121A5B74-C64C-4242-9AC9-7E7EA4A5CC6A}">
      <dsp:nvSpPr>
        <dsp:cNvPr id="0" name=""/>
        <dsp:cNvSpPr/>
      </dsp:nvSpPr>
      <dsp:spPr>
        <a:xfrm>
          <a:off x="4952999" y="968502"/>
          <a:ext cx="0" cy="531114"/>
        </a:xfrm>
        <a:prstGeom prst="line">
          <a:avLst/>
        </a:prstGeom>
        <a:gradFill rotWithShape="0">
          <a:gsLst>
            <a:gs pos="0">
              <a:schemeClr val="accent4">
                <a:tint val="96000"/>
                <a:lumMod val="104000"/>
              </a:schemeClr>
            </a:gs>
            <a:gs pos="100000">
              <a:schemeClr val="accent4">
                <a:shade val="84000"/>
                <a:lumMod val="84000"/>
              </a:schemeClr>
            </a:gs>
          </a:gsLst>
          <a:lin ang="5400000" scaled="0"/>
        </a:gradFill>
        <a:ln w="6350" cap="rnd" cmpd="sng" algn="ctr">
          <a:solidFill>
            <a:schemeClr val="accent4">
              <a:hueOff val="0"/>
              <a:satOff val="0"/>
              <a:lumOff val="0"/>
              <a:alphaOff val="0"/>
            </a:schemeClr>
          </a:solidFill>
          <a:prstDash val="dash"/>
        </a:ln>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dsp:spPr>
      <dsp:style>
        <a:lnRef idx="1">
          <a:scrgbClr r="0" g="0" b="0"/>
        </a:lnRef>
        <a:fillRef idx="3">
          <a:scrgbClr r="0" g="0" b="0"/>
        </a:fillRef>
        <a:effectRef idx="3">
          <a:scrgbClr r="0" g="0" b="0"/>
        </a:effectRef>
        <a:fontRef idx="minor">
          <a:schemeClr val="lt1"/>
        </a:fontRef>
      </dsp:style>
    </dsp:sp>
    <dsp:sp modelId="{DA213B72-429E-4AC4-9118-638001A68385}">
      <dsp:nvSpPr>
        <dsp:cNvPr id="0" name=""/>
        <dsp:cNvSpPr/>
      </dsp:nvSpPr>
      <dsp:spPr>
        <a:xfrm>
          <a:off x="5282876" y="1093470"/>
          <a:ext cx="2639019" cy="353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en-US" sz="1500" kern="1200"/>
            <a:t>2019</a:t>
          </a:r>
        </a:p>
      </dsp:txBody>
      <dsp:txXfrm>
        <a:off x="5282876" y="1093470"/>
        <a:ext cx="2639019" cy="353034"/>
      </dsp:txXfrm>
    </dsp:sp>
    <dsp:sp modelId="{FC733480-6114-40B3-91C4-D6976D27652D}">
      <dsp:nvSpPr>
        <dsp:cNvPr id="0" name=""/>
        <dsp:cNvSpPr/>
      </dsp:nvSpPr>
      <dsp:spPr>
        <a:xfrm>
          <a:off x="5150925" y="2155698"/>
          <a:ext cx="2902921" cy="531162"/>
        </a:xfrm>
        <a:prstGeom prst="rect">
          <a:avLst/>
        </a:prstGeom>
        <a:solidFill>
          <a:schemeClr val="accent5">
            <a:tint val="40000"/>
            <a:alpha val="90000"/>
            <a:hueOff val="0"/>
            <a:satOff val="0"/>
            <a:lumOff val="0"/>
            <a:alphaOff val="0"/>
          </a:schemeClr>
        </a:solidFill>
        <a:ln w="9525" cap="rnd" cmpd="sng" algn="ctr">
          <a:solidFill>
            <a:schemeClr val="accent5">
              <a:tint val="40000"/>
              <a:alpha val="90000"/>
              <a:hueOff val="0"/>
              <a:satOff val="0"/>
              <a:lumOff val="0"/>
              <a:alphaOff val="0"/>
            </a:schemeClr>
          </a:solidFill>
          <a:prstDash val="solid"/>
        </a:ln>
        <a:effectLst>
          <a:innerShdw blurRad="50800" dist="25400" dir="13500000">
            <a:srgbClr val="000000">
              <a:alpha val="55000"/>
            </a:srgbClr>
          </a:innerShdw>
        </a:effectLst>
      </dsp:spPr>
      <dsp:style>
        <a:lnRef idx="1">
          <a:scrgbClr r="0" g="0" b="0"/>
        </a:lnRef>
        <a:fillRef idx="1">
          <a:scrgbClr r="0" g="0" b="0"/>
        </a:fillRef>
        <a:effectRef idx="2">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a:t>Phishing emails now target using gift cards.</a:t>
          </a:r>
        </a:p>
      </dsp:txBody>
      <dsp:txXfrm>
        <a:off x="5150925" y="2155698"/>
        <a:ext cx="2902921" cy="531162"/>
      </dsp:txXfrm>
    </dsp:sp>
    <dsp:sp modelId="{724D6E03-0517-47EF-A3A5-0B8DCC99AF6F}">
      <dsp:nvSpPr>
        <dsp:cNvPr id="0" name=""/>
        <dsp:cNvSpPr/>
      </dsp:nvSpPr>
      <dsp:spPr>
        <a:xfrm>
          <a:off x="6602386" y="1624584"/>
          <a:ext cx="0" cy="531114"/>
        </a:xfrm>
        <a:prstGeom prst="line">
          <a:avLst/>
        </a:prstGeom>
        <a:gradFill rotWithShape="0">
          <a:gsLst>
            <a:gs pos="0">
              <a:schemeClr val="accent5">
                <a:tint val="96000"/>
                <a:lumMod val="104000"/>
              </a:schemeClr>
            </a:gs>
            <a:gs pos="100000">
              <a:schemeClr val="accent5">
                <a:shade val="84000"/>
                <a:lumMod val="84000"/>
              </a:schemeClr>
            </a:gs>
          </a:gsLst>
          <a:lin ang="5400000" scaled="0"/>
        </a:gradFill>
        <a:ln w="6350" cap="rnd" cmpd="sng" algn="ctr">
          <a:solidFill>
            <a:schemeClr val="accent5">
              <a:hueOff val="0"/>
              <a:satOff val="0"/>
              <a:lumOff val="0"/>
              <a:alphaOff val="0"/>
            </a:schemeClr>
          </a:solidFill>
          <a:prstDash val="dash"/>
        </a:ln>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dsp:spPr>
      <dsp:style>
        <a:lnRef idx="1">
          <a:scrgbClr r="0" g="0" b="0"/>
        </a:lnRef>
        <a:fillRef idx="3">
          <a:scrgbClr r="0" g="0" b="0"/>
        </a:fillRef>
        <a:effectRef idx="3">
          <a:scrgbClr r="0" g="0" b="0"/>
        </a:effectRef>
        <a:fontRef idx="minor">
          <a:schemeClr val="lt1"/>
        </a:fontRef>
      </dsp:style>
    </dsp:sp>
    <dsp:sp modelId="{196EDD08-5B96-4982-B454-8534CDB78429}">
      <dsp:nvSpPr>
        <dsp:cNvPr id="0" name=""/>
        <dsp:cNvSpPr/>
      </dsp:nvSpPr>
      <dsp:spPr>
        <a:xfrm>
          <a:off x="4913946" y="1523047"/>
          <a:ext cx="78105" cy="78105"/>
        </a:xfrm>
        <a:prstGeom prst="ellipse">
          <a:avLst/>
        </a:prstGeom>
        <a:solidFill>
          <a:schemeClr val="lt1">
            <a:alpha val="90000"/>
            <a:hueOff val="0"/>
            <a:satOff val="0"/>
            <a:lumOff val="0"/>
            <a:alphaOff val="0"/>
          </a:schemeClr>
        </a:solidFill>
        <a:ln w="9525" cap="rnd" cmpd="sng" algn="ctr">
          <a:noFill/>
          <a:prstDash val="solid"/>
        </a:ln>
        <a:effectLst>
          <a:innerShdw blurRad="50800" dist="25400" dir="13500000">
            <a:srgbClr val="000000">
              <a:alpha val="55000"/>
            </a:srgbClr>
          </a:innerShdw>
        </a:effectLst>
      </dsp:spPr>
      <dsp:style>
        <a:lnRef idx="1">
          <a:scrgbClr r="0" g="0" b="0"/>
        </a:lnRef>
        <a:fillRef idx="1">
          <a:scrgbClr r="0" g="0" b="0"/>
        </a:fillRef>
        <a:effectRef idx="2">
          <a:scrgbClr r="0" g="0" b="0"/>
        </a:effectRef>
        <a:fontRef idx="minor"/>
      </dsp:style>
    </dsp:sp>
    <dsp:sp modelId="{E43BC663-35D0-44AC-95D2-7AAF6A341BCF}">
      <dsp:nvSpPr>
        <dsp:cNvPr id="0" name=""/>
        <dsp:cNvSpPr/>
      </dsp:nvSpPr>
      <dsp:spPr>
        <a:xfrm>
          <a:off x="6563333" y="1523047"/>
          <a:ext cx="78105" cy="78105"/>
        </a:xfrm>
        <a:prstGeom prst="ellipse">
          <a:avLst/>
        </a:prstGeom>
        <a:solidFill>
          <a:schemeClr val="lt1">
            <a:alpha val="90000"/>
            <a:hueOff val="0"/>
            <a:satOff val="0"/>
            <a:lumOff val="0"/>
            <a:alphaOff val="0"/>
          </a:schemeClr>
        </a:solidFill>
        <a:ln w="9525" cap="rnd" cmpd="sng" algn="ctr">
          <a:noFill/>
          <a:prstDash val="solid"/>
        </a:ln>
        <a:effectLst>
          <a:innerShdw blurRad="50800" dist="25400" dir="13500000">
            <a:srgbClr val="000000">
              <a:alpha val="55000"/>
            </a:srgbClr>
          </a:innerShdw>
        </a:effectLst>
      </dsp:spPr>
      <dsp:style>
        <a:lnRef idx="1">
          <a:scrgbClr r="0" g="0" b="0"/>
        </a:lnRef>
        <a:fillRef idx="1">
          <a:scrgbClr r="0" g="0" b="0"/>
        </a:fillRef>
        <a:effectRef idx="2">
          <a:scrgbClr r="0" g="0" b="0"/>
        </a:effectRef>
        <a:fontRef idx="minor"/>
      </dsp:style>
    </dsp:sp>
    <dsp:sp modelId="{EE8F7908-9E53-430B-8C5E-2CE216D2A7E0}">
      <dsp:nvSpPr>
        <dsp:cNvPr id="0" name=""/>
        <dsp:cNvSpPr/>
      </dsp:nvSpPr>
      <dsp:spPr>
        <a:xfrm>
          <a:off x="6932263" y="1677695"/>
          <a:ext cx="2639019" cy="353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kern="1200"/>
            <a:t>2020s</a:t>
          </a:r>
        </a:p>
      </dsp:txBody>
      <dsp:txXfrm>
        <a:off x="6932263" y="1677695"/>
        <a:ext cx="2639019" cy="353034"/>
      </dsp:txXfrm>
    </dsp:sp>
    <dsp:sp modelId="{E1E3546D-FDCA-483C-820C-951600E121ED}">
      <dsp:nvSpPr>
        <dsp:cNvPr id="0" name=""/>
        <dsp:cNvSpPr/>
      </dsp:nvSpPr>
      <dsp:spPr>
        <a:xfrm>
          <a:off x="6800312" y="137708"/>
          <a:ext cx="2902921" cy="830793"/>
        </a:xfrm>
        <a:prstGeom prst="rect">
          <a:avLst/>
        </a:prstGeom>
        <a:solidFill>
          <a:schemeClr val="accent6">
            <a:tint val="40000"/>
            <a:alpha val="90000"/>
            <a:hueOff val="0"/>
            <a:satOff val="0"/>
            <a:lumOff val="0"/>
            <a:alphaOff val="0"/>
          </a:schemeClr>
        </a:solidFill>
        <a:ln w="9525" cap="rnd" cmpd="sng" algn="ctr">
          <a:solidFill>
            <a:schemeClr val="accent6">
              <a:tint val="40000"/>
              <a:alpha val="90000"/>
              <a:hueOff val="0"/>
              <a:satOff val="0"/>
              <a:lumOff val="0"/>
              <a:alphaOff val="0"/>
            </a:schemeClr>
          </a:solidFill>
          <a:prstDash val="solid"/>
        </a:ln>
        <a:effectLst>
          <a:innerShdw blurRad="50800" dist="25400" dir="13500000">
            <a:srgbClr val="000000">
              <a:alpha val="55000"/>
            </a:srgbClr>
          </a:innerShdw>
        </a:effectLst>
      </dsp:spPr>
      <dsp:style>
        <a:lnRef idx="1">
          <a:scrgbClr r="0" g="0" b="0"/>
        </a:lnRef>
        <a:fillRef idx="1">
          <a:scrgbClr r="0" g="0" b="0"/>
        </a:fillRef>
        <a:effectRef idx="2">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a:t>This has been deemed to be the worst time period for Phishing attacks, primarily fueled by the COVID-19 pandemic.</a:t>
          </a:r>
        </a:p>
      </dsp:txBody>
      <dsp:txXfrm>
        <a:off x="6800312" y="137708"/>
        <a:ext cx="2902921" cy="830793"/>
      </dsp:txXfrm>
    </dsp:sp>
    <dsp:sp modelId="{F1B6EF57-FE3C-453A-9BF5-84262C2A9DE6}">
      <dsp:nvSpPr>
        <dsp:cNvPr id="0" name=""/>
        <dsp:cNvSpPr/>
      </dsp:nvSpPr>
      <dsp:spPr>
        <a:xfrm>
          <a:off x="8251773" y="968502"/>
          <a:ext cx="0" cy="531114"/>
        </a:xfrm>
        <a:prstGeom prst="line">
          <a:avLst/>
        </a:prstGeom>
        <a:gradFill rotWithShape="0">
          <a:gsLst>
            <a:gs pos="0">
              <a:schemeClr val="accent6">
                <a:tint val="96000"/>
                <a:lumMod val="104000"/>
              </a:schemeClr>
            </a:gs>
            <a:gs pos="100000">
              <a:schemeClr val="accent6">
                <a:shade val="84000"/>
                <a:lumMod val="84000"/>
              </a:schemeClr>
            </a:gs>
          </a:gsLst>
          <a:lin ang="5400000" scaled="0"/>
        </a:gradFill>
        <a:ln w="6350" cap="rnd" cmpd="sng" algn="ctr">
          <a:solidFill>
            <a:schemeClr val="accent6">
              <a:hueOff val="0"/>
              <a:satOff val="0"/>
              <a:lumOff val="0"/>
              <a:alphaOff val="0"/>
            </a:schemeClr>
          </a:solidFill>
          <a:prstDash val="dash"/>
        </a:ln>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dsp:spPr>
      <dsp:style>
        <a:lnRef idx="1">
          <a:scrgbClr r="0" g="0" b="0"/>
        </a:lnRef>
        <a:fillRef idx="3">
          <a:scrgbClr r="0" g="0" b="0"/>
        </a:fillRef>
        <a:effectRef idx="3">
          <a:scrgbClr r="0" g="0" b="0"/>
        </a:effectRef>
        <a:fontRef idx="minor">
          <a:schemeClr val="lt1"/>
        </a:fontRef>
      </dsp:style>
    </dsp:sp>
    <dsp:sp modelId="{A4D84C32-D1A8-496A-B281-DAC2EC87E181}">
      <dsp:nvSpPr>
        <dsp:cNvPr id="0" name=""/>
        <dsp:cNvSpPr/>
      </dsp:nvSpPr>
      <dsp:spPr>
        <a:xfrm>
          <a:off x="8212721" y="1523047"/>
          <a:ext cx="78105" cy="78105"/>
        </a:xfrm>
        <a:prstGeom prst="ellipse">
          <a:avLst/>
        </a:prstGeom>
        <a:solidFill>
          <a:schemeClr val="lt1">
            <a:alpha val="90000"/>
            <a:hueOff val="0"/>
            <a:satOff val="0"/>
            <a:lumOff val="0"/>
            <a:alphaOff val="0"/>
          </a:schemeClr>
        </a:solidFill>
        <a:ln w="9525" cap="rnd" cmpd="sng" algn="ctr">
          <a:noFill/>
          <a:prstDash val="solid"/>
        </a:ln>
        <a:effectLst>
          <a:innerShdw blurRad="50800" dist="25400" dir="13500000">
            <a:srgbClr val="000000">
              <a:alpha val="55000"/>
            </a:srgbClr>
          </a:innerShdw>
        </a:effectLst>
      </dsp:spPr>
      <dsp:style>
        <a:lnRef idx="1">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6685B8-5C3F-4A46-B625-9044BFE45166}">
      <dsp:nvSpPr>
        <dsp:cNvPr id="0" name=""/>
        <dsp:cNvSpPr/>
      </dsp:nvSpPr>
      <dsp:spPr>
        <a:xfrm>
          <a:off x="148575" y="614325"/>
          <a:ext cx="1006685" cy="100668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479741-1D2B-407E-84A4-F40DA3F86B83}">
      <dsp:nvSpPr>
        <dsp:cNvPr id="0" name=""/>
        <dsp:cNvSpPr/>
      </dsp:nvSpPr>
      <dsp:spPr>
        <a:xfrm>
          <a:off x="359979" y="825729"/>
          <a:ext cx="583877" cy="58387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EFF173-3844-4D1F-92B8-C36F286786B8}">
      <dsp:nvSpPr>
        <dsp:cNvPr id="0" name=""/>
        <dsp:cNvSpPr/>
      </dsp:nvSpPr>
      <dsp:spPr>
        <a:xfrm>
          <a:off x="1370979" y="614325"/>
          <a:ext cx="2372901" cy="1006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a:t>Make use of a Next Generation Firewall.  This is one of the most sophisticated tools that you can use in your arsenal, as it is designed to filter out rogue network traffic that is Generative AI based.</a:t>
          </a:r>
        </a:p>
      </dsp:txBody>
      <dsp:txXfrm>
        <a:off x="1370979" y="614325"/>
        <a:ext cx="2372901" cy="1006685"/>
      </dsp:txXfrm>
    </dsp:sp>
    <dsp:sp modelId="{3E6AEDC1-1929-4139-A5CB-A67D06CB2590}">
      <dsp:nvSpPr>
        <dsp:cNvPr id="0" name=""/>
        <dsp:cNvSpPr/>
      </dsp:nvSpPr>
      <dsp:spPr>
        <a:xfrm>
          <a:off x="4157341" y="614325"/>
          <a:ext cx="1006685" cy="100668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58B4C2-A40D-4051-98DA-CA15CB5BE279}">
      <dsp:nvSpPr>
        <dsp:cNvPr id="0" name=""/>
        <dsp:cNvSpPr/>
      </dsp:nvSpPr>
      <dsp:spPr>
        <a:xfrm>
          <a:off x="4368745" y="825729"/>
          <a:ext cx="583877" cy="58387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26E31B-F390-4540-9095-CD341EDAE8F6}">
      <dsp:nvSpPr>
        <dsp:cNvPr id="0" name=""/>
        <dsp:cNvSpPr/>
      </dsp:nvSpPr>
      <dsp:spPr>
        <a:xfrm>
          <a:off x="5379744" y="614325"/>
          <a:ext cx="2372901" cy="1006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a:t>Try to have your all your IT and Network Infrastructure based in the Cloud, using something like Microsoft Azure.  With this, you have tools already available to help defend against Generative AI attacks.</a:t>
          </a:r>
        </a:p>
      </dsp:txBody>
      <dsp:txXfrm>
        <a:off x="5379744" y="614325"/>
        <a:ext cx="2372901" cy="1006685"/>
      </dsp:txXfrm>
    </dsp:sp>
    <dsp:sp modelId="{F876EEAA-6B53-4CA7-AFB7-BFFA3A549D0F}">
      <dsp:nvSpPr>
        <dsp:cNvPr id="0" name=""/>
        <dsp:cNvSpPr/>
      </dsp:nvSpPr>
      <dsp:spPr>
        <a:xfrm>
          <a:off x="148575" y="2285039"/>
          <a:ext cx="1006685" cy="100668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5F9F7F-48B8-4F50-AEB1-45A235BEFC8B}">
      <dsp:nvSpPr>
        <dsp:cNvPr id="0" name=""/>
        <dsp:cNvSpPr/>
      </dsp:nvSpPr>
      <dsp:spPr>
        <a:xfrm>
          <a:off x="359979" y="2496443"/>
          <a:ext cx="583877" cy="58387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EDD14C4-A643-4E38-8FB4-74CA9C323429}">
      <dsp:nvSpPr>
        <dsp:cNvPr id="0" name=""/>
        <dsp:cNvSpPr/>
      </dsp:nvSpPr>
      <dsp:spPr>
        <a:xfrm>
          <a:off x="1370979" y="2285039"/>
          <a:ext cx="2372901" cy="1006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a:t>Make use of Contextual Based Defenses.  This functionality can analyze network traffic at a much deeper and more granular level.</a:t>
          </a:r>
        </a:p>
      </dsp:txBody>
      <dsp:txXfrm>
        <a:off x="1370979" y="2285039"/>
        <a:ext cx="2372901" cy="1006685"/>
      </dsp:txXfrm>
    </dsp:sp>
    <dsp:sp modelId="{EBEEEFE7-74E7-40E9-AE0E-6C5074381CB8}">
      <dsp:nvSpPr>
        <dsp:cNvPr id="0" name=""/>
        <dsp:cNvSpPr/>
      </dsp:nvSpPr>
      <dsp:spPr>
        <a:xfrm>
          <a:off x="4157341" y="2285039"/>
          <a:ext cx="1006685" cy="100668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1F407F-C328-4A8A-AFA3-4044634667E2}">
      <dsp:nvSpPr>
        <dsp:cNvPr id="0" name=""/>
        <dsp:cNvSpPr/>
      </dsp:nvSpPr>
      <dsp:spPr>
        <a:xfrm>
          <a:off x="4368745" y="2496443"/>
          <a:ext cx="583877" cy="58387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59E7F8C-69CA-4867-B18C-B945F30C03A1}">
      <dsp:nvSpPr>
        <dsp:cNvPr id="0" name=""/>
        <dsp:cNvSpPr/>
      </dsp:nvSpPr>
      <dsp:spPr>
        <a:xfrm>
          <a:off x="5379744" y="2285039"/>
          <a:ext cx="2372901" cy="1006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a:t>Whatever network security tools you have in place, make sure that they are upgraded with the latest software patches and upgrades.  Always make sure that they are optimized at all times.</a:t>
          </a:r>
        </a:p>
      </dsp:txBody>
      <dsp:txXfrm>
        <a:off x="5379744" y="2285039"/>
        <a:ext cx="2372901" cy="1006685"/>
      </dsp:txXfrm>
    </dsp:sp>
  </dsp:spTree>
</dsp:drawing>
</file>

<file path=ppt/diagrams/layout1.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2.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BC40FD4-49E5-45F4-9F5F-D127674F3B6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697B86CE-7533-4591-A533-3B285CBFBD3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F42818B-C764-43FB-9100-6BE58FDE1954}" type="datetimeFigureOut">
              <a:rPr lang="en-US" smtClean="0"/>
              <a:t>8/31/2024</a:t>
            </a:fld>
            <a:endParaRPr lang="en-US" dirty="0"/>
          </a:p>
        </p:txBody>
      </p:sp>
      <p:sp>
        <p:nvSpPr>
          <p:cNvPr id="4" name="Footer Placeholder 3">
            <a:extLst>
              <a:ext uri="{FF2B5EF4-FFF2-40B4-BE49-F238E27FC236}">
                <a16:creationId xmlns:a16="http://schemas.microsoft.com/office/drawing/2014/main" id="{6697BB4A-C2FA-48DD-9F31-664DF2C9F78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540AB79-C081-43E8-B49C-BA9D38FCFC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F5F1E10-4074-4DC3-8E35-9146BD1FD828}" type="slidenum">
              <a:rPr lang="en-US" smtClean="0"/>
              <a:t>‹#›</a:t>
            </a:fld>
            <a:endParaRPr lang="en-US" dirty="0"/>
          </a:p>
        </p:txBody>
      </p:sp>
    </p:spTree>
    <p:extLst>
      <p:ext uri="{BB962C8B-B14F-4D97-AF65-F5344CB8AC3E}">
        <p14:creationId xmlns:p14="http://schemas.microsoft.com/office/powerpoint/2010/main" val="29888127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0BC4BE-0D73-E240-8B38-104FAC465A91}" type="datetimeFigureOut">
              <a:rPr lang="en-US" smtClean="0"/>
              <a:t>8/31/2024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8C15C5-0688-5345-99FC-721E08AD15D5}" type="slidenum">
              <a:rPr lang="en-US" smtClean="0"/>
              <a:t>‹#›</a:t>
            </a:fld>
            <a:endParaRPr lang="en-US" dirty="0"/>
          </a:p>
        </p:txBody>
      </p:sp>
    </p:spTree>
    <p:extLst>
      <p:ext uri="{BB962C8B-B14F-4D97-AF65-F5344CB8AC3E}">
        <p14:creationId xmlns:p14="http://schemas.microsoft.com/office/powerpoint/2010/main" val="427685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8C15C5-0688-5345-99FC-721E08AD15D5}" type="slidenum">
              <a:rPr lang="en-US" smtClean="0"/>
              <a:t>1</a:t>
            </a:fld>
            <a:endParaRPr lang="en-US" dirty="0"/>
          </a:p>
        </p:txBody>
      </p:sp>
    </p:spTree>
    <p:extLst>
      <p:ext uri="{BB962C8B-B14F-4D97-AF65-F5344CB8AC3E}">
        <p14:creationId xmlns:p14="http://schemas.microsoft.com/office/powerpoint/2010/main" val="3121035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8C15C5-0688-5345-99FC-721E08AD15D5}" type="slidenum">
              <a:rPr lang="en-US" smtClean="0"/>
              <a:t>4</a:t>
            </a:fld>
            <a:endParaRPr lang="en-US" dirty="0"/>
          </a:p>
        </p:txBody>
      </p:sp>
    </p:spTree>
    <p:extLst>
      <p:ext uri="{BB962C8B-B14F-4D97-AF65-F5344CB8AC3E}">
        <p14:creationId xmlns:p14="http://schemas.microsoft.com/office/powerpoint/2010/main" val="620627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8C15C5-0688-5345-99FC-721E08AD15D5}" type="slidenum">
              <a:rPr lang="en-US" smtClean="0"/>
              <a:t>5</a:t>
            </a:fld>
            <a:endParaRPr lang="en-US" dirty="0"/>
          </a:p>
        </p:txBody>
      </p:sp>
    </p:spTree>
    <p:extLst>
      <p:ext uri="{BB962C8B-B14F-4D97-AF65-F5344CB8AC3E}">
        <p14:creationId xmlns:p14="http://schemas.microsoft.com/office/powerpoint/2010/main" val="1577705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8C15C5-0688-5345-99FC-721E08AD15D5}" type="slidenum">
              <a:rPr lang="en-US" smtClean="0"/>
              <a:t>6</a:t>
            </a:fld>
            <a:endParaRPr lang="en-US" dirty="0"/>
          </a:p>
        </p:txBody>
      </p:sp>
    </p:spTree>
    <p:extLst>
      <p:ext uri="{BB962C8B-B14F-4D97-AF65-F5344CB8AC3E}">
        <p14:creationId xmlns:p14="http://schemas.microsoft.com/office/powerpoint/2010/main" val="12972077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8C15C5-0688-5345-99FC-721E08AD15D5}" type="slidenum">
              <a:rPr lang="en-US" smtClean="0"/>
              <a:t>7</a:t>
            </a:fld>
            <a:endParaRPr lang="en-US" dirty="0"/>
          </a:p>
        </p:txBody>
      </p:sp>
    </p:spTree>
    <p:extLst>
      <p:ext uri="{BB962C8B-B14F-4D97-AF65-F5344CB8AC3E}">
        <p14:creationId xmlns:p14="http://schemas.microsoft.com/office/powerpoint/2010/main" val="16243403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8C15C5-0688-5345-99FC-721E08AD15D5}" type="slidenum">
              <a:rPr lang="en-US" smtClean="0"/>
              <a:t>8</a:t>
            </a:fld>
            <a:endParaRPr lang="en-US" dirty="0"/>
          </a:p>
        </p:txBody>
      </p:sp>
    </p:spTree>
    <p:extLst>
      <p:ext uri="{BB962C8B-B14F-4D97-AF65-F5344CB8AC3E}">
        <p14:creationId xmlns:p14="http://schemas.microsoft.com/office/powerpoint/2010/main" val="2175068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8C15C5-0688-5345-99FC-721E08AD15D5}" type="slidenum">
              <a:rPr lang="en-US" smtClean="0"/>
              <a:t>9</a:t>
            </a:fld>
            <a:endParaRPr lang="en-US" dirty="0"/>
          </a:p>
        </p:txBody>
      </p:sp>
    </p:spTree>
    <p:extLst>
      <p:ext uri="{BB962C8B-B14F-4D97-AF65-F5344CB8AC3E}">
        <p14:creationId xmlns:p14="http://schemas.microsoft.com/office/powerpoint/2010/main" val="30475129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8C15C5-0688-5345-99FC-721E08AD15D5}" type="slidenum">
              <a:rPr lang="en-US" smtClean="0"/>
              <a:t>30</a:t>
            </a:fld>
            <a:endParaRPr lang="en-US" dirty="0"/>
          </a:p>
        </p:txBody>
      </p:sp>
    </p:spTree>
    <p:extLst>
      <p:ext uri="{BB962C8B-B14F-4D97-AF65-F5344CB8AC3E}">
        <p14:creationId xmlns:p14="http://schemas.microsoft.com/office/powerpoint/2010/main" val="27773072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60902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8/31/2024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26773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505899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243808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348996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591706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solidFill>
                  <a:schemeClr val="tx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233542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821962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52539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599681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030818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8/31/2024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72886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8/31/2024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87166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8/31/2024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43691878"/>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8/31/2024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027916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8/31/2024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752901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smtClean="0"/>
              <a:pPr/>
              <a:t>8/31/2024</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18595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smtClean="0"/>
              <a:pPr/>
              <a:t>8/31/2024</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97774041"/>
      </p:ext>
    </p:extLst>
  </p:cSld>
  <p:clrMap bg1="dk1" tx1="lt1" bg2="dk2" tx2="lt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843" r:id="rId13"/>
    <p:sldLayoutId id="2147483844" r:id="rId14"/>
    <p:sldLayoutId id="2147483845" r:id="rId15"/>
    <p:sldLayoutId id="2147483846" r:id="rId16"/>
    <p:sldLayoutId id="2147483847" r:id="rId17"/>
  </p:sldLayoutIdLst>
  <p:txStyles>
    <p:title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00000"/>
        <a:buFont typeface="Arial"/>
        <a:buChar char="•"/>
        <a:defRPr sz="20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00000"/>
        <a:buFont typeface="Arial"/>
        <a:buChar char="•"/>
        <a:defRPr sz="18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00000"/>
        <a:buFont typeface="Arial"/>
        <a:buChar char="•"/>
        <a:defRPr sz="16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fanaticosdelhardware.com/author/jawss/page/2/" TargetMode="External"/><Relationship Id="rId2" Type="http://schemas.openxmlformats.org/officeDocument/2006/relationships/image" Target="../media/image22.jpg"/><Relationship Id="rId1" Type="http://schemas.openxmlformats.org/officeDocument/2006/relationships/slideLayout" Target="../slideLayouts/slideLayout2.xml"/><Relationship Id="rId5" Type="http://schemas.openxmlformats.org/officeDocument/2006/relationships/hyperlink" Target="https://creativecommons.org/licenses/by-nc-nd/3.0/" TargetMode="Externa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cisco.com/site/us/en/learn/topics/security/what-is-spear-phishing.html"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proofpoint.com/us/threat-reference/social-engineering" TargetMode="External"/><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hyperlink" Target="https://www.trendmicro.com/en_us/what-is/phishing/smishing.html" TargetMode="External"/><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hyperlink" Target="https://us.norton.com/blog/malware/website-spoofing" TargetMode="External"/><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hyperlink" Target="https://www.microsoft.com/en-us/security/business/security-101/what-is-business-" TargetMode="External"/><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hyperlink" Target="https://www.ibm.com/topics/artificial-intelligence"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cloud.google.com/use-cases/generative-ai" TargetMode="External"/><Relationship Id="rId1" Type="http://schemas.openxmlformats.org/officeDocument/2006/relationships/slideLayout" Target="../slideLayouts/slideLayout2.xml"/><Relationship Id="rId6" Type="http://schemas.openxmlformats.org/officeDocument/2006/relationships/hyperlink" Target="https://creativecommons.org/licenses/by/3.0/" TargetMode="External"/><Relationship Id="rId5" Type="http://schemas.openxmlformats.org/officeDocument/2006/relationships/image" Target="../media/image3.png"/><Relationship Id="rId4" Type="http://schemas.openxmlformats.org/officeDocument/2006/relationships/hyperlink" Target="https://realworlddatascience.net/careers/posts/2023/05/11/chatgpt-data-science-pt1.html"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hyperlink" Target="https://security.virginia.edu/deepfakes"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jpg"/><Relationship Id="rId1" Type="http://schemas.openxmlformats.org/officeDocument/2006/relationships/slideLayout" Target="../slideLayouts/slideLayout2.xml"/><Relationship Id="rId4" Type="http://schemas.openxmlformats.org/officeDocument/2006/relationships/hyperlink" Target="https://blog.knowbe4.com/hackers-work-around-chatgpt-malicious-content-restrictions-to-create-phishing-email-content"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hyperlink" Target="https://www.flickr.com/photos/mikemacmarketing/36038688651" TargetMode="External"/><Relationship Id="rId3" Type="http://schemas.openxmlformats.org/officeDocument/2006/relationships/diagramLayout" Target="../diagrams/layout3.xml"/><Relationship Id="rId7" Type="http://schemas.openxmlformats.org/officeDocument/2006/relationships/image" Target="../media/image39.jp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10" Type="http://schemas.openxmlformats.org/officeDocument/2006/relationships/hyperlink" Target="https://creativecommons.org/licenses/by/3.0/" TargetMode="External"/><Relationship Id="rId4" Type="http://schemas.openxmlformats.org/officeDocument/2006/relationships/diagramQuickStyle" Target="../diagrams/quickStyle3.xml"/><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hyperlink" Target="https://www.cisco.com/c/en/us/products/security/email-security/what-is-phishing.html" TargetMode="External"/><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hyperlink" Target="https://creativecommons.org/licenses/by-sa/3.0/" TargetMode="External"/><Relationship Id="rId5" Type="http://schemas.openxmlformats.org/officeDocument/2006/relationships/hyperlink" Target="http://www.privateinternetaccess.com/blog/what-is-phishing-and-how-do-i-prevent-it/" TargetMode="External"/><Relationship Id="rId4" Type="http://schemas.openxmlformats.org/officeDocument/2006/relationships/image" Target="../media/image40.jpeg"/></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1.jpeg"/><Relationship Id="rId7" Type="http://schemas.openxmlformats.org/officeDocument/2006/relationships/diagramLayout" Target="../diagrams/layout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Data" Target="../diagrams/data1.xml"/><Relationship Id="rId11" Type="http://schemas.openxmlformats.org/officeDocument/2006/relationships/image" Target="../media/image3.png"/><Relationship Id="rId5" Type="http://schemas.openxmlformats.org/officeDocument/2006/relationships/image" Target="../media/image6.jpg"/><Relationship Id="rId10" Type="http://schemas.microsoft.com/office/2007/relationships/diagramDrawing" Target="../diagrams/drawing1.xml"/><Relationship Id="rId4" Type="http://schemas.openxmlformats.org/officeDocument/2006/relationships/image" Target="../media/image5.jpg"/><Relationship Id="rId9" Type="http://schemas.openxmlformats.org/officeDocument/2006/relationships/diagramColors" Target="../diagrams/colors1.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jpeg"/><Relationship Id="rId7" Type="http://schemas.openxmlformats.org/officeDocument/2006/relationships/diagramQuickStyle" Target="../diagrams/quickStyle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Layout" Target="../diagrams/layout2.xml"/><Relationship Id="rId11" Type="http://schemas.openxmlformats.org/officeDocument/2006/relationships/image" Target="../media/image3.png"/><Relationship Id="rId5" Type="http://schemas.openxmlformats.org/officeDocument/2006/relationships/diagramData" Target="../diagrams/data2.xml"/><Relationship Id="rId10" Type="http://schemas.openxmlformats.org/officeDocument/2006/relationships/hyperlink" Target="https://www.getcybersafe.gc.ca/en/resources/history-phishing" TargetMode="External"/><Relationship Id="rId4" Type="http://schemas.openxmlformats.org/officeDocument/2006/relationships/image" Target="../media/image7.jpeg"/><Relationship Id="rId9" Type="http://schemas.microsoft.com/office/2007/relationships/diagramDrawing" Target="../diagrams/drawing2.xml"/></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jpeg"/><Relationship Id="rId7"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jpeg"/><Relationship Id="rId7"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eg"/><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jpeg"/><Relationship Id="rId7"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s://www.wm.edu/offices/it/news/use-the-clues.php" TargetMode="Externa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8" name="Picture 7" descr="Students using laptop in a classroom">
            <a:extLst>
              <a:ext uri="{FF2B5EF4-FFF2-40B4-BE49-F238E27FC236}">
                <a16:creationId xmlns:a16="http://schemas.microsoft.com/office/drawing/2014/main" id="{082DAC18-E623-0546-920C-6676DF6BBA3F}"/>
              </a:ext>
            </a:extLst>
          </p:cNvPr>
          <p:cNvPicPr>
            <a:picLocks noChangeAspect="1"/>
          </p:cNvPicPr>
          <p:nvPr/>
        </p:nvPicPr>
        <p:blipFill>
          <a:blip r:embed="rId4">
            <a:duotone>
              <a:prstClr val="black"/>
              <a:schemeClr val="bg1">
                <a:tint val="45000"/>
                <a:satMod val="400000"/>
              </a:schemeClr>
            </a:duotone>
            <a:alphaModFix amt="25000"/>
          </a:blip>
          <a:srcRect t="9261" b="6469"/>
          <a:stretch/>
        </p:blipFill>
        <p:spPr>
          <a:xfrm>
            <a:off x="20" y="10"/>
            <a:ext cx="12191980" cy="6857990"/>
          </a:xfrm>
          <a:prstGeom prst="rect">
            <a:avLst/>
          </a:prstGeom>
        </p:spPr>
      </p:pic>
      <p:sp>
        <p:nvSpPr>
          <p:cNvPr id="2" name="Title 1">
            <a:extLst>
              <a:ext uri="{FF2B5EF4-FFF2-40B4-BE49-F238E27FC236}">
                <a16:creationId xmlns:a16="http://schemas.microsoft.com/office/drawing/2014/main" id="{74080833-6B30-404E-B0FA-39D7DC4B1616}"/>
              </a:ext>
            </a:extLst>
          </p:cNvPr>
          <p:cNvSpPr>
            <a:spLocks noGrp="1"/>
          </p:cNvSpPr>
          <p:nvPr>
            <p:ph type="ctrTitle"/>
          </p:nvPr>
        </p:nvSpPr>
        <p:spPr>
          <a:xfrm>
            <a:off x="1131880" y="609601"/>
            <a:ext cx="8676222" cy="3200400"/>
          </a:xfrm>
        </p:spPr>
        <p:txBody>
          <a:bodyPr>
            <a:normAutofit/>
          </a:bodyPr>
          <a:lstStyle/>
          <a:p>
            <a:r>
              <a:rPr lang="en-US" sz="9600" b="1" dirty="0">
                <a:solidFill>
                  <a:schemeClr val="tx1"/>
                </a:solidFill>
              </a:rPr>
              <a:t>Phishing</a:t>
            </a:r>
            <a:br>
              <a:rPr lang="en-US" sz="9600" b="1" dirty="0">
                <a:solidFill>
                  <a:schemeClr val="tx1"/>
                </a:solidFill>
              </a:rPr>
            </a:br>
            <a:r>
              <a:rPr lang="en-US" sz="9600" dirty="0">
                <a:solidFill>
                  <a:schemeClr val="tx1"/>
                </a:solidFill>
              </a:rPr>
              <a:t>Lecture</a:t>
            </a:r>
            <a:endParaRPr lang="en-US" sz="9600" b="1" dirty="0">
              <a:solidFill>
                <a:schemeClr val="tx1"/>
              </a:solidFill>
            </a:endParaRPr>
          </a:p>
        </p:txBody>
      </p:sp>
      <p:pic>
        <p:nvPicPr>
          <p:cNvPr id="6" name="Picture 5" descr="A blue and black logo&#10;&#10;Description automatically generated">
            <a:extLst>
              <a:ext uri="{FF2B5EF4-FFF2-40B4-BE49-F238E27FC236}">
                <a16:creationId xmlns:a16="http://schemas.microsoft.com/office/drawing/2014/main" id="{2373BE3B-AFD6-AEB5-7D1C-91B82B676210}"/>
              </a:ext>
            </a:extLst>
          </p:cNvPr>
          <p:cNvPicPr>
            <a:picLocks noChangeAspect="1"/>
          </p:cNvPicPr>
          <p:nvPr/>
        </p:nvPicPr>
        <p:blipFill>
          <a:blip r:embed="rId5"/>
          <a:stretch>
            <a:fillRect/>
          </a:stretch>
        </p:blipFill>
        <p:spPr>
          <a:xfrm>
            <a:off x="4512917" y="6231634"/>
            <a:ext cx="1914148" cy="271273"/>
          </a:xfrm>
          <a:prstGeom prst="rect">
            <a:avLst/>
          </a:prstGeom>
        </p:spPr>
      </p:pic>
      <p:sp>
        <p:nvSpPr>
          <p:cNvPr id="7" name="TextBox 6">
            <a:extLst>
              <a:ext uri="{FF2B5EF4-FFF2-40B4-BE49-F238E27FC236}">
                <a16:creationId xmlns:a16="http://schemas.microsoft.com/office/drawing/2014/main" id="{2B573726-F97F-38E0-56F4-14275E3488BC}"/>
              </a:ext>
            </a:extLst>
          </p:cNvPr>
          <p:cNvSpPr txBox="1"/>
          <p:nvPr/>
        </p:nvSpPr>
        <p:spPr>
          <a:xfrm>
            <a:off x="4528868" y="4167468"/>
            <a:ext cx="2816797" cy="584775"/>
          </a:xfrm>
          <a:prstGeom prst="rect">
            <a:avLst/>
          </a:prstGeom>
          <a:noFill/>
        </p:spPr>
        <p:txBody>
          <a:bodyPr wrap="none" rtlCol="0">
            <a:spAutoFit/>
          </a:bodyPr>
          <a:lstStyle/>
          <a:p>
            <a:r>
              <a:rPr lang="en-US" sz="3200" dirty="0"/>
              <a:t>Ravindra Das</a:t>
            </a:r>
          </a:p>
        </p:txBody>
      </p:sp>
    </p:spTree>
    <p:extLst>
      <p:ext uri="{BB962C8B-B14F-4D97-AF65-F5344CB8AC3E}">
        <p14:creationId xmlns:p14="http://schemas.microsoft.com/office/powerpoint/2010/main" val="814101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B7C1E-5506-82F1-1191-3171A6185285}"/>
              </a:ext>
            </a:extLst>
          </p:cNvPr>
          <p:cNvSpPr>
            <a:spLocks noGrp="1"/>
          </p:cNvSpPr>
          <p:nvPr>
            <p:ph type="title"/>
          </p:nvPr>
        </p:nvSpPr>
        <p:spPr/>
        <p:txBody>
          <a:bodyPr>
            <a:normAutofit/>
          </a:bodyPr>
          <a:lstStyle/>
          <a:p>
            <a:r>
              <a:rPr lang="en-US" sz="3600" kern="100" dirty="0">
                <a:solidFill>
                  <a:schemeClr val="tx1"/>
                </a:solidFill>
                <a:effectLst/>
                <a:latin typeface="Calibri" panose="020F0502020204030204" pitchFamily="34" charset="0"/>
                <a:ea typeface="Aptos" panose="020B0004020202020204" pitchFamily="34" charset="0"/>
                <a:cs typeface="Times New Roman" panose="02020603050405020304" pitchFamily="18" charset="0"/>
              </a:rPr>
              <a:t>There are many differing kinds of Phishing attacks, and here is most of them:</a:t>
            </a:r>
            <a:endParaRPr lang="en-US" sz="3600" dirty="0">
              <a:solidFill>
                <a:schemeClr val="tx1"/>
              </a:solidFill>
            </a:endParaRPr>
          </a:p>
        </p:txBody>
      </p:sp>
      <p:sp>
        <p:nvSpPr>
          <p:cNvPr id="3" name="Content Placeholder 2">
            <a:extLst>
              <a:ext uri="{FF2B5EF4-FFF2-40B4-BE49-F238E27FC236}">
                <a16:creationId xmlns:a16="http://schemas.microsoft.com/office/drawing/2014/main" id="{604E3BFB-2AA2-03B8-1598-8920C6DD6F19}"/>
              </a:ext>
            </a:extLst>
          </p:cNvPr>
          <p:cNvSpPr>
            <a:spLocks noGrp="1"/>
          </p:cNvSpPr>
          <p:nvPr>
            <p:ph idx="1"/>
          </p:nvPr>
        </p:nvSpPr>
        <p:spPr/>
        <p:txBody>
          <a:bodyPr>
            <a:noAutofit/>
          </a:bodyPr>
          <a:lstStyle/>
          <a:p>
            <a:pPr marL="342900" marR="0" lvl="0" indent="-342900">
              <a:lnSpc>
                <a:spcPct val="107000"/>
              </a:lnSpc>
              <a:spcBef>
                <a:spcPts val="0"/>
              </a:spcBef>
              <a:spcAft>
                <a:spcPts val="0"/>
              </a:spcAft>
              <a:buFont typeface="Symbol" panose="05050102010706020507" pitchFamily="18" charset="2"/>
              <a:buChar char=""/>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Spear Phishing</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Vishing</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Email Phishing</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HTTPS Phishing</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Pharming</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Pop-up Phishing</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Evil Twin Phishing</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Watering Hole Phishing</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5" name="Picture 4" descr="Woman using laptop">
            <a:extLst>
              <a:ext uri="{FF2B5EF4-FFF2-40B4-BE49-F238E27FC236}">
                <a16:creationId xmlns:a16="http://schemas.microsoft.com/office/drawing/2014/main" id="{6C4A1BF4-0BFF-BD15-FBB9-E63EDDAF24FC}"/>
              </a:ext>
            </a:extLst>
          </p:cNvPr>
          <p:cNvPicPr>
            <a:picLocks noChangeAspect="1"/>
          </p:cNvPicPr>
          <p:nvPr/>
        </p:nvPicPr>
        <p:blipFill>
          <a:blip r:embed="rId2"/>
          <a:stretch>
            <a:fillRect/>
          </a:stretch>
        </p:blipFill>
        <p:spPr>
          <a:xfrm>
            <a:off x="5903911" y="2440709"/>
            <a:ext cx="5143500" cy="3429000"/>
          </a:xfrm>
          <a:prstGeom prst="rect">
            <a:avLst/>
          </a:prstGeom>
        </p:spPr>
      </p:pic>
      <p:pic>
        <p:nvPicPr>
          <p:cNvPr id="6" name="Picture 5" descr="A blue and black logo&#10;&#10;Description automatically generated">
            <a:extLst>
              <a:ext uri="{FF2B5EF4-FFF2-40B4-BE49-F238E27FC236}">
                <a16:creationId xmlns:a16="http://schemas.microsoft.com/office/drawing/2014/main" id="{6EB461C9-E416-B406-4F16-59C9780FB92D}"/>
              </a:ext>
            </a:extLst>
          </p:cNvPr>
          <p:cNvPicPr>
            <a:picLocks noChangeAspect="1"/>
          </p:cNvPicPr>
          <p:nvPr/>
        </p:nvPicPr>
        <p:blipFill>
          <a:blip r:embed="rId3"/>
          <a:stretch>
            <a:fillRect/>
          </a:stretch>
        </p:blipFill>
        <p:spPr>
          <a:xfrm>
            <a:off x="4946837" y="6288761"/>
            <a:ext cx="1914148" cy="271273"/>
          </a:xfrm>
          <a:prstGeom prst="rect">
            <a:avLst/>
          </a:prstGeom>
        </p:spPr>
      </p:pic>
    </p:spTree>
    <p:extLst>
      <p:ext uri="{BB962C8B-B14F-4D97-AF65-F5344CB8AC3E}">
        <p14:creationId xmlns:p14="http://schemas.microsoft.com/office/powerpoint/2010/main" val="39344166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B7C1E-5506-82F1-1191-3171A6185285}"/>
              </a:ext>
            </a:extLst>
          </p:cNvPr>
          <p:cNvSpPr>
            <a:spLocks noGrp="1"/>
          </p:cNvSpPr>
          <p:nvPr>
            <p:ph type="title"/>
          </p:nvPr>
        </p:nvSpPr>
        <p:spPr/>
        <p:txBody>
          <a:bodyPr>
            <a:normAutofit/>
          </a:bodyPr>
          <a:lstStyle/>
          <a:p>
            <a:r>
              <a:rPr lang="en-US" sz="3600" kern="100" dirty="0">
                <a:solidFill>
                  <a:schemeClr val="tx1"/>
                </a:solidFill>
                <a:effectLst/>
                <a:latin typeface="Calibri" panose="020F0502020204030204" pitchFamily="34" charset="0"/>
                <a:ea typeface="Aptos" panose="020B0004020202020204" pitchFamily="34" charset="0"/>
                <a:cs typeface="Times New Roman" panose="02020603050405020304" pitchFamily="18" charset="0"/>
              </a:rPr>
              <a:t>There are many differing kinds of Phishing attacks; here is most of them, continued:</a:t>
            </a:r>
            <a:endParaRPr lang="en-US" sz="3600" dirty="0">
              <a:solidFill>
                <a:schemeClr val="tx1"/>
              </a:solidFill>
            </a:endParaRPr>
          </a:p>
        </p:txBody>
      </p:sp>
      <p:sp>
        <p:nvSpPr>
          <p:cNvPr id="3" name="Content Placeholder 2">
            <a:extLst>
              <a:ext uri="{FF2B5EF4-FFF2-40B4-BE49-F238E27FC236}">
                <a16:creationId xmlns:a16="http://schemas.microsoft.com/office/drawing/2014/main" id="{604E3BFB-2AA2-03B8-1598-8920C6DD6F19}"/>
              </a:ext>
            </a:extLst>
          </p:cNvPr>
          <p:cNvSpPr>
            <a:spLocks noGrp="1"/>
          </p:cNvSpPr>
          <p:nvPr>
            <p:ph idx="1"/>
          </p:nvPr>
        </p:nvSpPr>
        <p:spPr>
          <a:xfrm>
            <a:off x="6860985" y="2608773"/>
            <a:ext cx="4428114" cy="3124201"/>
          </a:xfrm>
        </p:spPr>
        <p:txBody>
          <a:bodyPr>
            <a:noAutofit/>
          </a:bodyPr>
          <a:lstStyle/>
          <a:p>
            <a:pPr marL="342900" marR="0" lvl="0" indent="-342900">
              <a:lnSpc>
                <a:spcPct val="107000"/>
              </a:lnSpc>
              <a:spcBef>
                <a:spcPts val="0"/>
              </a:spcBef>
              <a:spcAft>
                <a:spcPts val="0"/>
              </a:spcAft>
              <a:buFont typeface="Symbol" panose="05050102010706020507" pitchFamily="18" charset="2"/>
              <a:buChar char=""/>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Whaling</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Clone Phishing</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Deceptive Phishing</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Social Engineering</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Angler Phishing</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Smishing</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Man-in-the-Middle (MTM) Attacks</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6C4A1BF4-0BFF-BD15-FBB9-E63EDDAF24FC}"/>
              </a:ext>
            </a:extLst>
          </p:cNvPr>
          <p:cNvPicPr>
            <a:picLocks noChangeAspect="1"/>
          </p:cNvPicPr>
          <p:nvPr/>
        </p:nvPicPr>
        <p:blipFill>
          <a:blip r:embed="rId2">
            <a:extLst>
              <a:ext uri="{837473B0-CC2E-450A-ABE3-18F120FF3D39}">
                <a1611:picAttrSrcUrl xmlns:a1611="http://schemas.microsoft.com/office/drawing/2016/11/main" r:id="rId3"/>
              </a:ext>
            </a:extLst>
          </a:blip>
          <a:srcRect/>
          <a:stretch/>
        </p:blipFill>
        <p:spPr>
          <a:xfrm>
            <a:off x="760411" y="2559871"/>
            <a:ext cx="5143500" cy="3084459"/>
          </a:xfrm>
          <a:prstGeom prst="rect">
            <a:avLst/>
          </a:prstGeom>
        </p:spPr>
      </p:pic>
      <p:pic>
        <p:nvPicPr>
          <p:cNvPr id="6" name="Picture 5" descr="A blue and black logo&#10;&#10;Description automatically generated">
            <a:extLst>
              <a:ext uri="{FF2B5EF4-FFF2-40B4-BE49-F238E27FC236}">
                <a16:creationId xmlns:a16="http://schemas.microsoft.com/office/drawing/2014/main" id="{6EB461C9-E416-B406-4F16-59C9780FB92D}"/>
              </a:ext>
            </a:extLst>
          </p:cNvPr>
          <p:cNvPicPr>
            <a:picLocks noChangeAspect="1"/>
          </p:cNvPicPr>
          <p:nvPr/>
        </p:nvPicPr>
        <p:blipFill>
          <a:blip r:embed="rId4"/>
          <a:stretch>
            <a:fillRect/>
          </a:stretch>
        </p:blipFill>
        <p:spPr>
          <a:xfrm>
            <a:off x="4946837" y="6288761"/>
            <a:ext cx="1914148" cy="271273"/>
          </a:xfrm>
          <a:prstGeom prst="rect">
            <a:avLst/>
          </a:prstGeom>
        </p:spPr>
      </p:pic>
      <p:sp>
        <p:nvSpPr>
          <p:cNvPr id="4" name="TextBox 3">
            <a:extLst>
              <a:ext uri="{FF2B5EF4-FFF2-40B4-BE49-F238E27FC236}">
                <a16:creationId xmlns:a16="http://schemas.microsoft.com/office/drawing/2014/main" id="{47B7BC7E-D60B-88FE-E611-99A6E8B4AAFA}"/>
              </a:ext>
            </a:extLst>
          </p:cNvPr>
          <p:cNvSpPr txBox="1"/>
          <p:nvPr/>
        </p:nvSpPr>
        <p:spPr>
          <a:xfrm>
            <a:off x="760411" y="5644330"/>
            <a:ext cx="5143500" cy="230832"/>
          </a:xfrm>
          <a:prstGeom prst="rect">
            <a:avLst/>
          </a:prstGeom>
          <a:noFill/>
        </p:spPr>
        <p:txBody>
          <a:bodyPr wrap="square" rtlCol="0">
            <a:spAutoFit/>
          </a:bodyPr>
          <a:lstStyle/>
          <a:p>
            <a:r>
              <a:rPr lang="en-US" sz="900">
                <a:hlinkClick r:id="rId3" tooltip="https://fanaticosdelhardware.com/author/jawss/page/2/"/>
              </a:rPr>
              <a:t>This Photo</a:t>
            </a:r>
            <a:r>
              <a:rPr lang="en-US" sz="900"/>
              <a:t> by Unknown Author is licensed under </a:t>
            </a:r>
            <a:r>
              <a:rPr lang="en-US" sz="900">
                <a:hlinkClick r:id="rId5" tooltip="https://creativecommons.org/licenses/by-nc-nd/3.0/"/>
              </a:rPr>
              <a:t>CC BY-NC-ND</a:t>
            </a:r>
            <a:endParaRPr lang="en-US" sz="900"/>
          </a:p>
        </p:txBody>
      </p:sp>
    </p:spTree>
    <p:extLst>
      <p:ext uri="{BB962C8B-B14F-4D97-AF65-F5344CB8AC3E}">
        <p14:creationId xmlns:p14="http://schemas.microsoft.com/office/powerpoint/2010/main" val="28063285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B7C1E-5506-82F1-1191-3171A6185285}"/>
              </a:ext>
            </a:extLst>
          </p:cNvPr>
          <p:cNvSpPr>
            <a:spLocks noGrp="1"/>
          </p:cNvSpPr>
          <p:nvPr>
            <p:ph type="title"/>
          </p:nvPr>
        </p:nvSpPr>
        <p:spPr/>
        <p:txBody>
          <a:bodyPr>
            <a:normAutofit/>
          </a:bodyPr>
          <a:lstStyle/>
          <a:p>
            <a:r>
              <a:rPr lang="en-US" sz="3600" kern="100" dirty="0">
                <a:solidFill>
                  <a:schemeClr val="tx1"/>
                </a:solidFill>
                <a:effectLst/>
                <a:latin typeface="Calibri" panose="020F0502020204030204" pitchFamily="34" charset="0"/>
                <a:ea typeface="Aptos" panose="020B0004020202020204" pitchFamily="34" charset="0"/>
                <a:cs typeface="Times New Roman" panose="02020603050405020304" pitchFamily="18" charset="0"/>
              </a:rPr>
              <a:t>There are many differing kinds of Phishing attacks; here is most of them, Continued:</a:t>
            </a:r>
            <a:endParaRPr lang="en-US" sz="3600" dirty="0">
              <a:solidFill>
                <a:schemeClr val="tx1"/>
              </a:solidFill>
            </a:endParaRPr>
          </a:p>
        </p:txBody>
      </p:sp>
      <p:sp>
        <p:nvSpPr>
          <p:cNvPr id="3" name="Content Placeholder 2">
            <a:extLst>
              <a:ext uri="{FF2B5EF4-FFF2-40B4-BE49-F238E27FC236}">
                <a16:creationId xmlns:a16="http://schemas.microsoft.com/office/drawing/2014/main" id="{604E3BFB-2AA2-03B8-1598-8920C6DD6F19}"/>
              </a:ext>
            </a:extLst>
          </p:cNvPr>
          <p:cNvSpPr>
            <a:spLocks noGrp="1"/>
          </p:cNvSpPr>
          <p:nvPr>
            <p:ph idx="1"/>
          </p:nvPr>
        </p:nvSpPr>
        <p:spPr>
          <a:xfrm>
            <a:off x="1141413" y="2666999"/>
            <a:ext cx="4681417" cy="3124201"/>
          </a:xfrm>
        </p:spPr>
        <p:txBody>
          <a:bodyPr>
            <a:noAutofit/>
          </a:bodyPr>
          <a:lstStyle/>
          <a:p>
            <a:pPr>
              <a:lnSpc>
                <a:spcPct val="107000"/>
              </a:lnSpc>
              <a:spcBef>
                <a:spcPts val="0"/>
              </a:spcBef>
              <a:spcAft>
                <a:spcPts val="0"/>
              </a:spcAft>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Website Spoofing</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Bef>
                <a:spcPts val="0"/>
              </a:spcBef>
              <a:spcAft>
                <a:spcPts val="0"/>
              </a:spcAft>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Domain Spoofing</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Bef>
                <a:spcPts val="0"/>
              </a:spcBef>
              <a:spcAft>
                <a:spcPts val="0"/>
              </a:spcAft>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Image Phishing</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Bef>
                <a:spcPts val="0"/>
              </a:spcBef>
              <a:spcAft>
                <a:spcPts val="800"/>
              </a:spcAft>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Search Engine Phishing</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Bef>
                <a:spcPts val="0"/>
              </a:spcBef>
              <a:spcAft>
                <a:spcPts val="800"/>
              </a:spcAft>
            </a:pPr>
            <a:r>
              <a:rPr lang="en-US" sz="2400" dirty="0">
                <a:effectLst/>
                <a:latin typeface="Calibri" panose="020F0502020204030204" pitchFamily="34" charset="0"/>
                <a:ea typeface="Aptos" panose="020B0004020202020204" pitchFamily="34" charset="0"/>
              </a:rPr>
              <a:t>Business Email Compromise (BEC) Attacks</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5" name="Picture 4" descr="Businessman working at laptop in office">
            <a:extLst>
              <a:ext uri="{FF2B5EF4-FFF2-40B4-BE49-F238E27FC236}">
                <a16:creationId xmlns:a16="http://schemas.microsoft.com/office/drawing/2014/main" id="{6C4A1BF4-0BFF-BD15-FBB9-E63EDDAF24FC}"/>
              </a:ext>
            </a:extLst>
          </p:cNvPr>
          <p:cNvPicPr>
            <a:picLocks noChangeAspect="1"/>
          </p:cNvPicPr>
          <p:nvPr/>
        </p:nvPicPr>
        <p:blipFill>
          <a:blip r:embed="rId2"/>
          <a:srcRect/>
          <a:stretch/>
        </p:blipFill>
        <p:spPr>
          <a:xfrm>
            <a:off x="5903911" y="2441128"/>
            <a:ext cx="5143500" cy="3428162"/>
          </a:xfrm>
          <a:prstGeom prst="rect">
            <a:avLst/>
          </a:prstGeom>
        </p:spPr>
      </p:pic>
      <p:pic>
        <p:nvPicPr>
          <p:cNvPr id="6" name="Picture 5" descr="A blue and black logo&#10;&#10;Description automatically generated">
            <a:extLst>
              <a:ext uri="{FF2B5EF4-FFF2-40B4-BE49-F238E27FC236}">
                <a16:creationId xmlns:a16="http://schemas.microsoft.com/office/drawing/2014/main" id="{6EB461C9-E416-B406-4F16-59C9780FB92D}"/>
              </a:ext>
            </a:extLst>
          </p:cNvPr>
          <p:cNvPicPr>
            <a:picLocks noChangeAspect="1"/>
          </p:cNvPicPr>
          <p:nvPr/>
        </p:nvPicPr>
        <p:blipFill>
          <a:blip r:embed="rId3"/>
          <a:stretch>
            <a:fillRect/>
          </a:stretch>
        </p:blipFill>
        <p:spPr>
          <a:xfrm>
            <a:off x="4946837" y="6288761"/>
            <a:ext cx="1914148" cy="271273"/>
          </a:xfrm>
          <a:prstGeom prst="rect">
            <a:avLst/>
          </a:prstGeom>
        </p:spPr>
      </p:pic>
    </p:spTree>
    <p:extLst>
      <p:ext uri="{BB962C8B-B14F-4D97-AF65-F5344CB8AC3E}">
        <p14:creationId xmlns:p14="http://schemas.microsoft.com/office/powerpoint/2010/main" val="41803513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D2116-8B32-0E1E-962B-3ABF29E00CAB}"/>
              </a:ext>
            </a:extLst>
          </p:cNvPr>
          <p:cNvSpPr>
            <a:spLocks noGrp="1"/>
          </p:cNvSpPr>
          <p:nvPr>
            <p:ph type="title"/>
          </p:nvPr>
        </p:nvSpPr>
        <p:spPr>
          <a:xfrm>
            <a:off x="1141413" y="609600"/>
            <a:ext cx="9905998" cy="908649"/>
          </a:xfrm>
        </p:spPr>
        <p:txBody>
          <a:bodyPr/>
          <a:lstStyle/>
          <a:p>
            <a:pPr algn="ctr"/>
            <a:r>
              <a:rPr lang="en-US" dirty="0">
                <a:solidFill>
                  <a:schemeClr val="tx1"/>
                </a:solidFill>
              </a:rPr>
              <a:t>Spear phishing Definition</a:t>
            </a:r>
          </a:p>
        </p:txBody>
      </p:sp>
      <p:sp>
        <p:nvSpPr>
          <p:cNvPr id="3" name="Content Placeholder 2">
            <a:extLst>
              <a:ext uri="{FF2B5EF4-FFF2-40B4-BE49-F238E27FC236}">
                <a16:creationId xmlns:a16="http://schemas.microsoft.com/office/drawing/2014/main" id="{CC982EE6-177A-C5F9-6B12-3CD86DA9BFFA}"/>
              </a:ext>
            </a:extLst>
          </p:cNvPr>
          <p:cNvSpPr>
            <a:spLocks noGrp="1"/>
          </p:cNvSpPr>
          <p:nvPr>
            <p:ph idx="1"/>
          </p:nvPr>
        </p:nvSpPr>
        <p:spPr>
          <a:xfrm>
            <a:off x="1141413" y="1758350"/>
            <a:ext cx="9905998" cy="3124201"/>
          </a:xfrm>
        </p:spPr>
        <p:txBody>
          <a:bodyPr>
            <a:noAutofit/>
          </a:bodyPr>
          <a:lstStyle/>
          <a:p>
            <a:pPr marL="0" marR="0" indent="0">
              <a:lnSpc>
                <a:spcPct val="107000"/>
              </a:lnSpc>
              <a:spcBef>
                <a:spcPts val="0"/>
              </a:spcBef>
              <a:spcAft>
                <a:spcPts val="800"/>
              </a:spcAft>
              <a:buNone/>
            </a:pPr>
            <a:r>
              <a:rPr lang="en-US" sz="2800" kern="100" dirty="0">
                <a:effectLst/>
                <a:latin typeface="Calibri" panose="020F0502020204030204" pitchFamily="34" charset="0"/>
                <a:ea typeface="Aptos" panose="020B0004020202020204" pitchFamily="34" charset="0"/>
                <a:cs typeface="Times New Roman" panose="02020603050405020304" pitchFamily="18" charset="0"/>
              </a:rPr>
              <a:t>It is out of the scope of this course to go over each one of the Phishing attacks, so we will only review the most common ones of today:</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r>
              <a:rPr lang="en-US" sz="2800" kern="100" dirty="0">
                <a:effectLst/>
                <a:latin typeface="Calibri" panose="020F0502020204030204" pitchFamily="34" charset="0"/>
                <a:ea typeface="Aptos" panose="020B0004020202020204" pitchFamily="34" charset="0"/>
                <a:cs typeface="Times New Roman" panose="02020603050405020304" pitchFamily="18" charset="0"/>
              </a:rPr>
              <a:t>Spear Phishing is technically defined as follows:</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2800" kern="100" dirty="0">
                <a:effectLst/>
                <a:latin typeface="Calibri" panose="020F0502020204030204" pitchFamily="34" charset="0"/>
                <a:ea typeface="Aptos" panose="020B0004020202020204" pitchFamily="34" charset="0"/>
                <a:cs typeface="Times New Roman" panose="02020603050405020304" pitchFamily="18" charset="0"/>
              </a:rPr>
              <a:t>“Spear phishing is a targeted form of phishing scam in which cybercriminals send highly convincing emails targeting specific individuals within an organization.”</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4" name="Picture 3" descr="A blue and black logo&#10;&#10;Description automatically generated">
            <a:extLst>
              <a:ext uri="{FF2B5EF4-FFF2-40B4-BE49-F238E27FC236}">
                <a16:creationId xmlns:a16="http://schemas.microsoft.com/office/drawing/2014/main" id="{2482D52A-D952-CC57-745A-01E8B0C1EB36}"/>
              </a:ext>
            </a:extLst>
          </p:cNvPr>
          <p:cNvPicPr>
            <a:picLocks noChangeAspect="1"/>
          </p:cNvPicPr>
          <p:nvPr/>
        </p:nvPicPr>
        <p:blipFill>
          <a:blip r:embed="rId2"/>
          <a:stretch>
            <a:fillRect/>
          </a:stretch>
        </p:blipFill>
        <p:spPr>
          <a:xfrm>
            <a:off x="4946837" y="6288761"/>
            <a:ext cx="1914148" cy="271273"/>
          </a:xfrm>
          <a:prstGeom prst="rect">
            <a:avLst/>
          </a:prstGeom>
        </p:spPr>
      </p:pic>
      <p:sp>
        <p:nvSpPr>
          <p:cNvPr id="5" name="TextBox 4">
            <a:extLst>
              <a:ext uri="{FF2B5EF4-FFF2-40B4-BE49-F238E27FC236}">
                <a16:creationId xmlns:a16="http://schemas.microsoft.com/office/drawing/2014/main" id="{5D42C1FE-A28B-491A-452F-2374A08D1C92}"/>
              </a:ext>
            </a:extLst>
          </p:cNvPr>
          <p:cNvSpPr txBox="1"/>
          <p:nvPr/>
        </p:nvSpPr>
        <p:spPr>
          <a:xfrm>
            <a:off x="2533148" y="5371349"/>
            <a:ext cx="7122527" cy="523220"/>
          </a:xfrm>
          <a:prstGeom prst="rect">
            <a:avLst/>
          </a:prstGeom>
          <a:noFill/>
        </p:spPr>
        <p:txBody>
          <a:bodyPr wrap="none" rtlCol="0">
            <a:spAutoFit/>
          </a:bodyPr>
          <a:lstStyle/>
          <a:p>
            <a:r>
              <a:rPr lang="en-US" sz="1400" kern="100" dirty="0">
                <a:effectLst/>
                <a:latin typeface="Calibri" panose="020F0502020204030204" pitchFamily="34" charset="0"/>
                <a:ea typeface="Aptos" panose="020B0004020202020204" pitchFamily="34" charset="0"/>
                <a:cs typeface="Times New Roman" panose="02020603050405020304" pitchFamily="18" charset="0"/>
              </a:rPr>
              <a:t>SOURCE:  </a:t>
            </a:r>
            <a:r>
              <a:rPr lang="en-US" sz="1400" u="sng" kern="100" dirty="0">
                <a:solidFill>
                  <a:srgbClr val="467886"/>
                </a:solidFill>
                <a:effectLst/>
                <a:latin typeface="Calibri" panose="020F0502020204030204" pitchFamily="34" charset="0"/>
                <a:ea typeface="Aptos" panose="020B0004020202020204" pitchFamily="34" charset="0"/>
                <a:cs typeface="Times New Roman" panose="02020603050405020304" pitchFamily="18" charset="0"/>
                <a:hlinkClick r:id="rId3"/>
              </a:rPr>
              <a:t>https://www.cisco.com/site/us/en/learn/topics/security/what-is-spear-phishing.html</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sz="1400" dirty="0"/>
          </a:p>
        </p:txBody>
      </p:sp>
    </p:spTree>
    <p:extLst>
      <p:ext uri="{BB962C8B-B14F-4D97-AF65-F5344CB8AC3E}">
        <p14:creationId xmlns:p14="http://schemas.microsoft.com/office/powerpoint/2010/main" val="36236221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8479F-E889-EB87-11BC-F81037142829}"/>
              </a:ext>
            </a:extLst>
          </p:cNvPr>
          <p:cNvSpPr>
            <a:spLocks noGrp="1"/>
          </p:cNvSpPr>
          <p:nvPr>
            <p:ph type="title"/>
          </p:nvPr>
        </p:nvSpPr>
        <p:spPr>
          <a:xfrm>
            <a:off x="974179" y="714375"/>
            <a:ext cx="3332955" cy="5076826"/>
          </a:xfrm>
        </p:spPr>
        <p:txBody>
          <a:bodyPr anchor="ctr">
            <a:normAutofit/>
          </a:bodyPr>
          <a:lstStyle/>
          <a:p>
            <a:r>
              <a:rPr lang="en-US" sz="3600" kern="100" dirty="0">
                <a:solidFill>
                  <a:schemeClr val="tx1"/>
                </a:solidFill>
                <a:effectLst/>
                <a:latin typeface="Calibri" panose="020F0502020204030204" pitchFamily="34" charset="0"/>
                <a:ea typeface="Aptos" panose="020B0004020202020204" pitchFamily="34" charset="0"/>
                <a:cs typeface="Times New Roman" panose="02020603050405020304" pitchFamily="18" charset="0"/>
              </a:rPr>
              <a:t>Social Engineering can be technically defined as follows</a:t>
            </a:r>
            <a:endParaRPr lang="en-US" sz="3600" dirty="0">
              <a:solidFill>
                <a:schemeClr val="tx1"/>
              </a:solidFill>
            </a:endParaRPr>
          </a:p>
        </p:txBody>
      </p:sp>
      <p:sp>
        <p:nvSpPr>
          <p:cNvPr id="8" name="Rectangle 7">
            <a:extLst>
              <a:ext uri="{FF2B5EF4-FFF2-40B4-BE49-F238E27FC236}">
                <a16:creationId xmlns:a16="http://schemas.microsoft.com/office/drawing/2014/main" id="{375136A9-49F9-4DA0-A741-F065B0FA0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3356" y="0"/>
            <a:ext cx="7558643" cy="6858000"/>
          </a:xfrm>
          <a:prstGeom prst="rect">
            <a:avLst/>
          </a:prstGeom>
          <a:solidFill>
            <a:schemeClr val="bg2"/>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B912F6C7-0423-4B6F-AECE-710C848918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46539" y="3195797"/>
            <a:ext cx="6858000" cy="466406"/>
          </a:xfrm>
          <a:prstGeom prst="rect">
            <a:avLst/>
          </a:prstGeom>
          <a:gradFill>
            <a:gsLst>
              <a:gs pos="0">
                <a:srgbClr val="363D46">
                  <a:alpha val="0"/>
                </a:srgbClr>
              </a:gs>
              <a:gs pos="100000">
                <a:srgbClr val="363D46">
                  <a:lumMod val="75000"/>
                </a:srgb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2" name="Straight Connector 11">
            <a:extLst>
              <a:ext uri="{FF2B5EF4-FFF2-40B4-BE49-F238E27FC236}">
                <a16:creationId xmlns:a16="http://schemas.microsoft.com/office/drawing/2014/main" id="{A7208205-03EE-4EC8-9C34-59270C1880D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42336" y="0"/>
            <a:ext cx="0" cy="6858000"/>
          </a:xfrm>
          <a:prstGeom prst="line">
            <a:avLst/>
          </a:prstGeom>
          <a:solidFill>
            <a:srgbClr val="FFFFFF"/>
          </a:solidFill>
          <a:ln w="38100" cap="flat">
            <a:gradFill flip="none" rotWithShape="1">
              <a:gsLst>
                <a:gs pos="0">
                  <a:srgbClr val="363D46"/>
                </a:gs>
                <a:gs pos="100000">
                  <a:srgbClr val="363D46">
                    <a:lumMod val="75000"/>
                  </a:srgbClr>
                </a:gs>
              </a:gsLst>
              <a:lin ang="5400000" scaled="0"/>
              <a:tileRect/>
            </a:gradFill>
            <a:miter lim="800000"/>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cxnSp>
      <p:sp>
        <p:nvSpPr>
          <p:cNvPr id="3" name="Content Placeholder 2">
            <a:extLst>
              <a:ext uri="{FF2B5EF4-FFF2-40B4-BE49-F238E27FC236}">
                <a16:creationId xmlns:a16="http://schemas.microsoft.com/office/drawing/2014/main" id="{39E5AF5B-B81D-0455-1733-62230202A010}"/>
              </a:ext>
            </a:extLst>
          </p:cNvPr>
          <p:cNvSpPr>
            <a:spLocks noGrp="1"/>
          </p:cNvSpPr>
          <p:nvPr>
            <p:ph idx="1"/>
          </p:nvPr>
        </p:nvSpPr>
        <p:spPr>
          <a:xfrm>
            <a:off x="4964070" y="890587"/>
            <a:ext cx="6253751" cy="5076825"/>
          </a:xfrm>
        </p:spPr>
        <p:txBody>
          <a:bodyPr>
            <a:normAutofit/>
          </a:bodyPr>
          <a:lstStyle/>
          <a:p>
            <a:pPr marL="0" marR="0" indent="0">
              <a:lnSpc>
                <a:spcPct val="107000"/>
              </a:lnSpc>
              <a:spcBef>
                <a:spcPts val="0"/>
              </a:spcBef>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“It is the set of tactics used to manipulate, influence, or deceive a victim into divulging sensitive information or performing ill-advised actions to release personal and financial information or hand over control over a computer system.”</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r>
              <a:rPr lang="en-US" sz="1400" kern="100" dirty="0">
                <a:effectLst/>
                <a:latin typeface="Calibri" panose="020F0502020204030204" pitchFamily="34" charset="0"/>
                <a:ea typeface="Aptos" panose="020B0004020202020204" pitchFamily="34" charset="0"/>
                <a:cs typeface="Times New Roman" panose="02020603050405020304" pitchFamily="18" charset="0"/>
              </a:rPr>
              <a:t>SOURCE:  </a:t>
            </a:r>
            <a:r>
              <a:rPr lang="en-US" sz="1400" u="sng" kern="100" dirty="0">
                <a:solidFill>
                  <a:srgbClr val="467886"/>
                </a:solidFill>
                <a:effectLst/>
                <a:latin typeface="Calibri" panose="020F0502020204030204" pitchFamily="34" charset="0"/>
                <a:ea typeface="Aptos" panose="020B0004020202020204" pitchFamily="34" charset="0"/>
                <a:cs typeface="Times New Roman" panose="02020603050405020304" pitchFamily="18" charset="0"/>
                <a:hlinkClick r:id="rId3"/>
              </a:rPr>
              <a:t>https://www.proofpoint.com/us/threat-reference/social-engineering</a:t>
            </a:r>
            <a:endParaRPr lang="en-US" sz="14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endParaRPr lang="en-US" sz="14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In other words, this kind of Phishing attack is not geared towards a large mass of people, rather, it is targeted towards certain people who have been profiled.</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pic>
        <p:nvPicPr>
          <p:cNvPr id="6" name="Picture 5" descr="A blue and black logo&#10;&#10;Description automatically generated">
            <a:extLst>
              <a:ext uri="{FF2B5EF4-FFF2-40B4-BE49-F238E27FC236}">
                <a16:creationId xmlns:a16="http://schemas.microsoft.com/office/drawing/2014/main" id="{567A5FB4-4BD0-033C-729A-1121E4DD57D8}"/>
              </a:ext>
            </a:extLst>
          </p:cNvPr>
          <p:cNvPicPr>
            <a:picLocks noChangeAspect="1"/>
          </p:cNvPicPr>
          <p:nvPr/>
        </p:nvPicPr>
        <p:blipFill>
          <a:blip r:embed="rId4"/>
          <a:stretch>
            <a:fillRect/>
          </a:stretch>
        </p:blipFill>
        <p:spPr>
          <a:xfrm>
            <a:off x="4946837" y="6288761"/>
            <a:ext cx="1914148" cy="271273"/>
          </a:xfrm>
          <a:prstGeom prst="rect">
            <a:avLst/>
          </a:prstGeom>
        </p:spPr>
      </p:pic>
    </p:spTree>
    <p:extLst>
      <p:ext uri="{BB962C8B-B14F-4D97-AF65-F5344CB8AC3E}">
        <p14:creationId xmlns:p14="http://schemas.microsoft.com/office/powerpoint/2010/main" val="5056791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8479F-E889-EB87-11BC-F81037142829}"/>
              </a:ext>
            </a:extLst>
          </p:cNvPr>
          <p:cNvSpPr>
            <a:spLocks noGrp="1"/>
          </p:cNvSpPr>
          <p:nvPr>
            <p:ph type="title"/>
          </p:nvPr>
        </p:nvSpPr>
        <p:spPr>
          <a:xfrm>
            <a:off x="974179" y="714375"/>
            <a:ext cx="3332955" cy="5076826"/>
          </a:xfrm>
        </p:spPr>
        <p:txBody>
          <a:bodyPr anchor="ctr">
            <a:normAutofit/>
          </a:bodyPr>
          <a:lstStyle/>
          <a:p>
            <a:r>
              <a:rPr lang="en-US" sz="3600" dirty="0">
                <a:solidFill>
                  <a:schemeClr val="tx1"/>
                </a:solidFill>
                <a:effectLst/>
                <a:latin typeface="Calibri" panose="020F0502020204030204" pitchFamily="34" charset="0"/>
                <a:ea typeface="Aptos" panose="020B0004020202020204" pitchFamily="34" charset="0"/>
              </a:rPr>
              <a:t>Smishing can be technically defined as follows</a:t>
            </a:r>
            <a:endParaRPr lang="en-US" sz="3600" dirty="0">
              <a:solidFill>
                <a:schemeClr val="tx1"/>
              </a:solidFill>
            </a:endParaRPr>
          </a:p>
        </p:txBody>
      </p:sp>
      <p:sp>
        <p:nvSpPr>
          <p:cNvPr id="8" name="Rectangle 7">
            <a:extLst>
              <a:ext uri="{FF2B5EF4-FFF2-40B4-BE49-F238E27FC236}">
                <a16:creationId xmlns:a16="http://schemas.microsoft.com/office/drawing/2014/main" id="{375136A9-49F9-4DA0-A741-F065B0FA0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3356" y="0"/>
            <a:ext cx="7558643" cy="6858000"/>
          </a:xfrm>
          <a:prstGeom prst="rect">
            <a:avLst/>
          </a:prstGeom>
          <a:solidFill>
            <a:schemeClr val="bg2"/>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B912F6C7-0423-4B6F-AECE-710C848918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46539" y="3195797"/>
            <a:ext cx="6858000" cy="466406"/>
          </a:xfrm>
          <a:prstGeom prst="rect">
            <a:avLst/>
          </a:prstGeom>
          <a:gradFill>
            <a:gsLst>
              <a:gs pos="0">
                <a:srgbClr val="363D46">
                  <a:alpha val="0"/>
                </a:srgbClr>
              </a:gs>
              <a:gs pos="100000">
                <a:srgbClr val="363D46">
                  <a:lumMod val="75000"/>
                </a:srgb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2" name="Straight Connector 11">
            <a:extLst>
              <a:ext uri="{FF2B5EF4-FFF2-40B4-BE49-F238E27FC236}">
                <a16:creationId xmlns:a16="http://schemas.microsoft.com/office/drawing/2014/main" id="{A7208205-03EE-4EC8-9C34-59270C1880D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42336" y="0"/>
            <a:ext cx="0" cy="6858000"/>
          </a:xfrm>
          <a:prstGeom prst="line">
            <a:avLst/>
          </a:prstGeom>
          <a:solidFill>
            <a:srgbClr val="FFFFFF"/>
          </a:solidFill>
          <a:ln w="38100" cap="flat">
            <a:gradFill flip="none" rotWithShape="1">
              <a:gsLst>
                <a:gs pos="0">
                  <a:srgbClr val="363D46"/>
                </a:gs>
                <a:gs pos="100000">
                  <a:srgbClr val="363D46">
                    <a:lumMod val="75000"/>
                  </a:srgbClr>
                </a:gs>
              </a:gsLst>
              <a:lin ang="5400000" scaled="0"/>
              <a:tileRect/>
            </a:gradFill>
            <a:miter lim="800000"/>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cxnSp>
      <p:sp>
        <p:nvSpPr>
          <p:cNvPr id="3" name="Content Placeholder 2">
            <a:extLst>
              <a:ext uri="{FF2B5EF4-FFF2-40B4-BE49-F238E27FC236}">
                <a16:creationId xmlns:a16="http://schemas.microsoft.com/office/drawing/2014/main" id="{39E5AF5B-B81D-0455-1733-62230202A010}"/>
              </a:ext>
            </a:extLst>
          </p:cNvPr>
          <p:cNvSpPr>
            <a:spLocks noGrp="1"/>
          </p:cNvSpPr>
          <p:nvPr>
            <p:ph idx="1"/>
          </p:nvPr>
        </p:nvSpPr>
        <p:spPr>
          <a:xfrm>
            <a:off x="4964070" y="890587"/>
            <a:ext cx="6253751" cy="5076825"/>
          </a:xfrm>
        </p:spPr>
        <p:txBody>
          <a:bodyPr>
            <a:normAutofit/>
          </a:bodyPr>
          <a:lstStyle/>
          <a:p>
            <a:pPr marL="0" marR="0" indent="0">
              <a:lnSpc>
                <a:spcPct val="107000"/>
              </a:lnSpc>
              <a:spcBef>
                <a:spcPts val="0"/>
              </a:spcBef>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“It is a form of phishing that uses mobile phones as the attack platform. The criminal executes the attack with an intent to gather personal information, including social insurance and/or credit card numbers.”</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r>
              <a:rPr lang="en-US" sz="1400" kern="100" dirty="0">
                <a:effectLst/>
                <a:latin typeface="Calibri" panose="020F0502020204030204" pitchFamily="34" charset="0"/>
                <a:ea typeface="Aptos" panose="020B0004020202020204" pitchFamily="34" charset="0"/>
                <a:cs typeface="Times New Roman" panose="02020603050405020304" pitchFamily="18" charset="0"/>
              </a:rPr>
              <a:t>SOURCE:  </a:t>
            </a:r>
            <a:r>
              <a:rPr lang="en-US" sz="1400" u="sng" kern="100" dirty="0">
                <a:solidFill>
                  <a:srgbClr val="467886"/>
                </a:solidFill>
                <a:effectLst/>
                <a:latin typeface="Calibri" panose="020F0502020204030204" pitchFamily="34" charset="0"/>
                <a:ea typeface="Aptos" panose="020B0004020202020204" pitchFamily="34" charset="0"/>
                <a:cs typeface="Times New Roman" panose="02020603050405020304" pitchFamily="18" charset="0"/>
                <a:hlinkClick r:id="rId3"/>
              </a:rPr>
              <a:t>https://www.trendmicro.com/en_us/what-is/phishing/smishing.html</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endParaRPr lang="en-US" sz="1800" kern="100" dirty="0">
              <a:effectLst/>
              <a:latin typeface="Calibri" panose="020F050202020403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In other words, it is the Phishing attack comes as an SMS message on your smartphone. Smishing is a combination of the words SMS and Phishing.</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pic>
        <p:nvPicPr>
          <p:cNvPr id="6" name="Picture 5" descr="A blue and black logo&#10;&#10;Description automatically generated">
            <a:extLst>
              <a:ext uri="{FF2B5EF4-FFF2-40B4-BE49-F238E27FC236}">
                <a16:creationId xmlns:a16="http://schemas.microsoft.com/office/drawing/2014/main" id="{567A5FB4-4BD0-033C-729A-1121E4DD57D8}"/>
              </a:ext>
            </a:extLst>
          </p:cNvPr>
          <p:cNvPicPr>
            <a:picLocks noChangeAspect="1"/>
          </p:cNvPicPr>
          <p:nvPr/>
        </p:nvPicPr>
        <p:blipFill>
          <a:blip r:embed="rId4"/>
          <a:stretch>
            <a:fillRect/>
          </a:stretch>
        </p:blipFill>
        <p:spPr>
          <a:xfrm>
            <a:off x="4946837" y="6288761"/>
            <a:ext cx="1914148" cy="271273"/>
          </a:xfrm>
          <a:prstGeom prst="rect">
            <a:avLst/>
          </a:prstGeom>
        </p:spPr>
      </p:pic>
    </p:spTree>
    <p:extLst>
      <p:ext uri="{BB962C8B-B14F-4D97-AF65-F5344CB8AC3E}">
        <p14:creationId xmlns:p14="http://schemas.microsoft.com/office/powerpoint/2010/main" val="27209467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8479F-E889-EB87-11BC-F81037142829}"/>
              </a:ext>
            </a:extLst>
          </p:cNvPr>
          <p:cNvSpPr>
            <a:spLocks noGrp="1"/>
          </p:cNvSpPr>
          <p:nvPr>
            <p:ph type="title"/>
          </p:nvPr>
        </p:nvSpPr>
        <p:spPr>
          <a:xfrm>
            <a:off x="974179" y="714375"/>
            <a:ext cx="3332955" cy="5076826"/>
          </a:xfrm>
        </p:spPr>
        <p:txBody>
          <a:bodyPr anchor="ctr">
            <a:normAutofit/>
          </a:bodyPr>
          <a:lstStyle/>
          <a:p>
            <a:r>
              <a:rPr lang="en-US" sz="3600" kern="100" dirty="0">
                <a:solidFill>
                  <a:schemeClr val="tx1"/>
                </a:solidFill>
                <a:effectLst/>
                <a:latin typeface="Calibri" panose="020F0502020204030204" pitchFamily="34" charset="0"/>
                <a:ea typeface="Aptos" panose="020B0004020202020204" pitchFamily="34" charset="0"/>
                <a:cs typeface="Times New Roman" panose="02020603050405020304" pitchFamily="18" charset="0"/>
              </a:rPr>
              <a:t>Website Spoofing can be technically defined as follows</a:t>
            </a:r>
            <a:endParaRPr lang="en-US" sz="3600" dirty="0">
              <a:solidFill>
                <a:schemeClr val="tx1"/>
              </a:solidFill>
            </a:endParaRPr>
          </a:p>
        </p:txBody>
      </p:sp>
      <p:sp>
        <p:nvSpPr>
          <p:cNvPr id="8" name="Rectangle 7">
            <a:extLst>
              <a:ext uri="{FF2B5EF4-FFF2-40B4-BE49-F238E27FC236}">
                <a16:creationId xmlns:a16="http://schemas.microsoft.com/office/drawing/2014/main" id="{375136A9-49F9-4DA0-A741-F065B0FA0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3356" y="0"/>
            <a:ext cx="7558643" cy="6858000"/>
          </a:xfrm>
          <a:prstGeom prst="rect">
            <a:avLst/>
          </a:prstGeom>
          <a:solidFill>
            <a:schemeClr val="bg2"/>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B912F6C7-0423-4B6F-AECE-710C848918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46539" y="3195797"/>
            <a:ext cx="6858000" cy="466406"/>
          </a:xfrm>
          <a:prstGeom prst="rect">
            <a:avLst/>
          </a:prstGeom>
          <a:gradFill>
            <a:gsLst>
              <a:gs pos="0">
                <a:srgbClr val="363D46">
                  <a:alpha val="0"/>
                </a:srgbClr>
              </a:gs>
              <a:gs pos="100000">
                <a:srgbClr val="363D46">
                  <a:lumMod val="75000"/>
                </a:srgb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2" name="Straight Connector 11">
            <a:extLst>
              <a:ext uri="{FF2B5EF4-FFF2-40B4-BE49-F238E27FC236}">
                <a16:creationId xmlns:a16="http://schemas.microsoft.com/office/drawing/2014/main" id="{A7208205-03EE-4EC8-9C34-59270C1880D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42336" y="0"/>
            <a:ext cx="0" cy="6858000"/>
          </a:xfrm>
          <a:prstGeom prst="line">
            <a:avLst/>
          </a:prstGeom>
          <a:solidFill>
            <a:srgbClr val="FFFFFF"/>
          </a:solidFill>
          <a:ln w="38100" cap="flat">
            <a:gradFill flip="none" rotWithShape="1">
              <a:gsLst>
                <a:gs pos="0">
                  <a:srgbClr val="363D46"/>
                </a:gs>
                <a:gs pos="100000">
                  <a:srgbClr val="363D46">
                    <a:lumMod val="75000"/>
                  </a:srgbClr>
                </a:gs>
              </a:gsLst>
              <a:lin ang="5400000" scaled="0"/>
              <a:tileRect/>
            </a:gradFill>
            <a:miter lim="800000"/>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cxnSp>
      <p:sp>
        <p:nvSpPr>
          <p:cNvPr id="3" name="Content Placeholder 2">
            <a:extLst>
              <a:ext uri="{FF2B5EF4-FFF2-40B4-BE49-F238E27FC236}">
                <a16:creationId xmlns:a16="http://schemas.microsoft.com/office/drawing/2014/main" id="{39E5AF5B-B81D-0455-1733-62230202A010}"/>
              </a:ext>
            </a:extLst>
          </p:cNvPr>
          <p:cNvSpPr>
            <a:spLocks noGrp="1"/>
          </p:cNvSpPr>
          <p:nvPr>
            <p:ph idx="1"/>
          </p:nvPr>
        </p:nvSpPr>
        <p:spPr>
          <a:xfrm>
            <a:off x="4964070" y="890587"/>
            <a:ext cx="6253751" cy="5076825"/>
          </a:xfrm>
        </p:spPr>
        <p:txBody>
          <a:bodyPr>
            <a:normAutofit/>
          </a:bodyPr>
          <a:lstStyle/>
          <a:p>
            <a:pPr marL="0" marR="0" indent="0">
              <a:lnSpc>
                <a:spcPct val="107000"/>
              </a:lnSpc>
              <a:spcBef>
                <a:spcPts val="0"/>
              </a:spcBef>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“It occurs when a scammer mimics the website of a trusted company with the goal of stealing visitors' personal information.”</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r>
              <a:rPr lang="en-US" sz="1400" kern="100" dirty="0">
                <a:effectLst/>
                <a:latin typeface="Calibri" panose="020F0502020204030204" pitchFamily="34" charset="0"/>
                <a:ea typeface="Aptos" panose="020B0004020202020204" pitchFamily="34" charset="0"/>
                <a:cs typeface="Times New Roman" panose="02020603050405020304" pitchFamily="18" charset="0"/>
              </a:rPr>
              <a:t>SOURCE:  </a:t>
            </a:r>
            <a:r>
              <a:rPr lang="en-US" sz="1400" u="sng" kern="100" dirty="0">
                <a:solidFill>
                  <a:srgbClr val="467886"/>
                </a:solidFill>
                <a:effectLst/>
                <a:latin typeface="Calibri" panose="020F0502020204030204" pitchFamily="34" charset="0"/>
                <a:ea typeface="Aptos" panose="020B0004020202020204" pitchFamily="34" charset="0"/>
                <a:cs typeface="Times New Roman" panose="02020603050405020304" pitchFamily="18" charset="0"/>
                <a:hlinkClick r:id="rId3"/>
              </a:rPr>
              <a:t>https://us.norton.com/blog/malware/website-spoofing</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endParaRPr lang="en-US" sz="1800" kern="100" dirty="0">
              <a:effectLst/>
              <a:latin typeface="Calibri" panose="020F050202020403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In this case, the victim is presented with a URL that looks authentic, but instead redirects them to a spoofed website, where they are conned to submit login credentials, or submit a payment to an offshore bank account.  This is also known as Domain Spoofing.</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pic>
        <p:nvPicPr>
          <p:cNvPr id="6" name="Picture 5" descr="A blue and black logo&#10;&#10;Description automatically generated">
            <a:extLst>
              <a:ext uri="{FF2B5EF4-FFF2-40B4-BE49-F238E27FC236}">
                <a16:creationId xmlns:a16="http://schemas.microsoft.com/office/drawing/2014/main" id="{567A5FB4-4BD0-033C-729A-1121E4DD57D8}"/>
              </a:ext>
            </a:extLst>
          </p:cNvPr>
          <p:cNvPicPr>
            <a:picLocks noChangeAspect="1"/>
          </p:cNvPicPr>
          <p:nvPr/>
        </p:nvPicPr>
        <p:blipFill>
          <a:blip r:embed="rId4"/>
          <a:stretch>
            <a:fillRect/>
          </a:stretch>
        </p:blipFill>
        <p:spPr>
          <a:xfrm>
            <a:off x="4946837" y="6288761"/>
            <a:ext cx="1914148" cy="271273"/>
          </a:xfrm>
          <a:prstGeom prst="rect">
            <a:avLst/>
          </a:prstGeom>
        </p:spPr>
      </p:pic>
    </p:spTree>
    <p:extLst>
      <p:ext uri="{BB962C8B-B14F-4D97-AF65-F5344CB8AC3E}">
        <p14:creationId xmlns:p14="http://schemas.microsoft.com/office/powerpoint/2010/main" val="31664530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8479F-E889-EB87-11BC-F81037142829}"/>
              </a:ext>
            </a:extLst>
          </p:cNvPr>
          <p:cNvSpPr>
            <a:spLocks noGrp="1"/>
          </p:cNvSpPr>
          <p:nvPr>
            <p:ph type="title"/>
          </p:nvPr>
        </p:nvSpPr>
        <p:spPr>
          <a:xfrm>
            <a:off x="974179" y="714375"/>
            <a:ext cx="3332955" cy="5076826"/>
          </a:xfrm>
        </p:spPr>
        <p:txBody>
          <a:bodyPr anchor="ctr">
            <a:normAutofit/>
          </a:bodyPr>
          <a:lstStyle/>
          <a:p>
            <a:r>
              <a:rPr lang="en-US" sz="3600" kern="100" dirty="0">
                <a:solidFill>
                  <a:schemeClr val="tx1"/>
                </a:solidFill>
                <a:effectLst/>
                <a:latin typeface="Calibri" panose="020F0502020204030204" pitchFamily="34" charset="0"/>
                <a:ea typeface="Aptos" panose="020B0004020202020204" pitchFamily="34" charset="0"/>
                <a:cs typeface="Times New Roman" panose="02020603050405020304" pitchFamily="18" charset="0"/>
              </a:rPr>
              <a:t>Business Email Compromised (BEC) can be technically defined as follows</a:t>
            </a:r>
            <a:endParaRPr lang="en-US" sz="3600" dirty="0">
              <a:solidFill>
                <a:schemeClr val="tx1"/>
              </a:solidFill>
            </a:endParaRPr>
          </a:p>
        </p:txBody>
      </p:sp>
      <p:sp>
        <p:nvSpPr>
          <p:cNvPr id="8" name="Rectangle 7">
            <a:extLst>
              <a:ext uri="{FF2B5EF4-FFF2-40B4-BE49-F238E27FC236}">
                <a16:creationId xmlns:a16="http://schemas.microsoft.com/office/drawing/2014/main" id="{375136A9-49F9-4DA0-A741-F065B0FA0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3356" y="0"/>
            <a:ext cx="7558643" cy="6858000"/>
          </a:xfrm>
          <a:prstGeom prst="rect">
            <a:avLst/>
          </a:prstGeom>
          <a:solidFill>
            <a:schemeClr val="bg2"/>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B912F6C7-0423-4B6F-AECE-710C848918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46539" y="3195797"/>
            <a:ext cx="6858000" cy="466406"/>
          </a:xfrm>
          <a:prstGeom prst="rect">
            <a:avLst/>
          </a:prstGeom>
          <a:gradFill>
            <a:gsLst>
              <a:gs pos="0">
                <a:srgbClr val="363D46">
                  <a:alpha val="0"/>
                </a:srgbClr>
              </a:gs>
              <a:gs pos="100000">
                <a:srgbClr val="363D46">
                  <a:lumMod val="75000"/>
                </a:srgb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2" name="Straight Connector 11">
            <a:extLst>
              <a:ext uri="{FF2B5EF4-FFF2-40B4-BE49-F238E27FC236}">
                <a16:creationId xmlns:a16="http://schemas.microsoft.com/office/drawing/2014/main" id="{A7208205-03EE-4EC8-9C34-59270C1880D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42336" y="0"/>
            <a:ext cx="0" cy="6858000"/>
          </a:xfrm>
          <a:prstGeom prst="line">
            <a:avLst/>
          </a:prstGeom>
          <a:solidFill>
            <a:srgbClr val="FFFFFF"/>
          </a:solidFill>
          <a:ln w="38100" cap="flat">
            <a:gradFill flip="none" rotWithShape="1">
              <a:gsLst>
                <a:gs pos="0">
                  <a:srgbClr val="363D46"/>
                </a:gs>
                <a:gs pos="100000">
                  <a:srgbClr val="363D46">
                    <a:lumMod val="75000"/>
                  </a:srgbClr>
                </a:gs>
              </a:gsLst>
              <a:lin ang="5400000" scaled="0"/>
              <a:tileRect/>
            </a:gradFill>
            <a:miter lim="800000"/>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cxnSp>
      <p:sp>
        <p:nvSpPr>
          <p:cNvPr id="3" name="Content Placeholder 2">
            <a:extLst>
              <a:ext uri="{FF2B5EF4-FFF2-40B4-BE49-F238E27FC236}">
                <a16:creationId xmlns:a16="http://schemas.microsoft.com/office/drawing/2014/main" id="{39E5AF5B-B81D-0455-1733-62230202A010}"/>
              </a:ext>
            </a:extLst>
          </p:cNvPr>
          <p:cNvSpPr>
            <a:spLocks noGrp="1"/>
          </p:cNvSpPr>
          <p:nvPr>
            <p:ph idx="1"/>
          </p:nvPr>
        </p:nvSpPr>
        <p:spPr>
          <a:xfrm>
            <a:off x="4964069" y="297967"/>
            <a:ext cx="6854119" cy="5904426"/>
          </a:xfrm>
        </p:spPr>
        <p:txBody>
          <a:bodyPr>
            <a:normAutofit fontScale="92500"/>
          </a:bodyPr>
          <a:lstStyle/>
          <a:p>
            <a:pPr marL="0" marR="0" indent="0">
              <a:lnSpc>
                <a:spcPct val="107000"/>
              </a:lnSpc>
              <a:spcBef>
                <a:spcPts val="0"/>
              </a:spcBef>
              <a:spcAft>
                <a:spcPts val="800"/>
              </a:spcAft>
              <a:buNone/>
            </a:pPr>
            <a:r>
              <a:rPr lang="en-US" sz="2600" kern="100" dirty="0">
                <a:effectLst/>
                <a:latin typeface="Calibri" panose="020F0502020204030204" pitchFamily="34" charset="0"/>
                <a:ea typeface="Aptos" panose="020B0004020202020204" pitchFamily="34" charset="0"/>
                <a:cs typeface="Times New Roman" panose="02020603050405020304" pitchFamily="18" charset="0"/>
              </a:rPr>
              <a:t>“It is a type of cybercrime where the scammer uses email to trick someone into sending money or divulging confidential company info. The culprit poses as a trusted figure, then asks for a fake bill to be paid or for sensitive data they can use in another scam.”</a:t>
            </a:r>
            <a:endParaRPr lang="en-US" sz="2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r>
              <a:rPr lang="en-US" sz="1500" kern="100" dirty="0">
                <a:effectLst/>
                <a:latin typeface="Calibri" panose="020F0502020204030204" pitchFamily="34" charset="0"/>
                <a:ea typeface="Aptos" panose="020B0004020202020204" pitchFamily="34" charset="0"/>
                <a:cs typeface="Times New Roman" panose="02020603050405020304" pitchFamily="18" charset="0"/>
              </a:rPr>
              <a:t>SOURCE:  </a:t>
            </a:r>
            <a:r>
              <a:rPr lang="en-US" sz="1500" u="sng" kern="100" dirty="0">
                <a:solidFill>
                  <a:srgbClr val="467886"/>
                </a:solidFill>
                <a:effectLst/>
                <a:latin typeface="Calibri" panose="020F0502020204030204" pitchFamily="34" charset="0"/>
                <a:ea typeface="Aptos" panose="020B0004020202020204" pitchFamily="34" charset="0"/>
                <a:cs typeface="Times New Roman" panose="02020603050405020304" pitchFamily="18" charset="0"/>
                <a:hlinkClick r:id="rId3"/>
              </a:rPr>
              <a:t>https://www.microsoft.com/en-us/security/business/security-101/what-is-business-</a:t>
            </a:r>
            <a:r>
              <a:rPr lang="en-US" sz="1500" kern="100" dirty="0">
                <a:effectLst/>
                <a:latin typeface="Calibri" panose="020F0502020204030204" pitchFamily="34" charset="0"/>
                <a:ea typeface="Aptos" panose="020B0004020202020204" pitchFamily="34" charset="0"/>
                <a:cs typeface="Times New Roman" panose="02020603050405020304" pitchFamily="18" charset="0"/>
              </a:rPr>
              <a:t>email-compromise-bec</a:t>
            </a:r>
            <a:endParaRPr lang="en-US" sz="15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endParaRPr lang="en-US" sz="1800" kern="100" dirty="0">
              <a:effectLst/>
              <a:latin typeface="Calibri" panose="020F050202020403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r>
              <a:rPr lang="en-US" sz="2600" kern="100" dirty="0">
                <a:effectLst/>
                <a:latin typeface="Calibri" panose="020F0502020204030204" pitchFamily="34" charset="0"/>
                <a:ea typeface="Aptos" panose="020B0004020202020204" pitchFamily="34" charset="0"/>
                <a:cs typeface="Times New Roman" panose="02020603050405020304" pitchFamily="18" charset="0"/>
              </a:rPr>
              <a:t>In this kind of Phishing attack, the victim tends to be an administrative assistant of either a CEO or a member of the Finance and/or Accounting Department.  Through Social Engineering, the Cyberattacker convinces the victim to send a large sum of money for a business purpose.  Or, an email can also be sent with a fake invoice prompting payment.</a:t>
            </a:r>
            <a:endParaRPr lang="en-US" sz="26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6" name="Picture 5" descr="A blue and black logo&#10;&#10;Description automatically generated">
            <a:extLst>
              <a:ext uri="{FF2B5EF4-FFF2-40B4-BE49-F238E27FC236}">
                <a16:creationId xmlns:a16="http://schemas.microsoft.com/office/drawing/2014/main" id="{567A5FB4-4BD0-033C-729A-1121E4DD57D8}"/>
              </a:ext>
            </a:extLst>
          </p:cNvPr>
          <p:cNvPicPr>
            <a:picLocks noChangeAspect="1"/>
          </p:cNvPicPr>
          <p:nvPr/>
        </p:nvPicPr>
        <p:blipFill>
          <a:blip r:embed="rId4"/>
          <a:stretch>
            <a:fillRect/>
          </a:stretch>
        </p:blipFill>
        <p:spPr>
          <a:xfrm>
            <a:off x="4946837" y="6288761"/>
            <a:ext cx="1914148" cy="271273"/>
          </a:xfrm>
          <a:prstGeom prst="rect">
            <a:avLst/>
          </a:prstGeom>
        </p:spPr>
      </p:pic>
    </p:spTree>
    <p:extLst>
      <p:ext uri="{BB962C8B-B14F-4D97-AF65-F5344CB8AC3E}">
        <p14:creationId xmlns:p14="http://schemas.microsoft.com/office/powerpoint/2010/main" val="5501146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15" name="Picture 14" descr="3D face graphic">
            <a:extLst>
              <a:ext uri="{FF2B5EF4-FFF2-40B4-BE49-F238E27FC236}">
                <a16:creationId xmlns:a16="http://schemas.microsoft.com/office/drawing/2014/main" id="{CDE1573A-CBA2-147F-CC72-120DE1CF8A59}"/>
              </a:ext>
            </a:extLst>
          </p:cNvPr>
          <p:cNvPicPr>
            <a:picLocks noChangeAspect="1"/>
          </p:cNvPicPr>
          <p:nvPr/>
        </p:nvPicPr>
        <p:blipFill>
          <a:blip r:embed="rId3">
            <a:alphaModFix amt="15000"/>
          </a:blip>
          <a:srcRect t="8000" b="2000"/>
          <a:stretch/>
        </p:blipFill>
        <p:spPr>
          <a:xfrm>
            <a:off x="20" y="10"/>
            <a:ext cx="12191980" cy="6857990"/>
          </a:xfrm>
          <a:prstGeom prst="rect">
            <a:avLst/>
          </a:prstGeom>
        </p:spPr>
      </p:pic>
      <p:sp>
        <p:nvSpPr>
          <p:cNvPr id="2" name="Title 1">
            <a:extLst>
              <a:ext uri="{FF2B5EF4-FFF2-40B4-BE49-F238E27FC236}">
                <a16:creationId xmlns:a16="http://schemas.microsoft.com/office/drawing/2014/main" id="{AF5C21EA-955F-E35B-7251-373781432E16}"/>
              </a:ext>
            </a:extLst>
          </p:cNvPr>
          <p:cNvSpPr>
            <a:spLocks noGrp="1"/>
          </p:cNvSpPr>
          <p:nvPr>
            <p:ph type="title"/>
          </p:nvPr>
        </p:nvSpPr>
        <p:spPr>
          <a:xfrm>
            <a:off x="1141413" y="609600"/>
            <a:ext cx="9905998" cy="990599"/>
          </a:xfrm>
        </p:spPr>
        <p:txBody>
          <a:bodyPr>
            <a:normAutofit/>
          </a:bodyPr>
          <a:lstStyle/>
          <a:p>
            <a:r>
              <a:rPr lang="en-US" dirty="0">
                <a:solidFill>
                  <a:schemeClr val="tx1"/>
                </a:solidFill>
              </a:rPr>
              <a:t>How Tech Impacts Phishing</a:t>
            </a:r>
          </a:p>
        </p:txBody>
      </p:sp>
      <p:sp>
        <p:nvSpPr>
          <p:cNvPr id="16" name="Content Placeholder 2">
            <a:extLst>
              <a:ext uri="{FF2B5EF4-FFF2-40B4-BE49-F238E27FC236}">
                <a16:creationId xmlns:a16="http://schemas.microsoft.com/office/drawing/2014/main" id="{DFAE7603-D9C1-D5B8-9C12-5B19AC0730FD}"/>
              </a:ext>
            </a:extLst>
          </p:cNvPr>
          <p:cNvSpPr>
            <a:spLocks noGrp="1"/>
          </p:cNvSpPr>
          <p:nvPr>
            <p:ph idx="1"/>
          </p:nvPr>
        </p:nvSpPr>
        <p:spPr>
          <a:xfrm>
            <a:off x="1141413" y="1502433"/>
            <a:ext cx="9905998" cy="5079522"/>
          </a:xfrm>
        </p:spPr>
        <p:txBody>
          <a:bodyPr>
            <a:normAutofit/>
          </a:bodyPr>
          <a:lstStyle/>
          <a:p>
            <a:pPr marL="0" indent="0">
              <a:lnSpc>
                <a:spcPct val="90000"/>
              </a:lnSpc>
              <a:buNone/>
            </a:pPr>
            <a:r>
              <a:rPr lang="en-US" sz="2400" dirty="0"/>
              <a:t>To change subjects a little bit, as you all might be aware of, Artificial Intelligence, also known as AI, has bee making a huge splash in the past couple of years.</a:t>
            </a:r>
          </a:p>
          <a:p>
            <a:pPr marL="0" indent="0">
              <a:lnSpc>
                <a:spcPct val="90000"/>
              </a:lnSpc>
              <a:buNone/>
            </a:pPr>
            <a:r>
              <a:rPr lang="en-US" sz="2400" dirty="0"/>
              <a:t>A lot of this has been catalyzed by the explosion of ChatGPT, and of course, all of those extremely sophisticated AI processors that Nvidia is building.</a:t>
            </a:r>
          </a:p>
          <a:p>
            <a:pPr marL="0" indent="0">
              <a:lnSpc>
                <a:spcPct val="90000"/>
              </a:lnSpc>
              <a:buNone/>
            </a:pPr>
            <a:r>
              <a:rPr lang="en-US" sz="2400" dirty="0"/>
              <a:t>A technical definition of AI is as follows:</a:t>
            </a:r>
          </a:p>
          <a:p>
            <a:pPr marL="0" indent="0">
              <a:lnSpc>
                <a:spcPct val="90000"/>
              </a:lnSpc>
              <a:buNone/>
            </a:pPr>
            <a:r>
              <a:rPr lang="en-US" sz="2400" dirty="0"/>
              <a:t>“AI, is technology that enables computers and machines to simulate human intelligence and problem-solving capabilities.”</a:t>
            </a:r>
          </a:p>
          <a:p>
            <a:pPr marL="0" indent="0">
              <a:lnSpc>
                <a:spcPct val="90000"/>
              </a:lnSpc>
              <a:buNone/>
            </a:pPr>
            <a:r>
              <a:rPr lang="en-US" sz="1400" dirty="0"/>
              <a:t>SOURCE:  </a:t>
            </a:r>
            <a:r>
              <a:rPr lang="en-US" sz="1400" dirty="0">
                <a:hlinkClick r:id="rId4"/>
              </a:rPr>
              <a:t>https://www.ibm.com/topics/artificial-intelligence</a:t>
            </a:r>
            <a:endParaRPr lang="en-US" sz="1400" dirty="0"/>
          </a:p>
          <a:p>
            <a:pPr marL="0" indent="0">
              <a:lnSpc>
                <a:spcPct val="90000"/>
              </a:lnSpc>
              <a:buNone/>
            </a:pPr>
            <a:r>
              <a:rPr lang="en-US" sz="2400" dirty="0"/>
              <a:t>Put another way, an AI model tries to replicate the reasoning and thinking powers of the human brain in order to create an answer, or an output, to specific task that it has been assigned.</a:t>
            </a:r>
          </a:p>
        </p:txBody>
      </p:sp>
    </p:spTree>
    <p:extLst>
      <p:ext uri="{BB962C8B-B14F-4D97-AF65-F5344CB8AC3E}">
        <p14:creationId xmlns:p14="http://schemas.microsoft.com/office/powerpoint/2010/main" val="7192839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D62164E-4528-40DB-BC26-D6DDE216A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solidFill>
            <a:srgbClr val="363D4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Freeform: Shape 18">
            <a:extLst>
              <a:ext uri="{FF2B5EF4-FFF2-40B4-BE49-F238E27FC236}">
                <a16:creationId xmlns:a16="http://schemas.microsoft.com/office/drawing/2014/main" id="{F30007FA-C6A2-43A0-8045-7016AEF817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322895"/>
          </a:xfrm>
          <a:custGeom>
            <a:avLst/>
            <a:gdLst>
              <a:gd name="connsiteX0" fmla="*/ 0 w 12192000"/>
              <a:gd name="connsiteY0" fmla="*/ 0 h 5322895"/>
              <a:gd name="connsiteX1" fmla="*/ 12192000 w 12192000"/>
              <a:gd name="connsiteY1" fmla="*/ 0 h 5322895"/>
              <a:gd name="connsiteX2" fmla="*/ 12192000 w 12192000"/>
              <a:gd name="connsiteY2" fmla="*/ 213719 h 5322895"/>
              <a:gd name="connsiteX3" fmla="*/ 12192000 w 12192000"/>
              <a:gd name="connsiteY3" fmla="*/ 471948 h 5322895"/>
              <a:gd name="connsiteX4" fmla="*/ 12192000 w 12192000"/>
              <a:gd name="connsiteY4" fmla="*/ 3571886 h 5322895"/>
              <a:gd name="connsiteX5" fmla="*/ 12192000 w 12192000"/>
              <a:gd name="connsiteY5" fmla="*/ 3753332 h 5322895"/>
              <a:gd name="connsiteX6" fmla="*/ 12192000 w 12192000"/>
              <a:gd name="connsiteY6" fmla="*/ 4806077 h 5322895"/>
              <a:gd name="connsiteX7" fmla="*/ 11957522 w 12192000"/>
              <a:gd name="connsiteY7" fmla="*/ 4849979 h 5322895"/>
              <a:gd name="connsiteX8" fmla="*/ 11679973 w 12192000"/>
              <a:gd name="connsiteY8" fmla="*/ 4899723 h 5322895"/>
              <a:gd name="connsiteX9" fmla="*/ 11401197 w 12192000"/>
              <a:gd name="connsiteY9" fmla="*/ 4948416 h 5322895"/>
              <a:gd name="connsiteX10" fmla="*/ 11121192 w 12192000"/>
              <a:gd name="connsiteY10" fmla="*/ 4990102 h 5322895"/>
              <a:gd name="connsiteX11" fmla="*/ 10842416 w 12192000"/>
              <a:gd name="connsiteY11" fmla="*/ 5032139 h 5322895"/>
              <a:gd name="connsiteX12" fmla="*/ 10562411 w 12192000"/>
              <a:gd name="connsiteY12" fmla="*/ 5071374 h 5322895"/>
              <a:gd name="connsiteX13" fmla="*/ 10286091 w 12192000"/>
              <a:gd name="connsiteY13" fmla="*/ 5105003 h 5322895"/>
              <a:gd name="connsiteX14" fmla="*/ 10006086 w 12192000"/>
              <a:gd name="connsiteY14" fmla="*/ 5136881 h 5322895"/>
              <a:gd name="connsiteX15" fmla="*/ 9727310 w 12192000"/>
              <a:gd name="connsiteY15" fmla="*/ 5165957 h 5322895"/>
              <a:gd name="connsiteX16" fmla="*/ 9453445 w 12192000"/>
              <a:gd name="connsiteY16" fmla="*/ 5191179 h 5322895"/>
              <a:gd name="connsiteX17" fmla="*/ 9175897 w 12192000"/>
              <a:gd name="connsiteY17" fmla="*/ 5216401 h 5322895"/>
              <a:gd name="connsiteX18" fmla="*/ 8902033 w 12192000"/>
              <a:gd name="connsiteY18" fmla="*/ 5237420 h 5322895"/>
              <a:gd name="connsiteX19" fmla="*/ 8628169 w 12192000"/>
              <a:gd name="connsiteY19" fmla="*/ 5253884 h 5322895"/>
              <a:gd name="connsiteX20" fmla="*/ 8355533 w 12192000"/>
              <a:gd name="connsiteY20" fmla="*/ 5271050 h 5322895"/>
              <a:gd name="connsiteX21" fmla="*/ 8085353 w 12192000"/>
              <a:gd name="connsiteY21" fmla="*/ 5285412 h 5322895"/>
              <a:gd name="connsiteX22" fmla="*/ 7817629 w 12192000"/>
              <a:gd name="connsiteY22" fmla="*/ 5295571 h 5322895"/>
              <a:gd name="connsiteX23" fmla="*/ 7549905 w 12192000"/>
              <a:gd name="connsiteY23" fmla="*/ 5304329 h 5322895"/>
              <a:gd name="connsiteX24" fmla="*/ 7284638 w 12192000"/>
              <a:gd name="connsiteY24" fmla="*/ 5312736 h 5322895"/>
              <a:gd name="connsiteX25" fmla="*/ 7023055 w 12192000"/>
              <a:gd name="connsiteY25" fmla="*/ 5316590 h 5322895"/>
              <a:gd name="connsiteX26" fmla="*/ 6761472 w 12192000"/>
              <a:gd name="connsiteY26" fmla="*/ 5320793 h 5322895"/>
              <a:gd name="connsiteX27" fmla="*/ 6503573 w 12192000"/>
              <a:gd name="connsiteY27" fmla="*/ 5322895 h 5322895"/>
              <a:gd name="connsiteX28" fmla="*/ 6248130 w 12192000"/>
              <a:gd name="connsiteY28" fmla="*/ 5320793 h 5322895"/>
              <a:gd name="connsiteX29" fmla="*/ 5995144 w 12192000"/>
              <a:gd name="connsiteY29" fmla="*/ 5320793 h 5322895"/>
              <a:gd name="connsiteX30" fmla="*/ 5744613 w 12192000"/>
              <a:gd name="connsiteY30" fmla="*/ 5316590 h 5322895"/>
              <a:gd name="connsiteX31" fmla="*/ 5498995 w 12192000"/>
              <a:gd name="connsiteY31" fmla="*/ 5310284 h 5322895"/>
              <a:gd name="connsiteX32" fmla="*/ 5255834 w 12192000"/>
              <a:gd name="connsiteY32" fmla="*/ 5304329 h 5322895"/>
              <a:gd name="connsiteX33" fmla="*/ 5017584 w 12192000"/>
              <a:gd name="connsiteY33" fmla="*/ 5297673 h 5322895"/>
              <a:gd name="connsiteX34" fmla="*/ 4780562 w 12192000"/>
              <a:gd name="connsiteY34" fmla="*/ 5287514 h 5322895"/>
              <a:gd name="connsiteX35" fmla="*/ 4547227 w 12192000"/>
              <a:gd name="connsiteY35" fmla="*/ 5276654 h 5322895"/>
              <a:gd name="connsiteX36" fmla="*/ 4318800 w 12192000"/>
              <a:gd name="connsiteY36" fmla="*/ 5266846 h 5322895"/>
              <a:gd name="connsiteX37" fmla="*/ 3873004 w 12192000"/>
              <a:gd name="connsiteY37" fmla="*/ 5239171 h 5322895"/>
              <a:gd name="connsiteX38" fmla="*/ 3445628 w 12192000"/>
              <a:gd name="connsiteY38" fmla="*/ 5209746 h 5322895"/>
              <a:gd name="connsiteX39" fmla="*/ 3035446 w 12192000"/>
              <a:gd name="connsiteY39" fmla="*/ 5178918 h 5322895"/>
              <a:gd name="connsiteX40" fmla="*/ 2647370 w 12192000"/>
              <a:gd name="connsiteY40" fmla="*/ 5144939 h 5322895"/>
              <a:gd name="connsiteX41" fmla="*/ 2276487 w 12192000"/>
              <a:gd name="connsiteY41" fmla="*/ 5109557 h 5322895"/>
              <a:gd name="connsiteX42" fmla="*/ 1932621 w 12192000"/>
              <a:gd name="connsiteY42" fmla="*/ 5071374 h 5322895"/>
              <a:gd name="connsiteX43" fmla="*/ 1609634 w 12192000"/>
              <a:gd name="connsiteY43" fmla="*/ 5033891 h 5322895"/>
              <a:gd name="connsiteX44" fmla="*/ 1312435 w 12192000"/>
              <a:gd name="connsiteY44" fmla="*/ 4996408 h 5322895"/>
              <a:gd name="connsiteX45" fmla="*/ 1039799 w 12192000"/>
              <a:gd name="connsiteY45" fmla="*/ 4961027 h 5322895"/>
              <a:gd name="connsiteX46" fmla="*/ 797865 w 12192000"/>
              <a:gd name="connsiteY46" fmla="*/ 4927397 h 5322895"/>
              <a:gd name="connsiteX47" fmla="*/ 579265 w 12192000"/>
              <a:gd name="connsiteY47" fmla="*/ 4895519 h 5322895"/>
              <a:gd name="connsiteX48" fmla="*/ 395052 w 12192000"/>
              <a:gd name="connsiteY48" fmla="*/ 4868896 h 5322895"/>
              <a:gd name="connsiteX49" fmla="*/ 240312 w 12192000"/>
              <a:gd name="connsiteY49" fmla="*/ 4843673 h 5322895"/>
              <a:gd name="connsiteX50" fmla="*/ 27853 w 12192000"/>
              <a:gd name="connsiteY50" fmla="*/ 4807592 h 5322895"/>
              <a:gd name="connsiteX51" fmla="*/ 0 w 12192000"/>
              <a:gd name="connsiteY51" fmla="*/ 4802879 h 5322895"/>
              <a:gd name="connsiteX52" fmla="*/ 0 w 12192000"/>
              <a:gd name="connsiteY52" fmla="*/ 3753332 h 5322895"/>
              <a:gd name="connsiteX53" fmla="*/ 0 w 12192000"/>
              <a:gd name="connsiteY53" fmla="*/ 3571886 h 5322895"/>
              <a:gd name="connsiteX54" fmla="*/ 0 w 12192000"/>
              <a:gd name="connsiteY54" fmla="*/ 471948 h 5322895"/>
              <a:gd name="connsiteX55" fmla="*/ 0 w 12192000"/>
              <a:gd name="connsiteY55" fmla="*/ 213719 h 5322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0" h="5322895">
                <a:moveTo>
                  <a:pt x="0" y="0"/>
                </a:moveTo>
                <a:lnTo>
                  <a:pt x="12192000" y="0"/>
                </a:lnTo>
                <a:lnTo>
                  <a:pt x="12192000" y="213719"/>
                </a:lnTo>
                <a:lnTo>
                  <a:pt x="12192000" y="471948"/>
                </a:lnTo>
                <a:lnTo>
                  <a:pt x="12192000" y="3571886"/>
                </a:lnTo>
                <a:lnTo>
                  <a:pt x="12192000" y="3753332"/>
                </a:lnTo>
                <a:lnTo>
                  <a:pt x="12192000" y="4806077"/>
                </a:lnTo>
                <a:lnTo>
                  <a:pt x="11957522" y="4849979"/>
                </a:lnTo>
                <a:lnTo>
                  <a:pt x="11679973" y="4899723"/>
                </a:lnTo>
                <a:lnTo>
                  <a:pt x="11401197" y="4948416"/>
                </a:lnTo>
                <a:lnTo>
                  <a:pt x="11121192" y="4990102"/>
                </a:lnTo>
                <a:lnTo>
                  <a:pt x="10842416" y="5032139"/>
                </a:lnTo>
                <a:lnTo>
                  <a:pt x="10562411" y="5071374"/>
                </a:lnTo>
                <a:lnTo>
                  <a:pt x="10286091" y="5105003"/>
                </a:lnTo>
                <a:lnTo>
                  <a:pt x="10006086" y="5136881"/>
                </a:lnTo>
                <a:lnTo>
                  <a:pt x="9727310" y="5165957"/>
                </a:lnTo>
                <a:lnTo>
                  <a:pt x="9453445" y="5191179"/>
                </a:lnTo>
                <a:lnTo>
                  <a:pt x="9175897" y="5216401"/>
                </a:lnTo>
                <a:lnTo>
                  <a:pt x="8902033" y="5237420"/>
                </a:lnTo>
                <a:lnTo>
                  <a:pt x="8628169" y="5253884"/>
                </a:lnTo>
                <a:lnTo>
                  <a:pt x="8355533" y="5271050"/>
                </a:lnTo>
                <a:lnTo>
                  <a:pt x="8085353" y="5285412"/>
                </a:lnTo>
                <a:lnTo>
                  <a:pt x="7817629" y="5295571"/>
                </a:lnTo>
                <a:lnTo>
                  <a:pt x="7549905" y="5304329"/>
                </a:lnTo>
                <a:lnTo>
                  <a:pt x="7284638" y="5312736"/>
                </a:lnTo>
                <a:lnTo>
                  <a:pt x="7023055" y="5316590"/>
                </a:lnTo>
                <a:lnTo>
                  <a:pt x="6761472" y="5320793"/>
                </a:lnTo>
                <a:lnTo>
                  <a:pt x="6503573" y="5322895"/>
                </a:lnTo>
                <a:lnTo>
                  <a:pt x="6248130" y="5320793"/>
                </a:lnTo>
                <a:lnTo>
                  <a:pt x="5995144" y="5320793"/>
                </a:lnTo>
                <a:lnTo>
                  <a:pt x="5744613" y="5316590"/>
                </a:lnTo>
                <a:lnTo>
                  <a:pt x="5498995" y="5310284"/>
                </a:lnTo>
                <a:lnTo>
                  <a:pt x="5255834" y="5304329"/>
                </a:lnTo>
                <a:lnTo>
                  <a:pt x="5017584" y="5297673"/>
                </a:lnTo>
                <a:lnTo>
                  <a:pt x="4780562" y="5287514"/>
                </a:lnTo>
                <a:lnTo>
                  <a:pt x="4547227" y="5276654"/>
                </a:lnTo>
                <a:lnTo>
                  <a:pt x="4318800" y="5266846"/>
                </a:lnTo>
                <a:lnTo>
                  <a:pt x="3873004" y="5239171"/>
                </a:lnTo>
                <a:lnTo>
                  <a:pt x="3445628" y="5209746"/>
                </a:lnTo>
                <a:lnTo>
                  <a:pt x="3035446" y="5178918"/>
                </a:lnTo>
                <a:lnTo>
                  <a:pt x="2647370" y="5144939"/>
                </a:lnTo>
                <a:lnTo>
                  <a:pt x="2276487" y="5109557"/>
                </a:lnTo>
                <a:lnTo>
                  <a:pt x="1932621" y="5071374"/>
                </a:lnTo>
                <a:lnTo>
                  <a:pt x="1609634" y="5033891"/>
                </a:lnTo>
                <a:lnTo>
                  <a:pt x="1312435" y="4996408"/>
                </a:lnTo>
                <a:lnTo>
                  <a:pt x="1039799" y="4961027"/>
                </a:lnTo>
                <a:lnTo>
                  <a:pt x="797865" y="4927397"/>
                </a:lnTo>
                <a:lnTo>
                  <a:pt x="579265" y="4895519"/>
                </a:lnTo>
                <a:lnTo>
                  <a:pt x="395052" y="4868896"/>
                </a:lnTo>
                <a:lnTo>
                  <a:pt x="240312" y="4843673"/>
                </a:lnTo>
                <a:lnTo>
                  <a:pt x="27853" y="4807592"/>
                </a:lnTo>
                <a:lnTo>
                  <a:pt x="0" y="4802879"/>
                </a:lnTo>
                <a:lnTo>
                  <a:pt x="0" y="3753332"/>
                </a:lnTo>
                <a:lnTo>
                  <a:pt x="0" y="3571886"/>
                </a:lnTo>
                <a:lnTo>
                  <a:pt x="0" y="471948"/>
                </a:lnTo>
                <a:lnTo>
                  <a:pt x="0" y="213719"/>
                </a:lnTo>
                <a:close/>
              </a:path>
            </a:pathLst>
          </a:custGeom>
          <a:ln w="44450">
            <a:gradFill>
              <a:gsLst>
                <a:gs pos="0">
                  <a:schemeClr val="bg2">
                    <a:alpha val="65000"/>
                  </a:schemeClr>
                </a:gs>
                <a:gs pos="98000">
                  <a:schemeClr val="bg2">
                    <a:lumMod val="75000"/>
                    <a:alpha val="55000"/>
                  </a:schemeClr>
                </a:gs>
              </a:gsLst>
              <a:lin ang="5400000" scaled="1"/>
            </a:gradFill>
          </a:ln>
          <a:effectLst>
            <a:outerShdw blurRad="50800" dist="38100" dir="5400000" algn="t" rotWithShape="0">
              <a:prstClr val="black">
                <a:alpha val="60000"/>
              </a:prstClr>
            </a:outerShdw>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3533D78-0970-B825-3EEF-40C8E2C8AA20}"/>
              </a:ext>
            </a:extLst>
          </p:cNvPr>
          <p:cNvSpPr>
            <a:spLocks noGrp="1"/>
          </p:cNvSpPr>
          <p:nvPr>
            <p:ph type="title"/>
          </p:nvPr>
        </p:nvSpPr>
        <p:spPr>
          <a:xfrm>
            <a:off x="1757889" y="108592"/>
            <a:ext cx="8676222" cy="2505298"/>
          </a:xfrm>
        </p:spPr>
        <p:txBody>
          <a:bodyPr vert="horz" lIns="91440" tIns="45720" rIns="91440" bIns="45720" rtlCol="0" anchor="ctr">
            <a:normAutofit/>
          </a:bodyPr>
          <a:lstStyle/>
          <a:p>
            <a:pPr algn="ctr"/>
            <a:r>
              <a:rPr lang="en-US" sz="6600"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t>What About the Brain?</a:t>
            </a:r>
          </a:p>
        </p:txBody>
      </p:sp>
      <p:sp>
        <p:nvSpPr>
          <p:cNvPr id="4" name="TextBox 3">
            <a:extLst>
              <a:ext uri="{FF2B5EF4-FFF2-40B4-BE49-F238E27FC236}">
                <a16:creationId xmlns:a16="http://schemas.microsoft.com/office/drawing/2014/main" id="{1277EF11-5E31-D7DB-3243-61986F19EDA8}"/>
              </a:ext>
            </a:extLst>
          </p:cNvPr>
          <p:cNvSpPr txBox="1"/>
          <p:nvPr/>
        </p:nvSpPr>
        <p:spPr>
          <a:xfrm>
            <a:off x="1112040" y="2446265"/>
            <a:ext cx="9967920" cy="2654125"/>
          </a:xfrm>
          <a:prstGeom prst="rect">
            <a:avLst/>
          </a:prstGeom>
          <a:noFill/>
        </p:spPr>
        <p:txBody>
          <a:bodyPr wrap="square" rtlCol="0">
            <a:spAutoFit/>
          </a:bodyPr>
          <a:lstStyle/>
          <a:p>
            <a:pPr marL="0" marR="0">
              <a:lnSpc>
                <a:spcPct val="107000"/>
              </a:lnSpc>
              <a:spcBef>
                <a:spcPts val="0"/>
              </a:spcBef>
              <a:spcAft>
                <a:spcPts val="800"/>
              </a:spcAft>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Truthfully speaking, we are only really understanding .000000005% of the human brain, at best.  We will never understand it fully.</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Therefore, you need to look at AI with a strong sense of caution.  All it is really in the end, is the proverbial “Garbage In and Garbage Out”.</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Meaning, it computes the output based solely upon the datasets that are fed into it.  This is illustrated in the next slide.</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5003334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62164E-4528-40DB-BC26-D6DDE216A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solidFill>
            <a:srgbClr val="363D4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F30007FA-C6A2-43A0-8045-7016AEF817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322895"/>
          </a:xfrm>
          <a:custGeom>
            <a:avLst/>
            <a:gdLst>
              <a:gd name="connsiteX0" fmla="*/ 0 w 12192000"/>
              <a:gd name="connsiteY0" fmla="*/ 0 h 5322895"/>
              <a:gd name="connsiteX1" fmla="*/ 12192000 w 12192000"/>
              <a:gd name="connsiteY1" fmla="*/ 0 h 5322895"/>
              <a:gd name="connsiteX2" fmla="*/ 12192000 w 12192000"/>
              <a:gd name="connsiteY2" fmla="*/ 213719 h 5322895"/>
              <a:gd name="connsiteX3" fmla="*/ 12192000 w 12192000"/>
              <a:gd name="connsiteY3" fmla="*/ 471948 h 5322895"/>
              <a:gd name="connsiteX4" fmla="*/ 12192000 w 12192000"/>
              <a:gd name="connsiteY4" fmla="*/ 3571886 h 5322895"/>
              <a:gd name="connsiteX5" fmla="*/ 12192000 w 12192000"/>
              <a:gd name="connsiteY5" fmla="*/ 3753332 h 5322895"/>
              <a:gd name="connsiteX6" fmla="*/ 12192000 w 12192000"/>
              <a:gd name="connsiteY6" fmla="*/ 4806077 h 5322895"/>
              <a:gd name="connsiteX7" fmla="*/ 11957522 w 12192000"/>
              <a:gd name="connsiteY7" fmla="*/ 4849979 h 5322895"/>
              <a:gd name="connsiteX8" fmla="*/ 11679973 w 12192000"/>
              <a:gd name="connsiteY8" fmla="*/ 4899723 h 5322895"/>
              <a:gd name="connsiteX9" fmla="*/ 11401197 w 12192000"/>
              <a:gd name="connsiteY9" fmla="*/ 4948416 h 5322895"/>
              <a:gd name="connsiteX10" fmla="*/ 11121192 w 12192000"/>
              <a:gd name="connsiteY10" fmla="*/ 4990102 h 5322895"/>
              <a:gd name="connsiteX11" fmla="*/ 10842416 w 12192000"/>
              <a:gd name="connsiteY11" fmla="*/ 5032139 h 5322895"/>
              <a:gd name="connsiteX12" fmla="*/ 10562411 w 12192000"/>
              <a:gd name="connsiteY12" fmla="*/ 5071374 h 5322895"/>
              <a:gd name="connsiteX13" fmla="*/ 10286091 w 12192000"/>
              <a:gd name="connsiteY13" fmla="*/ 5105003 h 5322895"/>
              <a:gd name="connsiteX14" fmla="*/ 10006086 w 12192000"/>
              <a:gd name="connsiteY14" fmla="*/ 5136881 h 5322895"/>
              <a:gd name="connsiteX15" fmla="*/ 9727310 w 12192000"/>
              <a:gd name="connsiteY15" fmla="*/ 5165957 h 5322895"/>
              <a:gd name="connsiteX16" fmla="*/ 9453445 w 12192000"/>
              <a:gd name="connsiteY16" fmla="*/ 5191179 h 5322895"/>
              <a:gd name="connsiteX17" fmla="*/ 9175897 w 12192000"/>
              <a:gd name="connsiteY17" fmla="*/ 5216401 h 5322895"/>
              <a:gd name="connsiteX18" fmla="*/ 8902033 w 12192000"/>
              <a:gd name="connsiteY18" fmla="*/ 5237420 h 5322895"/>
              <a:gd name="connsiteX19" fmla="*/ 8628169 w 12192000"/>
              <a:gd name="connsiteY19" fmla="*/ 5253884 h 5322895"/>
              <a:gd name="connsiteX20" fmla="*/ 8355533 w 12192000"/>
              <a:gd name="connsiteY20" fmla="*/ 5271050 h 5322895"/>
              <a:gd name="connsiteX21" fmla="*/ 8085353 w 12192000"/>
              <a:gd name="connsiteY21" fmla="*/ 5285412 h 5322895"/>
              <a:gd name="connsiteX22" fmla="*/ 7817629 w 12192000"/>
              <a:gd name="connsiteY22" fmla="*/ 5295571 h 5322895"/>
              <a:gd name="connsiteX23" fmla="*/ 7549905 w 12192000"/>
              <a:gd name="connsiteY23" fmla="*/ 5304329 h 5322895"/>
              <a:gd name="connsiteX24" fmla="*/ 7284638 w 12192000"/>
              <a:gd name="connsiteY24" fmla="*/ 5312736 h 5322895"/>
              <a:gd name="connsiteX25" fmla="*/ 7023055 w 12192000"/>
              <a:gd name="connsiteY25" fmla="*/ 5316590 h 5322895"/>
              <a:gd name="connsiteX26" fmla="*/ 6761472 w 12192000"/>
              <a:gd name="connsiteY26" fmla="*/ 5320793 h 5322895"/>
              <a:gd name="connsiteX27" fmla="*/ 6503573 w 12192000"/>
              <a:gd name="connsiteY27" fmla="*/ 5322895 h 5322895"/>
              <a:gd name="connsiteX28" fmla="*/ 6248130 w 12192000"/>
              <a:gd name="connsiteY28" fmla="*/ 5320793 h 5322895"/>
              <a:gd name="connsiteX29" fmla="*/ 5995144 w 12192000"/>
              <a:gd name="connsiteY29" fmla="*/ 5320793 h 5322895"/>
              <a:gd name="connsiteX30" fmla="*/ 5744613 w 12192000"/>
              <a:gd name="connsiteY30" fmla="*/ 5316590 h 5322895"/>
              <a:gd name="connsiteX31" fmla="*/ 5498995 w 12192000"/>
              <a:gd name="connsiteY31" fmla="*/ 5310284 h 5322895"/>
              <a:gd name="connsiteX32" fmla="*/ 5255834 w 12192000"/>
              <a:gd name="connsiteY32" fmla="*/ 5304329 h 5322895"/>
              <a:gd name="connsiteX33" fmla="*/ 5017584 w 12192000"/>
              <a:gd name="connsiteY33" fmla="*/ 5297673 h 5322895"/>
              <a:gd name="connsiteX34" fmla="*/ 4780562 w 12192000"/>
              <a:gd name="connsiteY34" fmla="*/ 5287514 h 5322895"/>
              <a:gd name="connsiteX35" fmla="*/ 4547227 w 12192000"/>
              <a:gd name="connsiteY35" fmla="*/ 5276654 h 5322895"/>
              <a:gd name="connsiteX36" fmla="*/ 4318800 w 12192000"/>
              <a:gd name="connsiteY36" fmla="*/ 5266846 h 5322895"/>
              <a:gd name="connsiteX37" fmla="*/ 3873004 w 12192000"/>
              <a:gd name="connsiteY37" fmla="*/ 5239171 h 5322895"/>
              <a:gd name="connsiteX38" fmla="*/ 3445628 w 12192000"/>
              <a:gd name="connsiteY38" fmla="*/ 5209746 h 5322895"/>
              <a:gd name="connsiteX39" fmla="*/ 3035446 w 12192000"/>
              <a:gd name="connsiteY39" fmla="*/ 5178918 h 5322895"/>
              <a:gd name="connsiteX40" fmla="*/ 2647370 w 12192000"/>
              <a:gd name="connsiteY40" fmla="*/ 5144939 h 5322895"/>
              <a:gd name="connsiteX41" fmla="*/ 2276487 w 12192000"/>
              <a:gd name="connsiteY41" fmla="*/ 5109557 h 5322895"/>
              <a:gd name="connsiteX42" fmla="*/ 1932621 w 12192000"/>
              <a:gd name="connsiteY42" fmla="*/ 5071374 h 5322895"/>
              <a:gd name="connsiteX43" fmla="*/ 1609634 w 12192000"/>
              <a:gd name="connsiteY43" fmla="*/ 5033891 h 5322895"/>
              <a:gd name="connsiteX44" fmla="*/ 1312435 w 12192000"/>
              <a:gd name="connsiteY44" fmla="*/ 4996408 h 5322895"/>
              <a:gd name="connsiteX45" fmla="*/ 1039799 w 12192000"/>
              <a:gd name="connsiteY45" fmla="*/ 4961027 h 5322895"/>
              <a:gd name="connsiteX46" fmla="*/ 797865 w 12192000"/>
              <a:gd name="connsiteY46" fmla="*/ 4927397 h 5322895"/>
              <a:gd name="connsiteX47" fmla="*/ 579265 w 12192000"/>
              <a:gd name="connsiteY47" fmla="*/ 4895519 h 5322895"/>
              <a:gd name="connsiteX48" fmla="*/ 395052 w 12192000"/>
              <a:gd name="connsiteY48" fmla="*/ 4868896 h 5322895"/>
              <a:gd name="connsiteX49" fmla="*/ 240312 w 12192000"/>
              <a:gd name="connsiteY49" fmla="*/ 4843673 h 5322895"/>
              <a:gd name="connsiteX50" fmla="*/ 27853 w 12192000"/>
              <a:gd name="connsiteY50" fmla="*/ 4807592 h 5322895"/>
              <a:gd name="connsiteX51" fmla="*/ 0 w 12192000"/>
              <a:gd name="connsiteY51" fmla="*/ 4802879 h 5322895"/>
              <a:gd name="connsiteX52" fmla="*/ 0 w 12192000"/>
              <a:gd name="connsiteY52" fmla="*/ 3753332 h 5322895"/>
              <a:gd name="connsiteX53" fmla="*/ 0 w 12192000"/>
              <a:gd name="connsiteY53" fmla="*/ 3571886 h 5322895"/>
              <a:gd name="connsiteX54" fmla="*/ 0 w 12192000"/>
              <a:gd name="connsiteY54" fmla="*/ 471948 h 5322895"/>
              <a:gd name="connsiteX55" fmla="*/ 0 w 12192000"/>
              <a:gd name="connsiteY55" fmla="*/ 213719 h 5322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0" h="5322895">
                <a:moveTo>
                  <a:pt x="0" y="0"/>
                </a:moveTo>
                <a:lnTo>
                  <a:pt x="12192000" y="0"/>
                </a:lnTo>
                <a:lnTo>
                  <a:pt x="12192000" y="213719"/>
                </a:lnTo>
                <a:lnTo>
                  <a:pt x="12192000" y="471948"/>
                </a:lnTo>
                <a:lnTo>
                  <a:pt x="12192000" y="3571886"/>
                </a:lnTo>
                <a:lnTo>
                  <a:pt x="12192000" y="3753332"/>
                </a:lnTo>
                <a:lnTo>
                  <a:pt x="12192000" y="4806077"/>
                </a:lnTo>
                <a:lnTo>
                  <a:pt x="11957522" y="4849979"/>
                </a:lnTo>
                <a:lnTo>
                  <a:pt x="11679973" y="4899723"/>
                </a:lnTo>
                <a:lnTo>
                  <a:pt x="11401197" y="4948416"/>
                </a:lnTo>
                <a:lnTo>
                  <a:pt x="11121192" y="4990102"/>
                </a:lnTo>
                <a:lnTo>
                  <a:pt x="10842416" y="5032139"/>
                </a:lnTo>
                <a:lnTo>
                  <a:pt x="10562411" y="5071374"/>
                </a:lnTo>
                <a:lnTo>
                  <a:pt x="10286091" y="5105003"/>
                </a:lnTo>
                <a:lnTo>
                  <a:pt x="10006086" y="5136881"/>
                </a:lnTo>
                <a:lnTo>
                  <a:pt x="9727310" y="5165957"/>
                </a:lnTo>
                <a:lnTo>
                  <a:pt x="9453445" y="5191179"/>
                </a:lnTo>
                <a:lnTo>
                  <a:pt x="9175897" y="5216401"/>
                </a:lnTo>
                <a:lnTo>
                  <a:pt x="8902033" y="5237420"/>
                </a:lnTo>
                <a:lnTo>
                  <a:pt x="8628169" y="5253884"/>
                </a:lnTo>
                <a:lnTo>
                  <a:pt x="8355533" y="5271050"/>
                </a:lnTo>
                <a:lnTo>
                  <a:pt x="8085353" y="5285412"/>
                </a:lnTo>
                <a:lnTo>
                  <a:pt x="7817629" y="5295571"/>
                </a:lnTo>
                <a:lnTo>
                  <a:pt x="7549905" y="5304329"/>
                </a:lnTo>
                <a:lnTo>
                  <a:pt x="7284638" y="5312736"/>
                </a:lnTo>
                <a:lnTo>
                  <a:pt x="7023055" y="5316590"/>
                </a:lnTo>
                <a:lnTo>
                  <a:pt x="6761472" y="5320793"/>
                </a:lnTo>
                <a:lnTo>
                  <a:pt x="6503573" y="5322895"/>
                </a:lnTo>
                <a:lnTo>
                  <a:pt x="6248130" y="5320793"/>
                </a:lnTo>
                <a:lnTo>
                  <a:pt x="5995144" y="5320793"/>
                </a:lnTo>
                <a:lnTo>
                  <a:pt x="5744613" y="5316590"/>
                </a:lnTo>
                <a:lnTo>
                  <a:pt x="5498995" y="5310284"/>
                </a:lnTo>
                <a:lnTo>
                  <a:pt x="5255834" y="5304329"/>
                </a:lnTo>
                <a:lnTo>
                  <a:pt x="5017584" y="5297673"/>
                </a:lnTo>
                <a:lnTo>
                  <a:pt x="4780562" y="5287514"/>
                </a:lnTo>
                <a:lnTo>
                  <a:pt x="4547227" y="5276654"/>
                </a:lnTo>
                <a:lnTo>
                  <a:pt x="4318800" y="5266846"/>
                </a:lnTo>
                <a:lnTo>
                  <a:pt x="3873004" y="5239171"/>
                </a:lnTo>
                <a:lnTo>
                  <a:pt x="3445628" y="5209746"/>
                </a:lnTo>
                <a:lnTo>
                  <a:pt x="3035446" y="5178918"/>
                </a:lnTo>
                <a:lnTo>
                  <a:pt x="2647370" y="5144939"/>
                </a:lnTo>
                <a:lnTo>
                  <a:pt x="2276487" y="5109557"/>
                </a:lnTo>
                <a:lnTo>
                  <a:pt x="1932621" y="5071374"/>
                </a:lnTo>
                <a:lnTo>
                  <a:pt x="1609634" y="5033891"/>
                </a:lnTo>
                <a:lnTo>
                  <a:pt x="1312435" y="4996408"/>
                </a:lnTo>
                <a:lnTo>
                  <a:pt x="1039799" y="4961027"/>
                </a:lnTo>
                <a:lnTo>
                  <a:pt x="797865" y="4927397"/>
                </a:lnTo>
                <a:lnTo>
                  <a:pt x="579265" y="4895519"/>
                </a:lnTo>
                <a:lnTo>
                  <a:pt x="395052" y="4868896"/>
                </a:lnTo>
                <a:lnTo>
                  <a:pt x="240312" y="4843673"/>
                </a:lnTo>
                <a:lnTo>
                  <a:pt x="27853" y="4807592"/>
                </a:lnTo>
                <a:lnTo>
                  <a:pt x="0" y="4802879"/>
                </a:lnTo>
                <a:lnTo>
                  <a:pt x="0" y="3753332"/>
                </a:lnTo>
                <a:lnTo>
                  <a:pt x="0" y="3571886"/>
                </a:lnTo>
                <a:lnTo>
                  <a:pt x="0" y="471948"/>
                </a:lnTo>
                <a:lnTo>
                  <a:pt x="0" y="213719"/>
                </a:lnTo>
                <a:close/>
              </a:path>
            </a:pathLst>
          </a:custGeom>
          <a:ln w="44450">
            <a:gradFill>
              <a:gsLst>
                <a:gs pos="0">
                  <a:schemeClr val="bg2">
                    <a:alpha val="65000"/>
                  </a:schemeClr>
                </a:gs>
                <a:gs pos="98000">
                  <a:schemeClr val="bg2">
                    <a:lumMod val="75000"/>
                    <a:alpha val="55000"/>
                  </a:schemeClr>
                </a:gs>
              </a:gsLst>
              <a:lin ang="5400000" scaled="1"/>
            </a:gradFill>
          </a:ln>
          <a:effectLst>
            <a:outerShdw blurRad="50800" dist="38100" dir="5400000" algn="t" rotWithShape="0">
              <a:prstClr val="black">
                <a:alpha val="60000"/>
              </a:prstClr>
            </a:outerShdw>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F2D81E1-915F-8994-06AB-18482B5789DE}"/>
              </a:ext>
            </a:extLst>
          </p:cNvPr>
          <p:cNvSpPr>
            <a:spLocks noGrp="1"/>
          </p:cNvSpPr>
          <p:nvPr>
            <p:ph type="title"/>
          </p:nvPr>
        </p:nvSpPr>
        <p:spPr>
          <a:xfrm>
            <a:off x="1751012" y="387517"/>
            <a:ext cx="8676222" cy="5322895"/>
          </a:xfrm>
        </p:spPr>
        <p:txBody>
          <a:bodyPr vert="horz" lIns="91440" tIns="45720" rIns="91440" bIns="45720" rtlCol="0" anchor="ctr">
            <a:normAutofit/>
          </a:bodyPr>
          <a:lstStyle/>
          <a:p>
            <a:pPr algn="ctr"/>
            <a:r>
              <a:rPr lang="en-US" sz="2000" kern="100" dirty="0">
                <a:solidFill>
                  <a:schemeClr val="tx1"/>
                </a:solidFill>
                <a:effectLst/>
                <a:latin typeface="Calibri" panose="020F0502020204030204" pitchFamily="34" charset="0"/>
                <a:ea typeface="Aptos" panose="020B0004020202020204" pitchFamily="34" charset="0"/>
                <a:cs typeface="Times New Roman" panose="02020603050405020304" pitchFamily="18" charset="0"/>
              </a:rPr>
              <a:t>Hello, and welcome to this course.  In this class, we will review what Phishing is all about, and how to mitigate the risk from you becoming a victim.  Also, we will discover how Generative AI is now, unfortunately, being used by the Cyberattacker, in order to craft even more convincing, malicious emails.</a:t>
            </a:r>
            <a:br>
              <a:rPr lang="en-US" sz="20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br>
            <a:br>
              <a:rPr lang="en-US" sz="20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br>
            <a:r>
              <a:rPr lang="en-US" sz="2000" kern="100" dirty="0">
                <a:solidFill>
                  <a:schemeClr val="tx1"/>
                </a:solidFill>
                <a:effectLst/>
                <a:latin typeface="Calibri" panose="020F0502020204030204" pitchFamily="34" charset="0"/>
                <a:ea typeface="Aptos" panose="020B0004020202020204" pitchFamily="34" charset="0"/>
                <a:cs typeface="Times New Roman" panose="02020603050405020304" pitchFamily="18" charset="0"/>
              </a:rPr>
              <a:t>You will be assigned a letter grade in this class; the grade you will receive will depend upon how much you participate.  Participation also includes asking questions in the chat window.</a:t>
            </a:r>
            <a:br>
              <a:rPr lang="en-US" sz="2000" kern="100" dirty="0">
                <a:solidFill>
                  <a:schemeClr val="tx1"/>
                </a:solidFill>
                <a:effectLst/>
                <a:latin typeface="Calibri" panose="020F0502020204030204" pitchFamily="34" charset="0"/>
                <a:ea typeface="Aptos" panose="020B0004020202020204" pitchFamily="34" charset="0"/>
                <a:cs typeface="Times New Roman" panose="02020603050405020304" pitchFamily="18" charset="0"/>
              </a:rPr>
            </a:br>
            <a:br>
              <a:rPr lang="en-US" sz="2000" kern="100" dirty="0">
                <a:solidFill>
                  <a:schemeClr val="tx1"/>
                </a:solidFill>
                <a:effectLst/>
                <a:latin typeface="Calibri" panose="020F0502020204030204" pitchFamily="34" charset="0"/>
                <a:ea typeface="Aptos" panose="020B0004020202020204" pitchFamily="34" charset="0"/>
                <a:cs typeface="Times New Roman" panose="02020603050405020304" pitchFamily="18" charset="0"/>
              </a:rPr>
            </a:br>
            <a:r>
              <a:rPr lang="en-US" sz="2000" kern="100" dirty="0">
                <a:solidFill>
                  <a:schemeClr val="tx1"/>
                </a:solidFill>
                <a:effectLst/>
                <a:latin typeface="Calibri" panose="020F0502020204030204" pitchFamily="34" charset="0"/>
                <a:ea typeface="Aptos" panose="020B0004020202020204" pitchFamily="34" charset="0"/>
                <a:cs typeface="Times New Roman" panose="02020603050405020304" pitchFamily="18" charset="0"/>
              </a:rPr>
              <a:t>This course is designed to be in an open format, and if you have any questions (which is again, very highly recommended), please don’t hesitate to ask.  I will also be available for help even after this class is over.  The syllabus has my contact information.</a:t>
            </a:r>
            <a:endParaRPr lang="en-US" sz="2000" dirty="0">
              <a:solidFill>
                <a:schemeClr val="tx1"/>
              </a:solidFill>
              <a:effectLst>
                <a:glow rad="38100">
                  <a:schemeClr val="bg1">
                    <a:lumMod val="65000"/>
                    <a:lumOff val="35000"/>
                    <a:alpha val="50000"/>
                  </a:schemeClr>
                </a:glow>
                <a:outerShdw blurRad="28575" dist="31750" dir="13200000" algn="tl" rotWithShape="0">
                  <a:srgbClr val="000000">
                    <a:alpha val="25000"/>
                  </a:srgbClr>
                </a:outerShdw>
              </a:effectLst>
            </a:endParaRPr>
          </a:p>
        </p:txBody>
      </p:sp>
      <p:pic>
        <p:nvPicPr>
          <p:cNvPr id="4" name="Picture 3" descr="A blue and black logo&#10;&#10;Description automatically generated">
            <a:extLst>
              <a:ext uri="{FF2B5EF4-FFF2-40B4-BE49-F238E27FC236}">
                <a16:creationId xmlns:a16="http://schemas.microsoft.com/office/drawing/2014/main" id="{AD2A2194-C417-9A9D-052A-725E6AC5C6E2}"/>
              </a:ext>
            </a:extLst>
          </p:cNvPr>
          <p:cNvPicPr>
            <a:picLocks noChangeAspect="1"/>
          </p:cNvPicPr>
          <p:nvPr/>
        </p:nvPicPr>
        <p:blipFill>
          <a:blip r:embed="rId3"/>
          <a:stretch>
            <a:fillRect/>
          </a:stretch>
        </p:blipFill>
        <p:spPr>
          <a:xfrm>
            <a:off x="5132049" y="6097929"/>
            <a:ext cx="1914148" cy="271273"/>
          </a:xfrm>
          <a:prstGeom prst="rect">
            <a:avLst/>
          </a:prstGeom>
        </p:spPr>
      </p:pic>
    </p:spTree>
    <p:extLst>
      <p:ext uri="{BB962C8B-B14F-4D97-AF65-F5344CB8AC3E}">
        <p14:creationId xmlns:p14="http://schemas.microsoft.com/office/powerpoint/2010/main" val="41696510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690F3EE-0CD1-4520-B020-4E1DF3141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9EFDE1E9-7FE0-45CA-9DE2-237F77319A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2270840"/>
          </a:xfrm>
          <a:custGeom>
            <a:avLst/>
            <a:gdLst>
              <a:gd name="connsiteX0" fmla="*/ 0 w 12192000"/>
              <a:gd name="connsiteY0" fmla="*/ 0 h 2270840"/>
              <a:gd name="connsiteX1" fmla="*/ 12192000 w 12192000"/>
              <a:gd name="connsiteY1" fmla="*/ 0 h 2270840"/>
              <a:gd name="connsiteX2" fmla="*/ 12192000 w 12192000"/>
              <a:gd name="connsiteY2" fmla="*/ 519831 h 2270840"/>
              <a:gd name="connsiteX3" fmla="*/ 12192000 w 12192000"/>
              <a:gd name="connsiteY3" fmla="*/ 744794 h 2270840"/>
              <a:gd name="connsiteX4" fmla="*/ 12192000 w 12192000"/>
              <a:gd name="connsiteY4" fmla="*/ 1754022 h 2270840"/>
              <a:gd name="connsiteX5" fmla="*/ 11957522 w 12192000"/>
              <a:gd name="connsiteY5" fmla="*/ 1797924 h 2270840"/>
              <a:gd name="connsiteX6" fmla="*/ 11679973 w 12192000"/>
              <a:gd name="connsiteY6" fmla="*/ 1847668 h 2270840"/>
              <a:gd name="connsiteX7" fmla="*/ 11401197 w 12192000"/>
              <a:gd name="connsiteY7" fmla="*/ 1896361 h 2270840"/>
              <a:gd name="connsiteX8" fmla="*/ 11121192 w 12192000"/>
              <a:gd name="connsiteY8" fmla="*/ 1938047 h 2270840"/>
              <a:gd name="connsiteX9" fmla="*/ 10842416 w 12192000"/>
              <a:gd name="connsiteY9" fmla="*/ 1980084 h 2270840"/>
              <a:gd name="connsiteX10" fmla="*/ 10562411 w 12192000"/>
              <a:gd name="connsiteY10" fmla="*/ 2019319 h 2270840"/>
              <a:gd name="connsiteX11" fmla="*/ 10286091 w 12192000"/>
              <a:gd name="connsiteY11" fmla="*/ 2052948 h 2270840"/>
              <a:gd name="connsiteX12" fmla="*/ 10006086 w 12192000"/>
              <a:gd name="connsiteY12" fmla="*/ 2084826 h 2270840"/>
              <a:gd name="connsiteX13" fmla="*/ 9727310 w 12192000"/>
              <a:gd name="connsiteY13" fmla="*/ 2113902 h 2270840"/>
              <a:gd name="connsiteX14" fmla="*/ 9453445 w 12192000"/>
              <a:gd name="connsiteY14" fmla="*/ 2139124 h 2270840"/>
              <a:gd name="connsiteX15" fmla="*/ 9175897 w 12192000"/>
              <a:gd name="connsiteY15" fmla="*/ 2164346 h 2270840"/>
              <a:gd name="connsiteX16" fmla="*/ 8902033 w 12192000"/>
              <a:gd name="connsiteY16" fmla="*/ 2185365 h 2270840"/>
              <a:gd name="connsiteX17" fmla="*/ 8628169 w 12192000"/>
              <a:gd name="connsiteY17" fmla="*/ 2201829 h 2270840"/>
              <a:gd name="connsiteX18" fmla="*/ 8355533 w 12192000"/>
              <a:gd name="connsiteY18" fmla="*/ 2218995 h 2270840"/>
              <a:gd name="connsiteX19" fmla="*/ 8085353 w 12192000"/>
              <a:gd name="connsiteY19" fmla="*/ 2233357 h 2270840"/>
              <a:gd name="connsiteX20" fmla="*/ 7817629 w 12192000"/>
              <a:gd name="connsiteY20" fmla="*/ 2243516 h 2270840"/>
              <a:gd name="connsiteX21" fmla="*/ 7549905 w 12192000"/>
              <a:gd name="connsiteY21" fmla="*/ 2252274 h 2270840"/>
              <a:gd name="connsiteX22" fmla="*/ 7284638 w 12192000"/>
              <a:gd name="connsiteY22" fmla="*/ 2260681 h 2270840"/>
              <a:gd name="connsiteX23" fmla="*/ 7023055 w 12192000"/>
              <a:gd name="connsiteY23" fmla="*/ 2264535 h 2270840"/>
              <a:gd name="connsiteX24" fmla="*/ 6761472 w 12192000"/>
              <a:gd name="connsiteY24" fmla="*/ 2268738 h 2270840"/>
              <a:gd name="connsiteX25" fmla="*/ 6503573 w 12192000"/>
              <a:gd name="connsiteY25" fmla="*/ 2270840 h 2270840"/>
              <a:gd name="connsiteX26" fmla="*/ 6248130 w 12192000"/>
              <a:gd name="connsiteY26" fmla="*/ 2268738 h 2270840"/>
              <a:gd name="connsiteX27" fmla="*/ 5995144 w 12192000"/>
              <a:gd name="connsiteY27" fmla="*/ 2268738 h 2270840"/>
              <a:gd name="connsiteX28" fmla="*/ 5744613 w 12192000"/>
              <a:gd name="connsiteY28" fmla="*/ 2264535 h 2270840"/>
              <a:gd name="connsiteX29" fmla="*/ 5498995 w 12192000"/>
              <a:gd name="connsiteY29" fmla="*/ 2258229 h 2270840"/>
              <a:gd name="connsiteX30" fmla="*/ 5255834 w 12192000"/>
              <a:gd name="connsiteY30" fmla="*/ 2252274 h 2270840"/>
              <a:gd name="connsiteX31" fmla="*/ 5017584 w 12192000"/>
              <a:gd name="connsiteY31" fmla="*/ 2245618 h 2270840"/>
              <a:gd name="connsiteX32" fmla="*/ 4780562 w 12192000"/>
              <a:gd name="connsiteY32" fmla="*/ 2235459 h 2270840"/>
              <a:gd name="connsiteX33" fmla="*/ 4547227 w 12192000"/>
              <a:gd name="connsiteY33" fmla="*/ 2224599 h 2270840"/>
              <a:gd name="connsiteX34" fmla="*/ 4318800 w 12192000"/>
              <a:gd name="connsiteY34" fmla="*/ 2214791 h 2270840"/>
              <a:gd name="connsiteX35" fmla="*/ 3873004 w 12192000"/>
              <a:gd name="connsiteY35" fmla="*/ 2187116 h 2270840"/>
              <a:gd name="connsiteX36" fmla="*/ 3445628 w 12192000"/>
              <a:gd name="connsiteY36" fmla="*/ 2157691 h 2270840"/>
              <a:gd name="connsiteX37" fmla="*/ 3035446 w 12192000"/>
              <a:gd name="connsiteY37" fmla="*/ 2126863 h 2270840"/>
              <a:gd name="connsiteX38" fmla="*/ 2647370 w 12192000"/>
              <a:gd name="connsiteY38" fmla="*/ 2092884 h 2270840"/>
              <a:gd name="connsiteX39" fmla="*/ 2276487 w 12192000"/>
              <a:gd name="connsiteY39" fmla="*/ 2057502 h 2270840"/>
              <a:gd name="connsiteX40" fmla="*/ 1932621 w 12192000"/>
              <a:gd name="connsiteY40" fmla="*/ 2019319 h 2270840"/>
              <a:gd name="connsiteX41" fmla="*/ 1609634 w 12192000"/>
              <a:gd name="connsiteY41" fmla="*/ 1981836 h 2270840"/>
              <a:gd name="connsiteX42" fmla="*/ 1312435 w 12192000"/>
              <a:gd name="connsiteY42" fmla="*/ 1944353 h 2270840"/>
              <a:gd name="connsiteX43" fmla="*/ 1039799 w 12192000"/>
              <a:gd name="connsiteY43" fmla="*/ 1908972 h 2270840"/>
              <a:gd name="connsiteX44" fmla="*/ 797865 w 12192000"/>
              <a:gd name="connsiteY44" fmla="*/ 1875342 h 2270840"/>
              <a:gd name="connsiteX45" fmla="*/ 579265 w 12192000"/>
              <a:gd name="connsiteY45" fmla="*/ 1843464 h 2270840"/>
              <a:gd name="connsiteX46" fmla="*/ 395052 w 12192000"/>
              <a:gd name="connsiteY46" fmla="*/ 1816841 h 2270840"/>
              <a:gd name="connsiteX47" fmla="*/ 240312 w 12192000"/>
              <a:gd name="connsiteY47" fmla="*/ 1791618 h 2270840"/>
              <a:gd name="connsiteX48" fmla="*/ 27853 w 12192000"/>
              <a:gd name="connsiteY48" fmla="*/ 1755537 h 2270840"/>
              <a:gd name="connsiteX49" fmla="*/ 0 w 12192000"/>
              <a:gd name="connsiteY49" fmla="*/ 1750824 h 2270840"/>
              <a:gd name="connsiteX50" fmla="*/ 0 w 12192000"/>
              <a:gd name="connsiteY50" fmla="*/ 744794 h 2270840"/>
              <a:gd name="connsiteX51" fmla="*/ 0 w 12192000"/>
              <a:gd name="connsiteY51" fmla="*/ 519831 h 227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000" h="2270840">
                <a:moveTo>
                  <a:pt x="0" y="0"/>
                </a:moveTo>
                <a:lnTo>
                  <a:pt x="12192000" y="0"/>
                </a:lnTo>
                <a:lnTo>
                  <a:pt x="12192000" y="519831"/>
                </a:lnTo>
                <a:lnTo>
                  <a:pt x="12192000" y="744794"/>
                </a:lnTo>
                <a:lnTo>
                  <a:pt x="12192000" y="1754022"/>
                </a:lnTo>
                <a:lnTo>
                  <a:pt x="11957522" y="1797924"/>
                </a:lnTo>
                <a:lnTo>
                  <a:pt x="11679973" y="1847668"/>
                </a:lnTo>
                <a:lnTo>
                  <a:pt x="11401197" y="1896361"/>
                </a:lnTo>
                <a:lnTo>
                  <a:pt x="11121192" y="1938047"/>
                </a:lnTo>
                <a:lnTo>
                  <a:pt x="10842416" y="1980084"/>
                </a:lnTo>
                <a:lnTo>
                  <a:pt x="10562411" y="2019319"/>
                </a:lnTo>
                <a:lnTo>
                  <a:pt x="10286091" y="2052948"/>
                </a:lnTo>
                <a:lnTo>
                  <a:pt x="10006086" y="2084826"/>
                </a:lnTo>
                <a:lnTo>
                  <a:pt x="9727310" y="2113902"/>
                </a:lnTo>
                <a:lnTo>
                  <a:pt x="9453445" y="2139124"/>
                </a:lnTo>
                <a:lnTo>
                  <a:pt x="9175897" y="2164346"/>
                </a:lnTo>
                <a:lnTo>
                  <a:pt x="8902033" y="2185365"/>
                </a:lnTo>
                <a:lnTo>
                  <a:pt x="8628169" y="2201829"/>
                </a:lnTo>
                <a:lnTo>
                  <a:pt x="8355533" y="2218995"/>
                </a:lnTo>
                <a:lnTo>
                  <a:pt x="8085353" y="2233357"/>
                </a:lnTo>
                <a:lnTo>
                  <a:pt x="7817629" y="2243516"/>
                </a:lnTo>
                <a:lnTo>
                  <a:pt x="7549905" y="2252274"/>
                </a:lnTo>
                <a:lnTo>
                  <a:pt x="7284638" y="2260681"/>
                </a:lnTo>
                <a:lnTo>
                  <a:pt x="7023055" y="2264535"/>
                </a:lnTo>
                <a:lnTo>
                  <a:pt x="6761472" y="2268738"/>
                </a:lnTo>
                <a:lnTo>
                  <a:pt x="6503573" y="2270840"/>
                </a:lnTo>
                <a:lnTo>
                  <a:pt x="6248130" y="2268738"/>
                </a:lnTo>
                <a:lnTo>
                  <a:pt x="5995144" y="2268738"/>
                </a:lnTo>
                <a:lnTo>
                  <a:pt x="5744613" y="2264535"/>
                </a:lnTo>
                <a:lnTo>
                  <a:pt x="5498995" y="2258229"/>
                </a:lnTo>
                <a:lnTo>
                  <a:pt x="5255834" y="2252274"/>
                </a:lnTo>
                <a:lnTo>
                  <a:pt x="5017584" y="2245618"/>
                </a:lnTo>
                <a:lnTo>
                  <a:pt x="4780562" y="2235459"/>
                </a:lnTo>
                <a:lnTo>
                  <a:pt x="4547227" y="2224599"/>
                </a:lnTo>
                <a:lnTo>
                  <a:pt x="4318800" y="2214791"/>
                </a:lnTo>
                <a:lnTo>
                  <a:pt x="3873004" y="2187116"/>
                </a:lnTo>
                <a:lnTo>
                  <a:pt x="3445628" y="2157691"/>
                </a:lnTo>
                <a:lnTo>
                  <a:pt x="3035446" y="2126863"/>
                </a:lnTo>
                <a:lnTo>
                  <a:pt x="2647370" y="2092884"/>
                </a:lnTo>
                <a:lnTo>
                  <a:pt x="2276487" y="2057502"/>
                </a:lnTo>
                <a:lnTo>
                  <a:pt x="1932621" y="2019319"/>
                </a:lnTo>
                <a:lnTo>
                  <a:pt x="1609634" y="1981836"/>
                </a:lnTo>
                <a:lnTo>
                  <a:pt x="1312435" y="1944353"/>
                </a:lnTo>
                <a:lnTo>
                  <a:pt x="1039799" y="1908972"/>
                </a:lnTo>
                <a:lnTo>
                  <a:pt x="797865" y="1875342"/>
                </a:lnTo>
                <a:lnTo>
                  <a:pt x="579265" y="1843464"/>
                </a:lnTo>
                <a:lnTo>
                  <a:pt x="395052" y="1816841"/>
                </a:lnTo>
                <a:lnTo>
                  <a:pt x="240312" y="1791618"/>
                </a:lnTo>
                <a:lnTo>
                  <a:pt x="27853" y="1755537"/>
                </a:lnTo>
                <a:lnTo>
                  <a:pt x="0" y="1750824"/>
                </a:lnTo>
                <a:lnTo>
                  <a:pt x="0" y="744794"/>
                </a:lnTo>
                <a:lnTo>
                  <a:pt x="0" y="519831"/>
                </a:lnTo>
                <a:close/>
              </a:path>
            </a:pathLst>
          </a:custGeom>
          <a:ln w="44450">
            <a:gradFill>
              <a:gsLst>
                <a:gs pos="0">
                  <a:schemeClr val="bg2">
                    <a:alpha val="65000"/>
                  </a:schemeClr>
                </a:gs>
                <a:gs pos="98000">
                  <a:schemeClr val="bg2">
                    <a:lumMod val="75000"/>
                    <a:alpha val="55000"/>
                  </a:schemeClr>
                </a:gs>
              </a:gsLst>
              <a:lin ang="5400000" scaled="1"/>
            </a:gradFill>
          </a:ln>
          <a:effectLst>
            <a:outerShdw blurRad="50800" dist="38100" dir="5400000" algn="t" rotWithShape="0">
              <a:prstClr val="black">
                <a:alpha val="50000"/>
              </a:prstClr>
            </a:outerShdw>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F025AAE-D40C-4F98-68F0-39D6D2E700A7}"/>
              </a:ext>
            </a:extLst>
          </p:cNvPr>
          <p:cNvSpPr>
            <a:spLocks noGrp="1"/>
          </p:cNvSpPr>
          <p:nvPr>
            <p:ph type="title"/>
          </p:nvPr>
        </p:nvSpPr>
        <p:spPr>
          <a:xfrm>
            <a:off x="1233776" y="2944871"/>
            <a:ext cx="9905998" cy="3127823"/>
          </a:xfrm>
        </p:spPr>
        <p:txBody>
          <a:bodyPr>
            <a:noAutofit/>
          </a:bodyPr>
          <a:lstStyle/>
          <a:p>
            <a:pPr marL="0" marR="0">
              <a:lnSpc>
                <a:spcPct val="107000"/>
              </a:lnSpc>
              <a:spcBef>
                <a:spcPts val="0"/>
              </a:spcBef>
              <a:spcAft>
                <a:spcPts val="800"/>
              </a:spcAft>
            </a:pPr>
            <a:r>
              <a:rPr lang="en-US" sz="2400" kern="100" dirty="0">
                <a:solidFill>
                  <a:schemeClr val="tx1"/>
                </a:solidFill>
                <a:effectLst/>
                <a:latin typeface="Calibri" panose="020F0502020204030204" pitchFamily="34" charset="0"/>
                <a:ea typeface="Aptos" panose="020B0004020202020204" pitchFamily="34" charset="0"/>
                <a:cs typeface="Times New Roman" panose="02020603050405020304" pitchFamily="18" charset="0"/>
              </a:rPr>
              <a:t>As you can see, the datasets are fed into the AI model, the algorithm then processes it, and from there, computes the output.</a:t>
            </a:r>
            <a:br>
              <a:rPr lang="en-US" sz="2400" kern="100" dirty="0">
                <a:solidFill>
                  <a:schemeClr val="tx1"/>
                </a:solidFill>
                <a:effectLst/>
                <a:latin typeface="Calibri" panose="020F0502020204030204" pitchFamily="34" charset="0"/>
                <a:ea typeface="Aptos" panose="020B0004020202020204" pitchFamily="34" charset="0"/>
                <a:cs typeface="Times New Roman" panose="02020603050405020304" pitchFamily="18" charset="0"/>
              </a:rPr>
            </a:br>
            <a:br>
              <a:rPr lang="en-US" sz="24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br>
            <a:r>
              <a:rPr lang="en-US" sz="2400" kern="100" dirty="0">
                <a:solidFill>
                  <a:schemeClr val="tx1"/>
                </a:solidFill>
                <a:effectLst/>
                <a:latin typeface="Calibri" panose="020F0502020204030204" pitchFamily="34" charset="0"/>
                <a:ea typeface="Aptos" panose="020B0004020202020204" pitchFamily="34" charset="0"/>
                <a:cs typeface="Times New Roman" panose="02020603050405020304" pitchFamily="18" charset="0"/>
              </a:rPr>
              <a:t>There are many sub fields in AI today, such as those of Neural Networks, Machine Learning, Computer Vision, Natural Language Processing, Large Language Models, etc.</a:t>
            </a:r>
            <a:br>
              <a:rPr lang="en-US" sz="2400" kern="100" dirty="0">
                <a:solidFill>
                  <a:schemeClr val="tx1"/>
                </a:solidFill>
                <a:effectLst/>
                <a:latin typeface="Calibri" panose="020F0502020204030204" pitchFamily="34" charset="0"/>
                <a:ea typeface="Aptos" panose="020B0004020202020204" pitchFamily="34" charset="0"/>
                <a:cs typeface="Times New Roman" panose="02020603050405020304" pitchFamily="18" charset="0"/>
              </a:rPr>
            </a:br>
            <a:br>
              <a:rPr lang="en-US" sz="24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br>
            <a:r>
              <a:rPr lang="en-US" sz="2400" kern="100" dirty="0">
                <a:solidFill>
                  <a:schemeClr val="tx1"/>
                </a:solidFill>
                <a:effectLst/>
                <a:latin typeface="Calibri" panose="020F0502020204030204" pitchFamily="34" charset="0"/>
                <a:ea typeface="Aptos" panose="020B0004020202020204" pitchFamily="34" charset="0"/>
                <a:cs typeface="Times New Roman" panose="02020603050405020304" pitchFamily="18" charset="0"/>
              </a:rPr>
              <a:t>But for the rest of this class, we will focus primarily on that of Generative AI.</a:t>
            </a:r>
            <a:endParaRPr lang="en-US" sz="2400" dirty="0"/>
          </a:p>
        </p:txBody>
      </p:sp>
      <p:pic>
        <p:nvPicPr>
          <p:cNvPr id="9" name="Content Placeholder 8" descr="A blue square with white text&#10;&#10;Description automatically generated">
            <a:extLst>
              <a:ext uri="{FF2B5EF4-FFF2-40B4-BE49-F238E27FC236}">
                <a16:creationId xmlns:a16="http://schemas.microsoft.com/office/drawing/2014/main" id="{6A1AAAD3-1753-008B-5881-B585BB31021A}"/>
              </a:ext>
            </a:extLst>
          </p:cNvPr>
          <p:cNvPicPr>
            <a:picLocks noGrp="1" noChangeAspect="1"/>
          </p:cNvPicPr>
          <p:nvPr>
            <p:ph idx="1"/>
          </p:nvPr>
        </p:nvPicPr>
        <p:blipFill>
          <a:blip r:embed="rId3"/>
          <a:stretch>
            <a:fillRect/>
          </a:stretch>
        </p:blipFill>
        <p:spPr>
          <a:xfrm>
            <a:off x="1992188" y="694849"/>
            <a:ext cx="8207624" cy="1894067"/>
          </a:xfrm>
        </p:spPr>
      </p:pic>
    </p:spTree>
    <p:extLst>
      <p:ext uri="{BB962C8B-B14F-4D97-AF65-F5344CB8AC3E}">
        <p14:creationId xmlns:p14="http://schemas.microsoft.com/office/powerpoint/2010/main" val="37889521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B7C1E-5506-82F1-1191-3171A6185285}"/>
              </a:ext>
            </a:extLst>
          </p:cNvPr>
          <p:cNvSpPr>
            <a:spLocks noGrp="1"/>
          </p:cNvSpPr>
          <p:nvPr>
            <p:ph type="title"/>
          </p:nvPr>
        </p:nvSpPr>
        <p:spPr>
          <a:xfrm>
            <a:off x="1141413" y="609600"/>
            <a:ext cx="9905998" cy="839638"/>
          </a:xfrm>
        </p:spPr>
        <p:txBody>
          <a:bodyPr>
            <a:normAutofit/>
          </a:bodyPr>
          <a:lstStyle/>
          <a:p>
            <a:pPr algn="ctr"/>
            <a:r>
              <a:rPr lang="en-US" sz="3600" kern="100" dirty="0">
                <a:solidFill>
                  <a:schemeClr val="tx1"/>
                </a:solidFill>
                <a:effectLst/>
                <a:latin typeface="Calibri" panose="020F0502020204030204" pitchFamily="34" charset="0"/>
                <a:ea typeface="Aptos" panose="020B0004020202020204" pitchFamily="34" charset="0"/>
                <a:cs typeface="Times New Roman" panose="02020603050405020304" pitchFamily="18" charset="0"/>
              </a:rPr>
              <a:t>Generative AI</a:t>
            </a:r>
            <a:endParaRPr lang="en-US" sz="3600" dirty="0">
              <a:solidFill>
                <a:schemeClr val="tx1"/>
              </a:solidFill>
            </a:endParaRPr>
          </a:p>
        </p:txBody>
      </p:sp>
      <p:sp>
        <p:nvSpPr>
          <p:cNvPr id="3" name="Content Placeholder 2">
            <a:extLst>
              <a:ext uri="{FF2B5EF4-FFF2-40B4-BE49-F238E27FC236}">
                <a16:creationId xmlns:a16="http://schemas.microsoft.com/office/drawing/2014/main" id="{604E3BFB-2AA2-03B8-1598-8920C6DD6F19}"/>
              </a:ext>
            </a:extLst>
          </p:cNvPr>
          <p:cNvSpPr>
            <a:spLocks noGrp="1"/>
          </p:cNvSpPr>
          <p:nvPr>
            <p:ph idx="1"/>
          </p:nvPr>
        </p:nvSpPr>
        <p:spPr>
          <a:xfrm>
            <a:off x="6860985" y="1271206"/>
            <a:ext cx="4896819" cy="4628793"/>
          </a:xfrm>
        </p:spPr>
        <p:txBody>
          <a:bodyPr>
            <a:noAutofit/>
          </a:bodyPr>
          <a:lstStyle/>
          <a:p>
            <a:pPr marL="0" marR="0" indent="0">
              <a:lnSpc>
                <a:spcPct val="107000"/>
              </a:lnSpc>
              <a:spcBef>
                <a:spcPts val="0"/>
              </a:spcBef>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Generative AI started to make its mark in the public when ChatGPT was launched.  While most of us have heard about it, there still seems to be a lot of confusion as to what it is.</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So, here is a technical definition of it:</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“Generative AI or generative artificial intelligence refers to the use of AI to create new content, like text, images, music, audio, and videos.”</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r>
              <a:rPr lang="en-US" sz="1400" kern="100" dirty="0">
                <a:effectLst/>
                <a:latin typeface="Calibri" panose="020F0502020204030204" pitchFamily="34" charset="0"/>
                <a:ea typeface="Aptos" panose="020B0004020202020204" pitchFamily="34" charset="0"/>
                <a:cs typeface="Times New Roman" panose="02020603050405020304" pitchFamily="18" charset="0"/>
              </a:rPr>
              <a:t>SOURCE:  </a:t>
            </a:r>
            <a:r>
              <a:rPr lang="en-US" sz="1400" u="sng" kern="100" dirty="0">
                <a:solidFill>
                  <a:srgbClr val="467886"/>
                </a:solidFill>
                <a:effectLst/>
                <a:latin typeface="Calibri" panose="020F0502020204030204" pitchFamily="34" charset="0"/>
                <a:ea typeface="Aptos" panose="020B0004020202020204" pitchFamily="34" charset="0"/>
                <a:cs typeface="Times New Roman" panose="02020603050405020304" pitchFamily="18" charset="0"/>
                <a:hlinkClick r:id="rId2"/>
              </a:rPr>
              <a:t>https://cloud.google.com/use-cases/generative-ai</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6C4A1BF4-0BFF-BD15-FBB9-E63EDDAF24FC}"/>
              </a:ext>
            </a:extLst>
          </p:cNvPr>
          <p:cNvPicPr>
            <a:picLocks noChangeAspect="1"/>
          </p:cNvPicPr>
          <p:nvPr/>
        </p:nvPicPr>
        <p:blipFill>
          <a:blip r:embed="rId3">
            <a:extLst>
              <a:ext uri="{837473B0-CC2E-450A-ABE3-18F120FF3D39}">
                <a1611:picAttrSrcUrl xmlns:a1611="http://schemas.microsoft.com/office/drawing/2016/11/main" r:id="rId4"/>
              </a:ext>
            </a:extLst>
          </a:blip>
          <a:srcRect/>
          <a:stretch/>
        </p:blipFill>
        <p:spPr>
          <a:xfrm>
            <a:off x="886403" y="1526875"/>
            <a:ext cx="5635910" cy="4117456"/>
          </a:xfrm>
          <a:prstGeom prst="rect">
            <a:avLst/>
          </a:prstGeom>
        </p:spPr>
      </p:pic>
      <p:pic>
        <p:nvPicPr>
          <p:cNvPr id="6" name="Picture 5" descr="A blue and black logo&#10;&#10;Description automatically generated">
            <a:extLst>
              <a:ext uri="{FF2B5EF4-FFF2-40B4-BE49-F238E27FC236}">
                <a16:creationId xmlns:a16="http://schemas.microsoft.com/office/drawing/2014/main" id="{6EB461C9-E416-B406-4F16-59C9780FB92D}"/>
              </a:ext>
            </a:extLst>
          </p:cNvPr>
          <p:cNvPicPr>
            <a:picLocks noChangeAspect="1"/>
          </p:cNvPicPr>
          <p:nvPr/>
        </p:nvPicPr>
        <p:blipFill>
          <a:blip r:embed="rId5"/>
          <a:stretch>
            <a:fillRect/>
          </a:stretch>
        </p:blipFill>
        <p:spPr>
          <a:xfrm>
            <a:off x="4946837" y="6288761"/>
            <a:ext cx="1914148" cy="271273"/>
          </a:xfrm>
          <a:prstGeom prst="rect">
            <a:avLst/>
          </a:prstGeom>
        </p:spPr>
      </p:pic>
      <p:sp>
        <p:nvSpPr>
          <p:cNvPr id="4" name="TextBox 3">
            <a:extLst>
              <a:ext uri="{FF2B5EF4-FFF2-40B4-BE49-F238E27FC236}">
                <a16:creationId xmlns:a16="http://schemas.microsoft.com/office/drawing/2014/main" id="{47B7BC7E-D60B-88FE-E611-99A6E8B4AAFA}"/>
              </a:ext>
            </a:extLst>
          </p:cNvPr>
          <p:cNvSpPr txBox="1"/>
          <p:nvPr/>
        </p:nvSpPr>
        <p:spPr>
          <a:xfrm>
            <a:off x="886403" y="5644331"/>
            <a:ext cx="5635910" cy="230832"/>
          </a:xfrm>
          <a:prstGeom prst="rect">
            <a:avLst/>
          </a:prstGeom>
          <a:noFill/>
        </p:spPr>
        <p:txBody>
          <a:bodyPr wrap="square" rtlCol="0">
            <a:spAutoFit/>
          </a:bodyPr>
          <a:lstStyle/>
          <a:p>
            <a:r>
              <a:rPr lang="en-US" sz="900">
                <a:hlinkClick r:id="rId4" tooltip="https://realworlddatascience.net/careers/posts/2023/05/11/chatgpt-data-science-pt1.html"/>
              </a:rPr>
              <a:t>This Photo</a:t>
            </a:r>
            <a:r>
              <a:rPr lang="en-US" sz="900"/>
              <a:t> by Unknown Author is licensed under </a:t>
            </a:r>
            <a:r>
              <a:rPr lang="en-US" sz="900">
                <a:hlinkClick r:id="rId6" tooltip="https://creativecommons.org/licenses/by/3.0/"/>
              </a:rPr>
              <a:t>CC BY</a:t>
            </a:r>
            <a:endParaRPr lang="en-US" sz="900"/>
          </a:p>
        </p:txBody>
      </p:sp>
    </p:spTree>
    <p:extLst>
      <p:ext uri="{BB962C8B-B14F-4D97-AF65-F5344CB8AC3E}">
        <p14:creationId xmlns:p14="http://schemas.microsoft.com/office/powerpoint/2010/main" val="196367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40C0F-B844-637E-D9D8-0344C5CCF482}"/>
              </a:ext>
            </a:extLst>
          </p:cNvPr>
          <p:cNvSpPr>
            <a:spLocks noGrp="1"/>
          </p:cNvSpPr>
          <p:nvPr>
            <p:ph type="title"/>
          </p:nvPr>
        </p:nvSpPr>
        <p:spPr>
          <a:xfrm>
            <a:off x="1143001" y="393940"/>
            <a:ext cx="9905998" cy="757382"/>
          </a:xfrm>
        </p:spPr>
        <p:txBody>
          <a:bodyPr/>
          <a:lstStyle/>
          <a:p>
            <a:pPr algn="ctr"/>
            <a:r>
              <a:rPr lang="en-US" dirty="0">
                <a:solidFill>
                  <a:schemeClr val="tx1"/>
                </a:solidFill>
              </a:rPr>
              <a:t>Understanding Generative AI</a:t>
            </a:r>
          </a:p>
        </p:txBody>
      </p:sp>
      <p:pic>
        <p:nvPicPr>
          <p:cNvPr id="5" name="Content Placeholder 4" descr="A diagram of a computer hardware algorithm&#10;&#10;Description automatically generated with medium confidence">
            <a:extLst>
              <a:ext uri="{FF2B5EF4-FFF2-40B4-BE49-F238E27FC236}">
                <a16:creationId xmlns:a16="http://schemas.microsoft.com/office/drawing/2014/main" id="{317ABD3F-D4BE-8C5A-5146-8307B8D9334C}"/>
              </a:ext>
            </a:extLst>
          </p:cNvPr>
          <p:cNvPicPr>
            <a:picLocks noGrp="1" noChangeAspect="1"/>
          </p:cNvPicPr>
          <p:nvPr>
            <p:ph idx="1"/>
          </p:nvPr>
        </p:nvPicPr>
        <p:blipFill>
          <a:blip r:embed="rId2"/>
          <a:stretch>
            <a:fillRect/>
          </a:stretch>
        </p:blipFill>
        <p:spPr>
          <a:xfrm>
            <a:off x="3177161" y="1232009"/>
            <a:ext cx="5468075" cy="5348900"/>
          </a:xfrm>
        </p:spPr>
      </p:pic>
    </p:spTree>
    <p:extLst>
      <p:ext uri="{BB962C8B-B14F-4D97-AF65-F5344CB8AC3E}">
        <p14:creationId xmlns:p14="http://schemas.microsoft.com/office/powerpoint/2010/main" val="28442347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5842E-F60A-4083-D994-CFC35F2E8DF2}"/>
              </a:ext>
            </a:extLst>
          </p:cNvPr>
          <p:cNvSpPr>
            <a:spLocks noGrp="1"/>
          </p:cNvSpPr>
          <p:nvPr>
            <p:ph type="title"/>
          </p:nvPr>
        </p:nvSpPr>
        <p:spPr>
          <a:xfrm>
            <a:off x="1141413" y="609600"/>
            <a:ext cx="9905998" cy="1003540"/>
          </a:xfrm>
        </p:spPr>
        <p:txBody>
          <a:bodyPr/>
          <a:lstStyle/>
          <a:p>
            <a:r>
              <a:rPr lang="en-US" dirty="0">
                <a:solidFill>
                  <a:schemeClr val="tx1"/>
                </a:solidFill>
              </a:rPr>
              <a:t>Generative AI Continued:</a:t>
            </a:r>
          </a:p>
        </p:txBody>
      </p:sp>
      <p:sp>
        <p:nvSpPr>
          <p:cNvPr id="3" name="Content Placeholder 2">
            <a:extLst>
              <a:ext uri="{FF2B5EF4-FFF2-40B4-BE49-F238E27FC236}">
                <a16:creationId xmlns:a16="http://schemas.microsoft.com/office/drawing/2014/main" id="{B9B37A50-B12E-B60B-69F3-52E699AC5B1B}"/>
              </a:ext>
            </a:extLst>
          </p:cNvPr>
          <p:cNvSpPr>
            <a:spLocks noGrp="1"/>
          </p:cNvSpPr>
          <p:nvPr>
            <p:ph idx="1"/>
          </p:nvPr>
        </p:nvSpPr>
        <p:spPr>
          <a:xfrm>
            <a:off x="1141413" y="1614577"/>
            <a:ext cx="9905998" cy="4208253"/>
          </a:xfrm>
        </p:spPr>
        <p:txBody>
          <a:bodyPr>
            <a:normAutofit/>
          </a:bodyPr>
          <a:lstStyle/>
          <a:p>
            <a:pPr marL="0" marR="0" indent="0">
              <a:lnSpc>
                <a:spcPct val="107000"/>
              </a:lnSpc>
              <a:spcBef>
                <a:spcPts val="0"/>
              </a:spcBef>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In fact, Generative AI comes from all the branches of AI, most notably those of Deep Learning, Large Language Models, and Natural Language Processing.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But there are three key differences between this and the other forms of AI:</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It can create original content for the outputs.</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Rather than just one type of output being created, there are different kinds that can be created.</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Generative AI makes use of Prompt Engineering. This is where you have to type in certain keywords in order to get the outputs that will answer your query. This is the total opposite of Google, where you after typing in keywords, you only get a list of resources you can use to help answer your questions.</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4142241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B7C1E-5506-82F1-1191-3171A6185285}"/>
              </a:ext>
            </a:extLst>
          </p:cNvPr>
          <p:cNvSpPr>
            <a:spLocks noGrp="1"/>
          </p:cNvSpPr>
          <p:nvPr>
            <p:ph type="title"/>
          </p:nvPr>
        </p:nvSpPr>
        <p:spPr>
          <a:xfrm>
            <a:off x="1143001" y="310800"/>
            <a:ext cx="9905998" cy="1559838"/>
          </a:xfrm>
        </p:spPr>
        <p:txBody>
          <a:bodyPr>
            <a:normAutofit/>
          </a:bodyPr>
          <a:lstStyle/>
          <a:p>
            <a:pPr marL="0" marR="0">
              <a:lnSpc>
                <a:spcPct val="107000"/>
              </a:lnSpc>
              <a:spcBef>
                <a:spcPts val="0"/>
              </a:spcBef>
              <a:spcAft>
                <a:spcPts val="800"/>
              </a:spcAft>
            </a:pPr>
            <a:r>
              <a:rPr lang="en-US" sz="2800" kern="100" dirty="0">
                <a:solidFill>
                  <a:schemeClr val="tx1"/>
                </a:solidFill>
                <a:effectLst/>
                <a:latin typeface="Calibri" panose="020F0502020204030204" pitchFamily="34" charset="0"/>
                <a:ea typeface="Aptos" panose="020B0004020202020204" pitchFamily="34" charset="0"/>
                <a:cs typeface="Times New Roman" panose="02020603050405020304" pitchFamily="18" charset="0"/>
              </a:rPr>
              <a:t>While there are many advantages and benefits to using Generative AI, it also be used for the “Dark Side” as well. Here are some examples of it:</a:t>
            </a:r>
            <a:endParaRPr lang="en-US" sz="28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604E3BFB-2AA2-03B8-1598-8920C6DD6F19}"/>
              </a:ext>
            </a:extLst>
          </p:cNvPr>
          <p:cNvSpPr>
            <a:spLocks noGrp="1"/>
          </p:cNvSpPr>
          <p:nvPr>
            <p:ph idx="1"/>
          </p:nvPr>
        </p:nvSpPr>
        <p:spPr>
          <a:xfrm>
            <a:off x="1143001" y="2037270"/>
            <a:ext cx="4681417" cy="3124201"/>
          </a:xfrm>
        </p:spPr>
        <p:txBody>
          <a:bodyPr>
            <a:noAutofit/>
          </a:bodyPr>
          <a:lstStyle/>
          <a:p>
            <a:pPr>
              <a:lnSpc>
                <a:spcPct val="107000"/>
              </a:lnSpc>
              <a:spcBef>
                <a:spcPts val="0"/>
              </a:spcBef>
              <a:spcAft>
                <a:spcPts val="0"/>
              </a:spcAft>
            </a:pPr>
            <a:r>
              <a:rPr lang="en-US" kern="100" dirty="0">
                <a:effectLst/>
                <a:latin typeface="Calibri" panose="020F0502020204030204" pitchFamily="34" charset="0"/>
                <a:ea typeface="Aptos" panose="020B0004020202020204" pitchFamily="34" charset="0"/>
                <a:cs typeface="Times New Roman" panose="02020603050405020304" pitchFamily="18" charset="0"/>
              </a:rPr>
              <a:t>Data Overflow</a:t>
            </a: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Bef>
                <a:spcPts val="0"/>
              </a:spcBef>
              <a:spcAft>
                <a:spcPts val="0"/>
              </a:spcAft>
            </a:pPr>
            <a:r>
              <a:rPr lang="en-US" kern="100" dirty="0">
                <a:effectLst/>
                <a:latin typeface="Calibri" panose="020F0502020204030204" pitchFamily="34" charset="0"/>
                <a:ea typeface="Aptos" panose="020B0004020202020204" pitchFamily="34" charset="0"/>
                <a:cs typeface="Times New Roman" panose="02020603050405020304" pitchFamily="18" charset="0"/>
              </a:rPr>
              <a:t>Web Application Attacks</a:t>
            </a: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Bef>
                <a:spcPts val="0"/>
              </a:spcBef>
              <a:spcAft>
                <a:spcPts val="0"/>
              </a:spcAft>
            </a:pPr>
            <a:r>
              <a:rPr lang="en-US" kern="100" dirty="0">
                <a:effectLst/>
                <a:latin typeface="Calibri" panose="020F0502020204030204" pitchFamily="34" charset="0"/>
                <a:ea typeface="Aptos" panose="020B0004020202020204" pitchFamily="34" charset="0"/>
                <a:cs typeface="Times New Roman" panose="02020603050405020304" pitchFamily="18" charset="0"/>
              </a:rPr>
              <a:t>Misuse of Data Storage/Data Exfiltration</a:t>
            </a: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Bef>
                <a:spcPts val="0"/>
              </a:spcBef>
              <a:spcAft>
                <a:spcPts val="800"/>
              </a:spcAft>
            </a:pPr>
            <a:r>
              <a:rPr lang="en-US" kern="100" dirty="0">
                <a:effectLst/>
                <a:latin typeface="Calibri" panose="020F0502020204030204" pitchFamily="34" charset="0"/>
                <a:ea typeface="Aptos" panose="020B0004020202020204" pitchFamily="34" charset="0"/>
                <a:cs typeface="Times New Roman" panose="02020603050405020304" pitchFamily="18" charset="0"/>
              </a:rPr>
              <a:t>Data Privacy/Compliance</a:t>
            </a:r>
          </a:p>
          <a:p>
            <a:pPr>
              <a:lnSpc>
                <a:spcPct val="107000"/>
              </a:lnSpc>
              <a:spcBef>
                <a:spcPts val="0"/>
              </a:spcBef>
              <a:spcAft>
                <a:spcPts val="800"/>
              </a:spcAft>
            </a:pPr>
            <a:r>
              <a:rPr lang="en-US" kern="100" dirty="0">
                <a:effectLst/>
                <a:latin typeface="Calibri" panose="020F0502020204030204" pitchFamily="34" charset="0"/>
                <a:ea typeface="Aptos" panose="020B0004020202020204" pitchFamily="34" charset="0"/>
                <a:cs typeface="Times New Roman" panose="02020603050405020304" pitchFamily="18" charset="0"/>
              </a:rPr>
              <a:t>Synthetic Data</a:t>
            </a: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Bef>
                <a:spcPts val="0"/>
              </a:spcBef>
              <a:spcAft>
                <a:spcPts val="800"/>
              </a:spcAft>
            </a:pPr>
            <a:r>
              <a:rPr lang="en-US" kern="100" dirty="0">
                <a:effectLst/>
                <a:latin typeface="Calibri" panose="020F0502020204030204" pitchFamily="34" charset="0"/>
                <a:ea typeface="Aptos" panose="020B0004020202020204" pitchFamily="34" charset="0"/>
                <a:cs typeface="Times New Roman" panose="02020603050405020304" pitchFamily="18" charset="0"/>
              </a:rPr>
              <a:t>Model Poisoning</a:t>
            </a: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Bef>
                <a:spcPts val="0"/>
              </a:spcBef>
              <a:spcAft>
                <a:spcPts val="800"/>
              </a:spcAft>
            </a:pPr>
            <a:r>
              <a:rPr lang="en-US" kern="100" dirty="0">
                <a:effectLst/>
                <a:latin typeface="Calibri" panose="020F0502020204030204" pitchFamily="34" charset="0"/>
                <a:ea typeface="Aptos" panose="020B0004020202020204" pitchFamily="34" charset="0"/>
                <a:cs typeface="Times New Roman" panose="02020603050405020304" pitchFamily="18" charset="0"/>
              </a:rPr>
              <a:t>Content Alteration</a:t>
            </a: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Bef>
                <a:spcPts val="0"/>
              </a:spcBef>
              <a:spcAft>
                <a:spcPts val="800"/>
              </a:spcAft>
            </a:pPr>
            <a:r>
              <a:rPr lang="en-US" kern="100" dirty="0">
                <a:effectLst/>
                <a:latin typeface="Calibri" panose="020F0502020204030204" pitchFamily="34" charset="0"/>
                <a:ea typeface="Aptos" panose="020B0004020202020204" pitchFamily="34" charset="0"/>
                <a:cs typeface="Times New Roman" panose="02020603050405020304" pitchFamily="18" charset="0"/>
              </a:rPr>
              <a:t>Novices launching Phishing Attacks</a:t>
            </a: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5" name="Picture 4" descr="Woman looking at monitor">
            <a:extLst>
              <a:ext uri="{FF2B5EF4-FFF2-40B4-BE49-F238E27FC236}">
                <a16:creationId xmlns:a16="http://schemas.microsoft.com/office/drawing/2014/main" id="{6C4A1BF4-0BFF-BD15-FBB9-E63EDDAF24FC}"/>
              </a:ext>
            </a:extLst>
          </p:cNvPr>
          <p:cNvPicPr>
            <a:picLocks noChangeAspect="1"/>
          </p:cNvPicPr>
          <p:nvPr/>
        </p:nvPicPr>
        <p:blipFill>
          <a:blip r:embed="rId2"/>
          <a:srcRect/>
          <a:stretch/>
        </p:blipFill>
        <p:spPr>
          <a:xfrm>
            <a:off x="5903911" y="1870638"/>
            <a:ext cx="5142243" cy="3428162"/>
          </a:xfrm>
          <a:prstGeom prst="rect">
            <a:avLst/>
          </a:prstGeom>
        </p:spPr>
      </p:pic>
      <p:pic>
        <p:nvPicPr>
          <p:cNvPr id="6" name="Picture 5" descr="A blue and black logo&#10;&#10;Description automatically generated">
            <a:extLst>
              <a:ext uri="{FF2B5EF4-FFF2-40B4-BE49-F238E27FC236}">
                <a16:creationId xmlns:a16="http://schemas.microsoft.com/office/drawing/2014/main" id="{6EB461C9-E416-B406-4F16-59C9780FB92D}"/>
              </a:ext>
            </a:extLst>
          </p:cNvPr>
          <p:cNvPicPr>
            <a:picLocks noChangeAspect="1"/>
          </p:cNvPicPr>
          <p:nvPr/>
        </p:nvPicPr>
        <p:blipFill>
          <a:blip r:embed="rId3"/>
          <a:stretch>
            <a:fillRect/>
          </a:stretch>
        </p:blipFill>
        <p:spPr>
          <a:xfrm>
            <a:off x="4946837" y="6288761"/>
            <a:ext cx="1914148" cy="271273"/>
          </a:xfrm>
          <a:prstGeom prst="rect">
            <a:avLst/>
          </a:prstGeom>
        </p:spPr>
      </p:pic>
      <p:sp>
        <p:nvSpPr>
          <p:cNvPr id="7" name="TextBox 6">
            <a:extLst>
              <a:ext uri="{FF2B5EF4-FFF2-40B4-BE49-F238E27FC236}">
                <a16:creationId xmlns:a16="http://schemas.microsoft.com/office/drawing/2014/main" id="{A35FDF38-6C38-BF36-6A82-2D168AACA46E}"/>
              </a:ext>
            </a:extLst>
          </p:cNvPr>
          <p:cNvSpPr txBox="1"/>
          <p:nvPr/>
        </p:nvSpPr>
        <p:spPr>
          <a:xfrm>
            <a:off x="1413077" y="5476228"/>
            <a:ext cx="9365845" cy="738920"/>
          </a:xfrm>
          <a:prstGeom prst="rect">
            <a:avLst/>
          </a:prstGeom>
          <a:noFill/>
        </p:spPr>
        <p:txBody>
          <a:bodyPr wrap="square">
            <a:spAutoFit/>
          </a:bodyPr>
          <a:lstStyle/>
          <a:p>
            <a:pPr marL="0" marR="0">
              <a:lnSpc>
                <a:spcPct val="107000"/>
              </a:lnSpc>
              <a:spcBef>
                <a:spcPts val="0"/>
              </a:spcBef>
              <a:spcAft>
                <a:spcPts val="800"/>
              </a:spcAft>
            </a:pPr>
            <a:r>
              <a:rPr lang="en-US" sz="2000" kern="100" dirty="0">
                <a:effectLst/>
                <a:latin typeface="Calibri" panose="020F0502020204030204" pitchFamily="34" charset="0"/>
                <a:ea typeface="Aptos" panose="020B0004020202020204" pitchFamily="34" charset="0"/>
                <a:cs typeface="Times New Roman" panose="02020603050405020304" pitchFamily="18" charset="0"/>
              </a:rPr>
              <a:t>While it is out of the scope of this class to go through each one of these misuses of Generative AI, we will examine the one that is most prevalent today, which is Deepfakes.</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6031236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B7C1E-5506-82F1-1191-3171A6185285}"/>
              </a:ext>
            </a:extLst>
          </p:cNvPr>
          <p:cNvSpPr>
            <a:spLocks noGrp="1"/>
          </p:cNvSpPr>
          <p:nvPr>
            <p:ph type="title"/>
          </p:nvPr>
        </p:nvSpPr>
        <p:spPr>
          <a:xfrm>
            <a:off x="1141413" y="609600"/>
            <a:ext cx="9905998" cy="675736"/>
          </a:xfrm>
        </p:spPr>
        <p:txBody>
          <a:bodyPr>
            <a:normAutofit/>
          </a:bodyPr>
          <a:lstStyle/>
          <a:p>
            <a:r>
              <a:rPr lang="en-US" sz="3600" kern="100" dirty="0">
                <a:solidFill>
                  <a:schemeClr val="tx1"/>
                </a:solidFill>
                <a:effectLst/>
                <a:latin typeface="Calibri" panose="020F0502020204030204" pitchFamily="34" charset="0"/>
                <a:ea typeface="Aptos" panose="020B0004020202020204" pitchFamily="34" charset="0"/>
                <a:cs typeface="Times New Roman" panose="02020603050405020304" pitchFamily="18" charset="0"/>
              </a:rPr>
              <a:t>Understanding Deepfakes</a:t>
            </a:r>
            <a:endParaRPr lang="en-US" sz="3600" dirty="0">
              <a:solidFill>
                <a:schemeClr val="tx1"/>
              </a:solidFill>
            </a:endParaRPr>
          </a:p>
        </p:txBody>
      </p:sp>
      <p:sp>
        <p:nvSpPr>
          <p:cNvPr id="3" name="Content Placeholder 2">
            <a:extLst>
              <a:ext uri="{FF2B5EF4-FFF2-40B4-BE49-F238E27FC236}">
                <a16:creationId xmlns:a16="http://schemas.microsoft.com/office/drawing/2014/main" id="{604E3BFB-2AA2-03B8-1598-8920C6DD6F19}"/>
              </a:ext>
            </a:extLst>
          </p:cNvPr>
          <p:cNvSpPr>
            <a:spLocks noGrp="1"/>
          </p:cNvSpPr>
          <p:nvPr>
            <p:ph idx="1"/>
          </p:nvPr>
        </p:nvSpPr>
        <p:spPr>
          <a:xfrm>
            <a:off x="6481422" y="1475118"/>
            <a:ext cx="5143499" cy="4447638"/>
          </a:xfrm>
        </p:spPr>
        <p:txBody>
          <a:bodyPr>
            <a:noAutofit/>
          </a:bodyPr>
          <a:lstStyle/>
          <a:p>
            <a:pPr marL="0" marR="0" indent="0">
              <a:lnSpc>
                <a:spcPct val="107000"/>
              </a:lnSpc>
              <a:spcBef>
                <a:spcPts val="0"/>
              </a:spcBef>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A technical definition of Deepfakes is as follows:</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“A deepfake is an artificial image or video (a series of images) generated by a special kind of machine learning called “deep” learning.”</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r>
              <a:rPr lang="en-US" sz="1400" kern="100" dirty="0">
                <a:effectLst/>
                <a:latin typeface="Calibri" panose="020F0502020204030204" pitchFamily="34" charset="0"/>
                <a:ea typeface="Aptos" panose="020B0004020202020204" pitchFamily="34" charset="0"/>
                <a:cs typeface="Times New Roman" panose="02020603050405020304" pitchFamily="18" charset="0"/>
              </a:rPr>
              <a:t>SOURCE:  </a:t>
            </a:r>
            <a:r>
              <a:rPr lang="en-US" sz="1400" u="sng" kern="100" dirty="0">
                <a:solidFill>
                  <a:srgbClr val="467886"/>
                </a:solidFill>
                <a:effectLst/>
                <a:latin typeface="Calibri" panose="020F0502020204030204" pitchFamily="34" charset="0"/>
                <a:ea typeface="Aptos" panose="020B0004020202020204" pitchFamily="34" charset="0"/>
                <a:cs typeface="Times New Roman" panose="02020603050405020304" pitchFamily="18" charset="0"/>
                <a:hlinkClick r:id="rId2"/>
              </a:rPr>
              <a:t>https://security.virginia.edu/deepfakes</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endParaRPr lang="en-US" sz="1800" kern="100" dirty="0">
              <a:effectLst/>
              <a:latin typeface="Calibri" panose="020F050202020403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An example of a Deepfake is when a picture of a real person is substituted with a fake one, created by Generative AI.</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6C4A1BF4-0BFF-BD15-FBB9-E63EDDAF24FC}"/>
              </a:ext>
            </a:extLst>
          </p:cNvPr>
          <p:cNvPicPr>
            <a:picLocks noChangeAspect="1"/>
          </p:cNvPicPr>
          <p:nvPr/>
        </p:nvPicPr>
        <p:blipFill>
          <a:blip r:embed="rId3"/>
          <a:srcRect/>
          <a:stretch/>
        </p:blipFill>
        <p:spPr>
          <a:xfrm>
            <a:off x="838049" y="2253002"/>
            <a:ext cx="5143500" cy="2891869"/>
          </a:xfrm>
          <a:prstGeom prst="rect">
            <a:avLst/>
          </a:prstGeom>
        </p:spPr>
      </p:pic>
      <p:pic>
        <p:nvPicPr>
          <p:cNvPr id="6" name="Picture 5" descr="A blue and black logo&#10;&#10;Description automatically generated">
            <a:extLst>
              <a:ext uri="{FF2B5EF4-FFF2-40B4-BE49-F238E27FC236}">
                <a16:creationId xmlns:a16="http://schemas.microsoft.com/office/drawing/2014/main" id="{6EB461C9-E416-B406-4F16-59C9780FB92D}"/>
              </a:ext>
            </a:extLst>
          </p:cNvPr>
          <p:cNvPicPr>
            <a:picLocks noChangeAspect="1"/>
          </p:cNvPicPr>
          <p:nvPr/>
        </p:nvPicPr>
        <p:blipFill>
          <a:blip r:embed="rId4"/>
          <a:stretch>
            <a:fillRect/>
          </a:stretch>
        </p:blipFill>
        <p:spPr>
          <a:xfrm>
            <a:off x="4946837" y="6288761"/>
            <a:ext cx="1914148" cy="271273"/>
          </a:xfrm>
          <a:prstGeom prst="rect">
            <a:avLst/>
          </a:prstGeom>
        </p:spPr>
      </p:pic>
      <p:sp>
        <p:nvSpPr>
          <p:cNvPr id="7" name="TextBox 6">
            <a:extLst>
              <a:ext uri="{FF2B5EF4-FFF2-40B4-BE49-F238E27FC236}">
                <a16:creationId xmlns:a16="http://schemas.microsoft.com/office/drawing/2014/main" id="{8ED15600-6069-4C20-B5B3-35915042CD9A}"/>
              </a:ext>
            </a:extLst>
          </p:cNvPr>
          <p:cNvSpPr txBox="1"/>
          <p:nvPr/>
        </p:nvSpPr>
        <p:spPr>
          <a:xfrm>
            <a:off x="1782618" y="1856570"/>
            <a:ext cx="3220753" cy="369332"/>
          </a:xfrm>
          <a:prstGeom prst="rect">
            <a:avLst/>
          </a:prstGeom>
          <a:noFill/>
        </p:spPr>
        <p:txBody>
          <a:bodyPr wrap="none" rtlCol="0">
            <a:spAutoFit/>
          </a:bodyPr>
          <a:lstStyle/>
          <a:p>
            <a:r>
              <a:rPr lang="en-US" dirty="0"/>
              <a:t>An Example of a Deepfake</a:t>
            </a:r>
          </a:p>
        </p:txBody>
      </p:sp>
    </p:spTree>
    <p:extLst>
      <p:ext uri="{BB962C8B-B14F-4D97-AF65-F5344CB8AC3E}">
        <p14:creationId xmlns:p14="http://schemas.microsoft.com/office/powerpoint/2010/main" val="4889400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B7C1E-5506-82F1-1191-3171A6185285}"/>
              </a:ext>
            </a:extLst>
          </p:cNvPr>
          <p:cNvSpPr>
            <a:spLocks noGrp="1"/>
          </p:cNvSpPr>
          <p:nvPr>
            <p:ph type="title"/>
          </p:nvPr>
        </p:nvSpPr>
        <p:spPr>
          <a:xfrm>
            <a:off x="1141413" y="609600"/>
            <a:ext cx="9905998" cy="675736"/>
          </a:xfrm>
        </p:spPr>
        <p:txBody>
          <a:bodyPr>
            <a:normAutofit/>
          </a:bodyPr>
          <a:lstStyle/>
          <a:p>
            <a:r>
              <a:rPr lang="en-US" sz="3600" kern="100" dirty="0">
                <a:solidFill>
                  <a:schemeClr val="tx1"/>
                </a:solidFill>
                <a:effectLst/>
                <a:latin typeface="Calibri" panose="020F0502020204030204" pitchFamily="34" charset="0"/>
                <a:ea typeface="Aptos" panose="020B0004020202020204" pitchFamily="34" charset="0"/>
                <a:cs typeface="Times New Roman" panose="02020603050405020304" pitchFamily="18" charset="0"/>
              </a:rPr>
              <a:t>Understanding Deepfakes Continued</a:t>
            </a:r>
            <a:endParaRPr lang="en-US" sz="3600" dirty="0">
              <a:solidFill>
                <a:schemeClr val="tx1"/>
              </a:solidFill>
            </a:endParaRPr>
          </a:p>
        </p:txBody>
      </p:sp>
      <p:sp>
        <p:nvSpPr>
          <p:cNvPr id="3" name="Content Placeholder 2">
            <a:extLst>
              <a:ext uri="{FF2B5EF4-FFF2-40B4-BE49-F238E27FC236}">
                <a16:creationId xmlns:a16="http://schemas.microsoft.com/office/drawing/2014/main" id="{604E3BFB-2AA2-03B8-1598-8920C6DD6F19}"/>
              </a:ext>
            </a:extLst>
          </p:cNvPr>
          <p:cNvSpPr>
            <a:spLocks noGrp="1"/>
          </p:cNvSpPr>
          <p:nvPr>
            <p:ph idx="1"/>
          </p:nvPr>
        </p:nvSpPr>
        <p:spPr>
          <a:xfrm>
            <a:off x="1207458" y="1563229"/>
            <a:ext cx="5143499" cy="4447638"/>
          </a:xfrm>
        </p:spPr>
        <p:txBody>
          <a:bodyPr>
            <a:noAutofit/>
          </a:bodyPr>
          <a:lstStyle/>
          <a:p>
            <a:pPr marL="0" marR="0" indent="0">
              <a:lnSpc>
                <a:spcPct val="107000"/>
              </a:lnSpc>
              <a:spcBef>
                <a:spcPts val="0"/>
              </a:spcBef>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Earlier in this class, we reviewed the clues as to what makes a Phishing email stand out.</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But with Generative AI, especially that of ChatGPT, a Cyberattacker can create the content for a Phishing email that totally does away with these clues.</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2400" dirty="0">
                <a:effectLst/>
                <a:latin typeface="Calibri" panose="020F0502020204030204" pitchFamily="34" charset="0"/>
                <a:ea typeface="Aptos" panose="020B0004020202020204" pitchFamily="34" charset="0"/>
              </a:rPr>
              <a:t>As a result, it is even more difficult to tell what is fake and what is not.</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6C4A1BF4-0BFF-BD15-FBB9-E63EDDAF24FC}"/>
              </a:ext>
            </a:extLst>
          </p:cNvPr>
          <p:cNvPicPr>
            <a:picLocks noChangeAspect="1"/>
          </p:cNvPicPr>
          <p:nvPr/>
        </p:nvPicPr>
        <p:blipFill>
          <a:blip r:embed="rId2"/>
          <a:srcRect/>
          <a:stretch/>
        </p:blipFill>
        <p:spPr>
          <a:xfrm>
            <a:off x="6562046" y="2377774"/>
            <a:ext cx="5235734" cy="3027278"/>
          </a:xfrm>
          <a:prstGeom prst="rect">
            <a:avLst/>
          </a:prstGeom>
        </p:spPr>
      </p:pic>
      <p:pic>
        <p:nvPicPr>
          <p:cNvPr id="6" name="Picture 5" descr="A blue and black logo&#10;&#10;Description automatically generated">
            <a:extLst>
              <a:ext uri="{FF2B5EF4-FFF2-40B4-BE49-F238E27FC236}">
                <a16:creationId xmlns:a16="http://schemas.microsoft.com/office/drawing/2014/main" id="{6EB461C9-E416-B406-4F16-59C9780FB92D}"/>
              </a:ext>
            </a:extLst>
          </p:cNvPr>
          <p:cNvPicPr>
            <a:picLocks noChangeAspect="1"/>
          </p:cNvPicPr>
          <p:nvPr/>
        </p:nvPicPr>
        <p:blipFill>
          <a:blip r:embed="rId3"/>
          <a:stretch>
            <a:fillRect/>
          </a:stretch>
        </p:blipFill>
        <p:spPr>
          <a:xfrm>
            <a:off x="4946837" y="6288761"/>
            <a:ext cx="1914148" cy="271273"/>
          </a:xfrm>
          <a:prstGeom prst="rect">
            <a:avLst/>
          </a:prstGeom>
        </p:spPr>
      </p:pic>
      <p:sp>
        <p:nvSpPr>
          <p:cNvPr id="7" name="TextBox 6">
            <a:extLst>
              <a:ext uri="{FF2B5EF4-FFF2-40B4-BE49-F238E27FC236}">
                <a16:creationId xmlns:a16="http://schemas.microsoft.com/office/drawing/2014/main" id="{8ED15600-6069-4C20-B5B3-35915042CD9A}"/>
              </a:ext>
            </a:extLst>
          </p:cNvPr>
          <p:cNvSpPr txBox="1"/>
          <p:nvPr/>
        </p:nvSpPr>
        <p:spPr>
          <a:xfrm>
            <a:off x="7482097" y="1666593"/>
            <a:ext cx="3395632" cy="646331"/>
          </a:xfrm>
          <a:prstGeom prst="rect">
            <a:avLst/>
          </a:prstGeom>
          <a:noFill/>
        </p:spPr>
        <p:txBody>
          <a:bodyPr wrap="square" rtlCol="0">
            <a:spAutoFit/>
          </a:bodyPr>
          <a:lstStyle/>
          <a:p>
            <a:r>
              <a:rPr lang="en-US" dirty="0"/>
              <a:t>An Example of </a:t>
            </a:r>
            <a:r>
              <a:rPr lang="en-US" dirty="0">
                <a:effectLst/>
                <a:ea typeface="Aptos" panose="020B0004020202020204" pitchFamily="34" charset="0"/>
              </a:rPr>
              <a:t>a Phishing email created by ChatGPT </a:t>
            </a:r>
            <a:endParaRPr lang="en-US" dirty="0"/>
          </a:p>
        </p:txBody>
      </p:sp>
      <p:sp>
        <p:nvSpPr>
          <p:cNvPr id="4" name="TextBox 3">
            <a:extLst>
              <a:ext uri="{FF2B5EF4-FFF2-40B4-BE49-F238E27FC236}">
                <a16:creationId xmlns:a16="http://schemas.microsoft.com/office/drawing/2014/main" id="{45F70BF9-B844-FE78-E78C-82D737FF3545}"/>
              </a:ext>
            </a:extLst>
          </p:cNvPr>
          <p:cNvSpPr txBox="1"/>
          <p:nvPr/>
        </p:nvSpPr>
        <p:spPr>
          <a:xfrm>
            <a:off x="1439302" y="5839622"/>
            <a:ext cx="9823310" cy="584775"/>
          </a:xfrm>
          <a:prstGeom prst="rect">
            <a:avLst/>
          </a:prstGeom>
          <a:noFill/>
        </p:spPr>
        <p:txBody>
          <a:bodyPr wrap="square" rtlCol="0">
            <a:spAutoFit/>
          </a:bodyPr>
          <a:lstStyle/>
          <a:p>
            <a:r>
              <a:rPr lang="en-US" sz="1400" kern="100" dirty="0">
                <a:effectLst/>
                <a:latin typeface="Calibri" panose="020F0502020204030204" pitchFamily="34" charset="0"/>
                <a:ea typeface="Aptos" panose="020B0004020202020204" pitchFamily="34" charset="0"/>
                <a:cs typeface="Times New Roman" panose="02020603050405020304" pitchFamily="18" charset="0"/>
              </a:rPr>
              <a:t>SOURCE:  </a:t>
            </a:r>
            <a:r>
              <a:rPr lang="en-US" sz="1400" u="sng" kern="100" dirty="0">
                <a:solidFill>
                  <a:srgbClr val="467886"/>
                </a:solidFill>
                <a:effectLst/>
                <a:latin typeface="Calibri" panose="020F0502020204030204" pitchFamily="34" charset="0"/>
                <a:ea typeface="Aptos" panose="020B0004020202020204" pitchFamily="34" charset="0"/>
                <a:cs typeface="Times New Roman" panose="02020603050405020304" pitchFamily="18" charset="0"/>
                <a:hlinkClick r:id="rId4"/>
              </a:rPr>
              <a:t>https://blog.knowbe4.com/hackers-work-around-chatgpt-malicious-content-restrictions-to-create-phishing-email-content</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0889465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6589A-5400-AD08-4ED7-1B476F36883A}"/>
              </a:ext>
            </a:extLst>
          </p:cNvPr>
          <p:cNvSpPr>
            <a:spLocks noGrp="1"/>
          </p:cNvSpPr>
          <p:nvPr>
            <p:ph type="title"/>
          </p:nvPr>
        </p:nvSpPr>
        <p:spPr/>
        <p:txBody>
          <a:bodyPr/>
          <a:lstStyle/>
          <a:p>
            <a:pPr algn="ctr"/>
            <a:r>
              <a:rPr lang="en-US" sz="3200" kern="100" dirty="0">
                <a:solidFill>
                  <a:schemeClr val="tx1"/>
                </a:solidFill>
                <a:effectLst/>
                <a:latin typeface="Calibri" panose="020F0502020204030204" pitchFamily="34" charset="0"/>
                <a:ea typeface="Aptos" panose="020B0004020202020204" pitchFamily="34" charset="0"/>
                <a:cs typeface="Times New Roman" panose="02020603050405020304" pitchFamily="18" charset="0"/>
              </a:rPr>
              <a:t>how can you defend yourself against Phishing attacks?</a:t>
            </a:r>
            <a:endParaRPr lang="en-US" dirty="0">
              <a:solidFill>
                <a:schemeClr val="tx1"/>
              </a:solidFill>
            </a:endParaRPr>
          </a:p>
        </p:txBody>
      </p:sp>
      <p:sp>
        <p:nvSpPr>
          <p:cNvPr id="3" name="Content Placeholder 2">
            <a:extLst>
              <a:ext uri="{FF2B5EF4-FFF2-40B4-BE49-F238E27FC236}">
                <a16:creationId xmlns:a16="http://schemas.microsoft.com/office/drawing/2014/main" id="{AFD5B2BA-DBC8-08A9-D3EC-A7A770433FFB}"/>
              </a:ext>
            </a:extLst>
          </p:cNvPr>
          <p:cNvSpPr>
            <a:spLocks noGrp="1"/>
          </p:cNvSpPr>
          <p:nvPr>
            <p:ph idx="1"/>
          </p:nvPr>
        </p:nvSpPr>
        <p:spPr>
          <a:xfrm>
            <a:off x="1141413" y="2032987"/>
            <a:ext cx="9905998" cy="3897296"/>
          </a:xfrm>
        </p:spPr>
        <p:txBody>
          <a:bodyPr>
            <a:noAutofit/>
          </a:bodyPr>
          <a:lstStyle/>
          <a:p>
            <a:pPr marL="0" marR="0" indent="0">
              <a:lnSpc>
                <a:spcPct val="107000"/>
              </a:lnSpc>
              <a:spcBef>
                <a:spcPts val="0"/>
              </a:spcBef>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The key point to be remembered here is that no business or individual is 100% immune from a Cyberattack. The only thing that you can do is learn how to mitigate that risk from happening to you.</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If you do Google search, you can find many tips and pointers on how to mitigate this risk. We have also published a newsletter that will give you all these tips that you can take. Each one of you will receive a copy of this newsletter after the class is over.</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But, for purposes of this class, keep in mind all the telltale clues of a Phishing email that we reviewed earlier.</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4" name="Picture 3" descr="A blue and black logo&#10;&#10;Description automatically generated">
            <a:extLst>
              <a:ext uri="{FF2B5EF4-FFF2-40B4-BE49-F238E27FC236}">
                <a16:creationId xmlns:a16="http://schemas.microsoft.com/office/drawing/2014/main" id="{19ACC898-778F-53DC-786E-25496EB529E3}"/>
              </a:ext>
            </a:extLst>
          </p:cNvPr>
          <p:cNvPicPr>
            <a:picLocks noChangeAspect="1"/>
          </p:cNvPicPr>
          <p:nvPr/>
        </p:nvPicPr>
        <p:blipFill>
          <a:blip r:embed="rId2"/>
          <a:stretch>
            <a:fillRect/>
          </a:stretch>
        </p:blipFill>
        <p:spPr>
          <a:xfrm>
            <a:off x="4946837" y="6288761"/>
            <a:ext cx="1914148" cy="271273"/>
          </a:xfrm>
          <a:prstGeom prst="rect">
            <a:avLst/>
          </a:prstGeom>
        </p:spPr>
      </p:pic>
    </p:spTree>
    <p:extLst>
      <p:ext uri="{BB962C8B-B14F-4D97-AF65-F5344CB8AC3E}">
        <p14:creationId xmlns:p14="http://schemas.microsoft.com/office/powerpoint/2010/main" val="28822424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6589A-5400-AD08-4ED7-1B476F36883A}"/>
              </a:ext>
            </a:extLst>
          </p:cNvPr>
          <p:cNvSpPr>
            <a:spLocks noGrp="1"/>
          </p:cNvSpPr>
          <p:nvPr>
            <p:ph type="title"/>
          </p:nvPr>
        </p:nvSpPr>
        <p:spPr>
          <a:xfrm>
            <a:off x="1141413" y="359434"/>
            <a:ext cx="9905998" cy="1423387"/>
          </a:xfrm>
        </p:spPr>
        <p:txBody>
          <a:bodyPr/>
          <a:lstStyle/>
          <a:p>
            <a:pPr algn="ctr"/>
            <a:r>
              <a:rPr lang="en-US" sz="3200" kern="100" dirty="0">
                <a:solidFill>
                  <a:schemeClr val="tx1"/>
                </a:solidFill>
                <a:effectLst/>
                <a:latin typeface="Calibri" panose="020F0502020204030204" pitchFamily="34" charset="0"/>
                <a:ea typeface="Aptos" panose="020B0004020202020204" pitchFamily="34" charset="0"/>
                <a:cs typeface="Times New Roman" panose="02020603050405020304" pitchFamily="18" charset="0"/>
              </a:rPr>
              <a:t>how can you defend yourself against Phishing attacks Continued</a:t>
            </a:r>
            <a:endParaRPr lang="en-US" dirty="0">
              <a:solidFill>
                <a:schemeClr val="tx1"/>
              </a:solidFill>
            </a:endParaRPr>
          </a:p>
        </p:txBody>
      </p:sp>
      <p:sp>
        <p:nvSpPr>
          <p:cNvPr id="3" name="Content Placeholder 2">
            <a:extLst>
              <a:ext uri="{FF2B5EF4-FFF2-40B4-BE49-F238E27FC236}">
                <a16:creationId xmlns:a16="http://schemas.microsoft.com/office/drawing/2014/main" id="{AFD5B2BA-DBC8-08A9-D3EC-A7A770433FFB}"/>
              </a:ext>
            </a:extLst>
          </p:cNvPr>
          <p:cNvSpPr>
            <a:spLocks noGrp="1"/>
          </p:cNvSpPr>
          <p:nvPr>
            <p:ph idx="1"/>
          </p:nvPr>
        </p:nvSpPr>
        <p:spPr>
          <a:xfrm>
            <a:off x="1141413" y="1561380"/>
            <a:ext cx="9905998" cy="4641011"/>
          </a:xfrm>
        </p:spPr>
        <p:txBody>
          <a:bodyPr>
            <a:noAutofit/>
          </a:bodyPr>
          <a:lstStyle/>
          <a:p>
            <a:pPr marL="0" marR="0" indent="0">
              <a:lnSpc>
                <a:spcPct val="107000"/>
              </a:lnSpc>
              <a:spcBef>
                <a:spcPts val="0"/>
              </a:spcBef>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But with Generative AI, it will be used a lot more to create Phishing emails.  Thus, as was discussed, it will be even more difficult to detect a Phishing email.  Keep in mind though, that when a tool like ChatGPT is used, it is far from perfect.</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There will always be some clue left behind in the email message that will show it is Phishing-based.</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The trick here is to always trust your gut.  If something about the email message does not feel right, take a very close look at it.  If you still have further doubts about it, forward it on to your IT department or the financial institution where you bank at and/or have your investments.</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the cardinal rule is to simply just delete it.  Or, even better, just mark it as “Spam”, so you won’t get the same message again.</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4" name="Picture 3" descr="A blue and black logo&#10;&#10;Description automatically generated">
            <a:extLst>
              <a:ext uri="{FF2B5EF4-FFF2-40B4-BE49-F238E27FC236}">
                <a16:creationId xmlns:a16="http://schemas.microsoft.com/office/drawing/2014/main" id="{19ACC898-778F-53DC-786E-25496EB529E3}"/>
              </a:ext>
            </a:extLst>
          </p:cNvPr>
          <p:cNvPicPr>
            <a:picLocks noChangeAspect="1"/>
          </p:cNvPicPr>
          <p:nvPr/>
        </p:nvPicPr>
        <p:blipFill>
          <a:blip r:embed="rId2"/>
          <a:stretch>
            <a:fillRect/>
          </a:stretch>
        </p:blipFill>
        <p:spPr>
          <a:xfrm>
            <a:off x="4946837" y="6288761"/>
            <a:ext cx="1914148" cy="271273"/>
          </a:xfrm>
          <a:prstGeom prst="rect">
            <a:avLst/>
          </a:prstGeom>
        </p:spPr>
      </p:pic>
    </p:spTree>
    <p:extLst>
      <p:ext uri="{BB962C8B-B14F-4D97-AF65-F5344CB8AC3E}">
        <p14:creationId xmlns:p14="http://schemas.microsoft.com/office/powerpoint/2010/main" val="25501105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B7C1E-5506-82F1-1191-3171A6185285}"/>
              </a:ext>
            </a:extLst>
          </p:cNvPr>
          <p:cNvSpPr>
            <a:spLocks noGrp="1"/>
          </p:cNvSpPr>
          <p:nvPr>
            <p:ph type="title"/>
          </p:nvPr>
        </p:nvSpPr>
        <p:spPr>
          <a:xfrm>
            <a:off x="1141413" y="609600"/>
            <a:ext cx="9905998" cy="606725"/>
          </a:xfrm>
        </p:spPr>
        <p:txBody>
          <a:bodyPr>
            <a:normAutofit fontScale="90000"/>
          </a:bodyPr>
          <a:lstStyle/>
          <a:p>
            <a:r>
              <a:rPr lang="en-US" sz="3600" kern="100" dirty="0">
                <a:solidFill>
                  <a:schemeClr val="tx1"/>
                </a:solidFill>
                <a:effectLst/>
                <a:latin typeface="Calibri" panose="020F0502020204030204" pitchFamily="34" charset="0"/>
                <a:ea typeface="Aptos" panose="020B0004020202020204" pitchFamily="34" charset="0"/>
                <a:cs typeface="Times New Roman" panose="02020603050405020304" pitchFamily="18" charset="0"/>
              </a:rPr>
              <a:t>Steps Businesses Need to Take</a:t>
            </a:r>
            <a:endParaRPr lang="en-US" sz="3600" dirty="0">
              <a:solidFill>
                <a:schemeClr val="tx1"/>
              </a:solidFill>
            </a:endParaRPr>
          </a:p>
        </p:txBody>
      </p:sp>
      <p:graphicFrame>
        <p:nvGraphicFramePr>
          <p:cNvPr id="9" name="Content Placeholder 2">
            <a:extLst>
              <a:ext uri="{FF2B5EF4-FFF2-40B4-BE49-F238E27FC236}">
                <a16:creationId xmlns:a16="http://schemas.microsoft.com/office/drawing/2014/main" id="{8BC2C3BC-6800-65B2-49AE-C63DEA8AD9AB}"/>
              </a:ext>
            </a:extLst>
          </p:cNvPr>
          <p:cNvGraphicFramePr>
            <a:graphicFrameLocks noGrp="1"/>
          </p:cNvGraphicFramePr>
          <p:nvPr>
            <p:ph idx="1"/>
          </p:nvPr>
        </p:nvGraphicFramePr>
        <p:xfrm>
          <a:off x="857328" y="2272807"/>
          <a:ext cx="7901222" cy="39060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6C4A1BF4-0BFF-BD15-FBB9-E63EDDAF24FC}"/>
              </a:ext>
            </a:extLst>
          </p:cNvPr>
          <p:cNvPicPr>
            <a:picLocks noChangeAspect="1"/>
          </p:cNvPicPr>
          <p:nvPr/>
        </p:nvPicPr>
        <p:blipFill>
          <a:blip r:embed="rId7">
            <a:extLst>
              <a:ext uri="{837473B0-CC2E-450A-ABE3-18F120FF3D39}">
                <a1611:picAttrSrcUrl xmlns:a1611="http://schemas.microsoft.com/office/drawing/2016/11/main" r:id="rId8"/>
              </a:ext>
            </a:extLst>
          </a:blip>
          <a:srcRect/>
          <a:stretch/>
        </p:blipFill>
        <p:spPr>
          <a:xfrm>
            <a:off x="8887859" y="3025064"/>
            <a:ext cx="2702400" cy="2161392"/>
          </a:xfrm>
          <a:prstGeom prst="rect">
            <a:avLst/>
          </a:prstGeom>
        </p:spPr>
      </p:pic>
      <p:pic>
        <p:nvPicPr>
          <p:cNvPr id="6" name="Picture 5" descr="A blue and black logo&#10;&#10;Description automatically generated">
            <a:extLst>
              <a:ext uri="{FF2B5EF4-FFF2-40B4-BE49-F238E27FC236}">
                <a16:creationId xmlns:a16="http://schemas.microsoft.com/office/drawing/2014/main" id="{6EB461C9-E416-B406-4F16-59C9780FB92D}"/>
              </a:ext>
            </a:extLst>
          </p:cNvPr>
          <p:cNvPicPr>
            <a:picLocks noChangeAspect="1"/>
          </p:cNvPicPr>
          <p:nvPr/>
        </p:nvPicPr>
        <p:blipFill>
          <a:blip r:embed="rId9"/>
          <a:stretch>
            <a:fillRect/>
          </a:stretch>
        </p:blipFill>
        <p:spPr>
          <a:xfrm>
            <a:off x="4946837" y="6288761"/>
            <a:ext cx="1914148" cy="271273"/>
          </a:xfrm>
          <a:prstGeom prst="rect">
            <a:avLst/>
          </a:prstGeom>
        </p:spPr>
      </p:pic>
      <p:sp>
        <p:nvSpPr>
          <p:cNvPr id="4" name="TextBox 3">
            <a:extLst>
              <a:ext uri="{FF2B5EF4-FFF2-40B4-BE49-F238E27FC236}">
                <a16:creationId xmlns:a16="http://schemas.microsoft.com/office/drawing/2014/main" id="{0A00DDEA-F4C4-3B4F-AFF9-1621EDE9B1B2}"/>
              </a:ext>
            </a:extLst>
          </p:cNvPr>
          <p:cNvSpPr txBox="1"/>
          <p:nvPr/>
        </p:nvSpPr>
        <p:spPr>
          <a:xfrm>
            <a:off x="1141413" y="1257144"/>
            <a:ext cx="10319537" cy="1015663"/>
          </a:xfrm>
          <a:prstGeom prst="rect">
            <a:avLst/>
          </a:prstGeom>
          <a:noFill/>
        </p:spPr>
        <p:txBody>
          <a:bodyPr wrap="square" rtlCol="0">
            <a:spAutoFit/>
          </a:bodyPr>
          <a:lstStyle/>
          <a:p>
            <a:r>
              <a:rPr lang="en-US" sz="2000" kern="100" dirty="0">
                <a:effectLst/>
                <a:latin typeface="Calibri" panose="020F0502020204030204" pitchFamily="34" charset="0"/>
                <a:ea typeface="Aptos" panose="020B0004020202020204" pitchFamily="34" charset="0"/>
                <a:cs typeface="Times New Roman" panose="02020603050405020304" pitchFamily="18" charset="0"/>
              </a:rPr>
              <a:t>But, if you are a business owner or a CISO of a company, there are further steps that you will need to take in order to fortify your lines of defenses to further mitigate against the risks of Generative AI phishing emails from coming through.  Some steps you can take are:</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ABF45CC2-C92E-525E-897C-BF916C1ED99C}"/>
              </a:ext>
            </a:extLst>
          </p:cNvPr>
          <p:cNvSpPr txBox="1"/>
          <p:nvPr/>
        </p:nvSpPr>
        <p:spPr>
          <a:xfrm>
            <a:off x="8887859" y="5231524"/>
            <a:ext cx="2702400" cy="369332"/>
          </a:xfrm>
          <a:prstGeom prst="rect">
            <a:avLst/>
          </a:prstGeom>
          <a:noFill/>
        </p:spPr>
        <p:txBody>
          <a:bodyPr wrap="square" rtlCol="0">
            <a:spAutoFit/>
          </a:bodyPr>
          <a:lstStyle/>
          <a:p>
            <a:r>
              <a:rPr lang="en-US" sz="900" dirty="0">
                <a:hlinkClick r:id="rId8" tooltip="https://www.flickr.com/photos/mikemacmarketing/36038688651"/>
              </a:rPr>
              <a:t>This Photo</a:t>
            </a:r>
            <a:r>
              <a:rPr lang="en-US" sz="900" dirty="0"/>
              <a:t> by Unknown Author is licensed under </a:t>
            </a:r>
            <a:r>
              <a:rPr lang="en-US" sz="900" dirty="0">
                <a:hlinkClick r:id="rId10" tooltip="https://creativecommons.org/licenses/by/3.0/"/>
              </a:rPr>
              <a:t>CC BY</a:t>
            </a:r>
            <a:endParaRPr lang="en-US" sz="900" dirty="0"/>
          </a:p>
        </p:txBody>
      </p:sp>
    </p:spTree>
    <p:extLst>
      <p:ext uri="{BB962C8B-B14F-4D97-AF65-F5344CB8AC3E}">
        <p14:creationId xmlns:p14="http://schemas.microsoft.com/office/powerpoint/2010/main" val="7671040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221CA-F777-6DD4-4381-B5EE14639EE8}"/>
              </a:ext>
            </a:extLst>
          </p:cNvPr>
          <p:cNvSpPr>
            <a:spLocks noGrp="1"/>
          </p:cNvSpPr>
          <p:nvPr>
            <p:ph type="title"/>
          </p:nvPr>
        </p:nvSpPr>
        <p:spPr>
          <a:xfrm>
            <a:off x="3412973" y="643467"/>
            <a:ext cx="7652206" cy="1185333"/>
          </a:xfrm>
        </p:spPr>
        <p:txBody>
          <a:bodyPr anchor="t">
            <a:normAutofit/>
          </a:bodyPr>
          <a:lstStyle/>
          <a:p>
            <a:r>
              <a:rPr lang="en-US" sz="1800" kern="100" dirty="0">
                <a:solidFill>
                  <a:schemeClr val="tx1"/>
                </a:solidFill>
                <a:effectLst/>
                <a:latin typeface="Calibri" panose="020F0502020204030204" pitchFamily="34" charset="0"/>
                <a:ea typeface="Aptos" panose="020B0004020202020204" pitchFamily="34" charset="0"/>
                <a:cs typeface="Times New Roman" panose="02020603050405020304" pitchFamily="18" charset="0"/>
              </a:rPr>
              <a:t>While most of us have heard of Phishing to some degree or another, some of us may not have heard of it before.  Therefore, a definition of it is as follows:</a:t>
            </a:r>
            <a:endParaRPr lang="en-US" sz="3600" dirty="0">
              <a:solidFill>
                <a:schemeClr val="tx1"/>
              </a:solidFill>
            </a:endParaRPr>
          </a:p>
        </p:txBody>
      </p:sp>
      <p:sp>
        <p:nvSpPr>
          <p:cNvPr id="8" name="Rectangle 7">
            <a:extLst>
              <a:ext uri="{FF2B5EF4-FFF2-40B4-BE49-F238E27FC236}">
                <a16:creationId xmlns:a16="http://schemas.microsoft.com/office/drawing/2014/main" id="{BBC3D062-BC64-4565-B4BA-0A496EA3F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0"/>
            <a:ext cx="2766863" cy="6858000"/>
          </a:xfrm>
          <a:prstGeom prst="rect">
            <a:avLst/>
          </a:prstGeom>
          <a:solidFill>
            <a:schemeClr val="accent1"/>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022E3983-091A-4CCE-B772-9E6372F65F1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680925" y="3429000"/>
            <a:ext cx="6858000" cy="0"/>
          </a:xfrm>
          <a:prstGeom prst="line">
            <a:avLst/>
          </a:prstGeom>
          <a:solidFill>
            <a:srgbClr val="FFFFFF"/>
          </a:solidFill>
          <a:ln w="38100" cap="flat">
            <a:gradFill flip="none" rotWithShape="1">
              <a:gsLst>
                <a:gs pos="0">
                  <a:srgbClr val="363D46"/>
                </a:gs>
                <a:gs pos="100000">
                  <a:srgbClr val="363D46">
                    <a:lumMod val="75000"/>
                  </a:srgbClr>
                </a:gs>
              </a:gsLst>
              <a:lin ang="5400000" scaled="0"/>
              <a:tileRect/>
            </a:gradFill>
            <a:miter lim="800000"/>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cxnSp>
      <p:sp>
        <p:nvSpPr>
          <p:cNvPr id="3" name="Content Placeholder 2">
            <a:extLst>
              <a:ext uri="{FF2B5EF4-FFF2-40B4-BE49-F238E27FC236}">
                <a16:creationId xmlns:a16="http://schemas.microsoft.com/office/drawing/2014/main" id="{E2BDE77B-42C7-2133-9A70-DFE5D24864D7}"/>
              </a:ext>
            </a:extLst>
          </p:cNvPr>
          <p:cNvSpPr>
            <a:spLocks noGrp="1"/>
          </p:cNvSpPr>
          <p:nvPr>
            <p:ph idx="1"/>
          </p:nvPr>
        </p:nvSpPr>
        <p:spPr>
          <a:xfrm>
            <a:off x="3394184" y="775253"/>
            <a:ext cx="7652207" cy="4253948"/>
          </a:xfrm>
        </p:spPr>
        <p:txBody>
          <a:bodyPr>
            <a:normAutofit/>
          </a:bodyPr>
          <a:lstStyle/>
          <a:p>
            <a:pPr marL="171450" marR="0" indent="0">
              <a:lnSpc>
                <a:spcPct val="107000"/>
              </a:lnSpc>
              <a:spcBef>
                <a:spcPts val="0"/>
              </a:spcBef>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“Phishing is the practice of sending fraudulent communications that appear to come from a legitimate and reputable source, usually through email</a:t>
            </a:r>
            <a:r>
              <a:rPr lang="en-US" sz="2400" kern="100" dirty="0">
                <a:effectLst/>
                <a:latin typeface="Arial" panose="020B0604020202020204" pitchFamily="34" charset="0"/>
                <a:ea typeface="Aptos" panose="020B0004020202020204" pitchFamily="34" charset="0"/>
                <a:cs typeface="Times New Roman" panose="02020603050405020304" pitchFamily="18" charset="0"/>
              </a:rPr>
              <a:t>.”</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r>
              <a:rPr lang="en-US" sz="1400" kern="100" dirty="0">
                <a:effectLst/>
                <a:latin typeface="Calibri" panose="020F0502020204030204" pitchFamily="34" charset="0"/>
                <a:ea typeface="Aptos" panose="020B0004020202020204" pitchFamily="34" charset="0"/>
                <a:cs typeface="Times New Roman" panose="02020603050405020304" pitchFamily="18" charset="0"/>
              </a:rPr>
              <a:t>     SOURCE:  </a:t>
            </a:r>
            <a:r>
              <a:rPr lang="en-US" sz="1400" u="sng" kern="100" dirty="0">
                <a:solidFill>
                  <a:srgbClr val="467886"/>
                </a:solidFill>
                <a:effectLst/>
                <a:latin typeface="Calibri" panose="020F0502020204030204" pitchFamily="34" charset="0"/>
                <a:ea typeface="Aptos" panose="020B0004020202020204" pitchFamily="34" charset="0"/>
                <a:cs typeface="Times New Roman" panose="02020603050405020304" pitchFamily="18" charset="0"/>
                <a:hlinkClick r:id="rId3"/>
              </a:rPr>
              <a:t>https://www.cisco.com/c/en/us/products/security/email-security/what-is-</a:t>
            </a:r>
            <a:r>
              <a:rPr lang="en-US" sz="1400" kern="100" dirty="0">
                <a:effectLst/>
                <a:latin typeface="Calibri" panose="020F0502020204030204" pitchFamily="34" charset="0"/>
                <a:ea typeface="Aptos" panose="020B0004020202020204" pitchFamily="34" charset="0"/>
                <a:cs typeface="Times New Roman" panose="02020603050405020304" pitchFamily="18" charset="0"/>
                <a:hlinkClick r:id="rId3"/>
              </a:rPr>
              <a:t>phishing.html</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Title 1">
            <a:extLst>
              <a:ext uri="{FF2B5EF4-FFF2-40B4-BE49-F238E27FC236}">
                <a16:creationId xmlns:a16="http://schemas.microsoft.com/office/drawing/2014/main" id="{948CD5D2-2245-0492-6CC1-B8290DBA6CE8}"/>
              </a:ext>
            </a:extLst>
          </p:cNvPr>
          <p:cNvSpPr txBox="1">
            <a:spLocks/>
          </p:cNvSpPr>
          <p:nvPr/>
        </p:nvSpPr>
        <p:spPr>
          <a:xfrm>
            <a:off x="3412973" y="4289565"/>
            <a:ext cx="7652206" cy="1185333"/>
          </a:xfrm>
          <a:prstGeom prst="rect">
            <a:avLst/>
          </a:prstGeom>
        </p:spPr>
        <p:txBody>
          <a:bodyPr vert="horz" lIns="91440" tIns="45720" rIns="91440" bIns="45720" rtlCol="0" anchor="t">
            <a:noAutofit/>
          </a:bodyPr>
          <a:lst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R="0" lvl="0">
              <a:lnSpc>
                <a:spcPct val="107000"/>
              </a:lnSpc>
              <a:spcBef>
                <a:spcPts val="0"/>
              </a:spcBef>
              <a:spcAft>
                <a:spcPts val="800"/>
              </a:spcAft>
            </a:pPr>
            <a:r>
              <a:rPr lang="en-US" sz="1800" kern="100" dirty="0">
                <a:solidFill>
                  <a:schemeClr val="tx1"/>
                </a:solidFill>
                <a:effectLst/>
                <a:latin typeface="Calibri" panose="020F0502020204030204" pitchFamily="34" charset="0"/>
                <a:ea typeface="Aptos" panose="020B0004020202020204" pitchFamily="34" charset="0"/>
                <a:cs typeface="Times New Roman" panose="02020603050405020304" pitchFamily="18" charset="0"/>
              </a:rPr>
              <a:t>In other words, you are receiving an email message that looks legitimate, but is actually spoofed, in order to trick you into submitting your confidential and private information.  From here, these can then be used to launch covert and even more malicious attacks, such as that of Identity Theft.</a:t>
            </a:r>
            <a:endParaRPr lang="en-US" sz="18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p:txBody>
      </p:sp>
      <p:pic>
        <p:nvPicPr>
          <p:cNvPr id="6" name="Picture 5" descr="Giant fishhook">
            <a:extLst>
              <a:ext uri="{FF2B5EF4-FFF2-40B4-BE49-F238E27FC236}">
                <a16:creationId xmlns:a16="http://schemas.microsoft.com/office/drawing/2014/main" id="{B4CD6B2E-6A85-A567-BAC2-EEBE5BBAB5CE}"/>
              </a:ext>
            </a:extLst>
          </p:cNvPr>
          <p:cNvPicPr>
            <a:picLocks noChangeAspect="1"/>
          </p:cNvPicPr>
          <p:nvPr/>
        </p:nvPicPr>
        <p:blipFill>
          <a:blip r:embed="rId4"/>
          <a:stretch>
            <a:fillRect/>
          </a:stretch>
        </p:blipFill>
        <p:spPr>
          <a:xfrm>
            <a:off x="-1189571" y="0"/>
            <a:ext cx="3918857" cy="6858000"/>
          </a:xfrm>
          <a:prstGeom prst="rect">
            <a:avLst/>
          </a:prstGeom>
        </p:spPr>
      </p:pic>
      <p:pic>
        <p:nvPicPr>
          <p:cNvPr id="7" name="Picture 6" descr="A blue and black logo&#10;&#10;Description automatically generated">
            <a:extLst>
              <a:ext uri="{FF2B5EF4-FFF2-40B4-BE49-F238E27FC236}">
                <a16:creationId xmlns:a16="http://schemas.microsoft.com/office/drawing/2014/main" id="{5B112AB8-1D1E-6C64-1461-006E426D121F}"/>
              </a:ext>
            </a:extLst>
          </p:cNvPr>
          <p:cNvPicPr>
            <a:picLocks noChangeAspect="1"/>
          </p:cNvPicPr>
          <p:nvPr/>
        </p:nvPicPr>
        <p:blipFill>
          <a:blip r:embed="rId5"/>
          <a:stretch>
            <a:fillRect/>
          </a:stretch>
        </p:blipFill>
        <p:spPr>
          <a:xfrm>
            <a:off x="5138926" y="6214533"/>
            <a:ext cx="1914148" cy="271273"/>
          </a:xfrm>
          <a:prstGeom prst="rect">
            <a:avLst/>
          </a:prstGeom>
        </p:spPr>
      </p:pic>
    </p:spTree>
    <p:extLst>
      <p:ext uri="{BB962C8B-B14F-4D97-AF65-F5344CB8AC3E}">
        <p14:creationId xmlns:p14="http://schemas.microsoft.com/office/powerpoint/2010/main" val="7488590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2DAC18-E623-0546-920C-6676DF6BBA3F}"/>
              </a:ext>
            </a:extLst>
          </p:cNvPr>
          <p:cNvPicPr>
            <a:picLocks noChangeAspect="1"/>
          </p:cNvPicPr>
          <p:nvPr/>
        </p:nvPicPr>
        <p:blipFill>
          <a:blip r:embed="rId4">
            <a:alphaModFix amt="15000"/>
            <a:extLst>
              <a:ext uri="{837473B0-CC2E-450A-ABE3-18F120FF3D39}">
                <a1611:picAttrSrcUrl xmlns:a1611="http://schemas.microsoft.com/office/drawing/2016/11/main" r:id="rId5"/>
              </a:ext>
            </a:extLst>
          </a:blip>
          <a:srcRect r="6666"/>
          <a:stretch/>
        </p:blipFill>
        <p:spPr>
          <a:xfrm>
            <a:off x="64675" y="0"/>
            <a:ext cx="12191980" cy="6857990"/>
          </a:xfrm>
          <a:prstGeom prst="rect">
            <a:avLst/>
          </a:prstGeom>
        </p:spPr>
      </p:pic>
      <p:sp>
        <p:nvSpPr>
          <p:cNvPr id="2" name="Title 1">
            <a:extLst>
              <a:ext uri="{FF2B5EF4-FFF2-40B4-BE49-F238E27FC236}">
                <a16:creationId xmlns:a16="http://schemas.microsoft.com/office/drawing/2014/main" id="{74080833-6B30-404E-B0FA-39D7DC4B1616}"/>
              </a:ext>
            </a:extLst>
          </p:cNvPr>
          <p:cNvSpPr>
            <a:spLocks noGrp="1"/>
          </p:cNvSpPr>
          <p:nvPr>
            <p:ph type="ctrTitle"/>
          </p:nvPr>
        </p:nvSpPr>
        <p:spPr>
          <a:xfrm>
            <a:off x="1757889" y="178280"/>
            <a:ext cx="8676222" cy="2685690"/>
          </a:xfrm>
        </p:spPr>
        <p:txBody>
          <a:bodyPr>
            <a:normAutofit fontScale="90000"/>
          </a:bodyPr>
          <a:lstStyle/>
          <a:p>
            <a:r>
              <a:rPr lang="en-US" sz="8800" b="1" dirty="0">
                <a:solidFill>
                  <a:schemeClr val="tx1"/>
                </a:solidFill>
              </a:rPr>
              <a:t>Thank </a:t>
            </a:r>
            <a:br>
              <a:rPr lang="en-US" sz="8800" b="1" dirty="0">
                <a:solidFill>
                  <a:schemeClr val="tx1"/>
                </a:solidFill>
              </a:rPr>
            </a:br>
            <a:r>
              <a:rPr lang="en-US" sz="8800" dirty="0">
                <a:solidFill>
                  <a:schemeClr val="tx1"/>
                </a:solidFill>
              </a:rPr>
              <a:t>You</a:t>
            </a:r>
          </a:p>
        </p:txBody>
      </p:sp>
      <p:sp>
        <p:nvSpPr>
          <p:cNvPr id="4" name="Subtitle 3">
            <a:extLst>
              <a:ext uri="{FF2B5EF4-FFF2-40B4-BE49-F238E27FC236}">
                <a16:creationId xmlns:a16="http://schemas.microsoft.com/office/drawing/2014/main" id="{D49C5163-C20C-4544-B7B1-4C17B8DBE161}"/>
              </a:ext>
            </a:extLst>
          </p:cNvPr>
          <p:cNvSpPr>
            <a:spLocks noGrp="1"/>
          </p:cNvSpPr>
          <p:nvPr>
            <p:ph type="subTitle" idx="1"/>
          </p:nvPr>
        </p:nvSpPr>
        <p:spPr>
          <a:xfrm>
            <a:off x="1751012" y="4684143"/>
            <a:ext cx="8676222" cy="1439566"/>
          </a:xfrm>
        </p:spPr>
        <p:txBody>
          <a:bodyPr>
            <a:normAutofit lnSpcReduction="10000"/>
          </a:bodyPr>
          <a:lstStyle/>
          <a:p>
            <a:r>
              <a:rPr lang="en-US" dirty="0">
                <a:effectLst/>
              </a:rPr>
              <a:t>This concludes our course.  I am always available if you ever need help with anything on this topic or have further questions.</a:t>
            </a:r>
          </a:p>
          <a:p>
            <a:r>
              <a:rPr lang="en-US" dirty="0">
                <a:effectLst/>
              </a:rPr>
              <a:t>The best way to get me is via email, which is:  Ravindra.das@harpercollege.edu</a:t>
            </a:r>
          </a:p>
        </p:txBody>
      </p:sp>
      <p:sp>
        <p:nvSpPr>
          <p:cNvPr id="3" name="TextBox 2">
            <a:extLst>
              <a:ext uri="{FF2B5EF4-FFF2-40B4-BE49-F238E27FC236}">
                <a16:creationId xmlns:a16="http://schemas.microsoft.com/office/drawing/2014/main" id="{DE61C87F-9F21-79EA-1C83-38F3E10A31D0}"/>
              </a:ext>
            </a:extLst>
          </p:cNvPr>
          <p:cNvSpPr txBox="1"/>
          <p:nvPr/>
        </p:nvSpPr>
        <p:spPr>
          <a:xfrm>
            <a:off x="9511459" y="6657945"/>
            <a:ext cx="2680541"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5" tooltip="http://www.privateinternetaccess.com/blog/what-is-phishing-and-how-do-i-prevent-it/">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pic>
        <p:nvPicPr>
          <p:cNvPr id="5" name="Picture 4" descr="A blue and black logo&#10;&#10;Description automatically generated">
            <a:extLst>
              <a:ext uri="{FF2B5EF4-FFF2-40B4-BE49-F238E27FC236}">
                <a16:creationId xmlns:a16="http://schemas.microsoft.com/office/drawing/2014/main" id="{A44C07EC-E80F-B847-068A-5D1545C4C675}"/>
              </a:ext>
            </a:extLst>
          </p:cNvPr>
          <p:cNvPicPr>
            <a:picLocks noChangeAspect="1"/>
          </p:cNvPicPr>
          <p:nvPr/>
        </p:nvPicPr>
        <p:blipFill>
          <a:blip r:embed="rId7"/>
          <a:stretch>
            <a:fillRect/>
          </a:stretch>
        </p:blipFill>
        <p:spPr>
          <a:xfrm>
            <a:off x="5132049" y="6083940"/>
            <a:ext cx="1914148" cy="271273"/>
          </a:xfrm>
          <a:prstGeom prst="rect">
            <a:avLst/>
          </a:prstGeom>
        </p:spPr>
      </p:pic>
    </p:spTree>
    <p:extLst>
      <p:ext uri="{BB962C8B-B14F-4D97-AF65-F5344CB8AC3E}">
        <p14:creationId xmlns:p14="http://schemas.microsoft.com/office/powerpoint/2010/main" val="538061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700"/>
                                        <p:tgtEl>
                                          <p:spTgt spid="4">
                                            <p:txEl>
                                              <p:pRg st="0" end="0"/>
                                            </p:txEl>
                                          </p:spTgt>
                                        </p:tgtEl>
                                      </p:cBhvr>
                                    </p:animEffect>
                                  </p:childTnLst>
                                </p:cTn>
                              </p:par>
                              <p:par>
                                <p:cTn id="11" presetID="10" presetClass="entr" presetSubtype="0" fill="hold" grpId="0" nodeType="withEffect">
                                  <p:stCondLst>
                                    <p:cond delay="1500"/>
                                  </p:stCondLst>
                                  <p:iterate>
                                    <p:tmPct val="10000"/>
                                  </p:iterate>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7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4F96F-B0BE-4E84-A401-8F8438058CAB}"/>
              </a:ext>
            </a:extLst>
          </p:cNvPr>
          <p:cNvSpPr>
            <a:spLocks noGrp="1"/>
          </p:cNvSpPr>
          <p:nvPr>
            <p:ph type="title"/>
          </p:nvPr>
        </p:nvSpPr>
        <p:spPr>
          <a:xfrm>
            <a:off x="6096000" y="609599"/>
            <a:ext cx="5435760" cy="2009775"/>
          </a:xfrm>
        </p:spPr>
        <p:txBody>
          <a:bodyPr>
            <a:normAutofit/>
          </a:bodyPr>
          <a:lstStyle/>
          <a:p>
            <a:pPr marR="0" lvl="0" algn="ctr">
              <a:lnSpc>
                <a:spcPct val="90000"/>
              </a:lnSpc>
              <a:spcBef>
                <a:spcPts val="0"/>
              </a:spcBef>
              <a:spcAft>
                <a:spcPts val="800"/>
              </a:spcAft>
            </a:pPr>
            <a:r>
              <a:rPr lang="en-US" sz="2500" kern="100" dirty="0">
                <a:solidFill>
                  <a:schemeClr val="tx1"/>
                </a:solidFill>
                <a:effectLst/>
                <a:latin typeface="Calibri" panose="020F0502020204030204" pitchFamily="34" charset="0"/>
                <a:ea typeface="Aptos" panose="020B0004020202020204" pitchFamily="34" charset="0"/>
                <a:cs typeface="Times New Roman" panose="02020603050405020304" pitchFamily="18" charset="0"/>
              </a:rPr>
              <a:t>Although Phishing is one of the most commonly used threat vectors of today, it is still actually quite old, having its first origins back in the early 1990s.  </a:t>
            </a:r>
            <a:endParaRPr lang="en-US" sz="25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p:txBody>
      </p:sp>
      <p:pic>
        <p:nvPicPr>
          <p:cNvPr id="4" name="Picture 3" descr="Businesswoman reading emails on escalator">
            <a:extLst>
              <a:ext uri="{FF2B5EF4-FFF2-40B4-BE49-F238E27FC236}">
                <a16:creationId xmlns:a16="http://schemas.microsoft.com/office/drawing/2014/main" id="{5D8F1927-EC97-404E-90EF-533BB92836CD}"/>
              </a:ext>
            </a:extLst>
          </p:cNvPr>
          <p:cNvPicPr>
            <a:picLocks noChangeAspect="1"/>
          </p:cNvPicPr>
          <p:nvPr/>
        </p:nvPicPr>
        <p:blipFill>
          <a:blip r:embed="rId4"/>
          <a:srcRect l="6463" r="2715" b="1"/>
          <a:stretch/>
        </p:blipFill>
        <p:spPr>
          <a:xfrm>
            <a:off x="707739" y="2717975"/>
            <a:ext cx="4765597" cy="3240120"/>
          </a:xfrm>
          <a:custGeom>
            <a:avLst/>
            <a:gdLst/>
            <a:ahLst/>
            <a:cxnLst/>
            <a:rect l="l" t="t" r="r" b="b"/>
            <a:pathLst>
              <a:path w="3416888" h="3240120">
                <a:moveTo>
                  <a:pt x="0" y="0"/>
                </a:moveTo>
                <a:lnTo>
                  <a:pt x="3416888" y="0"/>
                </a:lnTo>
                <a:lnTo>
                  <a:pt x="3416888" y="3119948"/>
                </a:lnTo>
                <a:cubicBezTo>
                  <a:pt x="3416888" y="3186317"/>
                  <a:pt x="3363085" y="3240120"/>
                  <a:pt x="3296716" y="3240120"/>
                </a:cubicBezTo>
                <a:lnTo>
                  <a:pt x="120172" y="3240120"/>
                </a:lnTo>
                <a:cubicBezTo>
                  <a:pt x="53803" y="3240120"/>
                  <a:pt x="0" y="3186317"/>
                  <a:pt x="0" y="3119948"/>
                </a:cubicBezTo>
                <a:close/>
              </a:path>
            </a:pathLst>
          </a:cu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pic>
        <p:nvPicPr>
          <p:cNvPr id="7" name="Picture 6" descr="Hand typing on keyboard">
            <a:extLst>
              <a:ext uri="{FF2B5EF4-FFF2-40B4-BE49-F238E27FC236}">
                <a16:creationId xmlns:a16="http://schemas.microsoft.com/office/drawing/2014/main" id="{78F172A8-6231-D14E-A13D-8613F2AEAD88}"/>
              </a:ext>
            </a:extLst>
          </p:cNvPr>
          <p:cNvPicPr>
            <a:picLocks noChangeAspect="1"/>
          </p:cNvPicPr>
          <p:nvPr/>
        </p:nvPicPr>
        <p:blipFill>
          <a:blip r:embed="rId5"/>
          <a:srcRect t="29851" b="5472"/>
          <a:stretch/>
        </p:blipFill>
        <p:spPr>
          <a:xfrm>
            <a:off x="707739" y="609600"/>
            <a:ext cx="4765597" cy="2057399"/>
          </a:xfrm>
          <a:custGeom>
            <a:avLst/>
            <a:gdLst/>
            <a:ahLst/>
            <a:cxnLst/>
            <a:rect l="l" t="t" r="r" b="b"/>
            <a:pathLst>
              <a:path w="3416888" h="2057399">
                <a:moveTo>
                  <a:pt x="120172" y="0"/>
                </a:moveTo>
                <a:lnTo>
                  <a:pt x="3296716" y="0"/>
                </a:lnTo>
                <a:cubicBezTo>
                  <a:pt x="3363085" y="0"/>
                  <a:pt x="3416888" y="53803"/>
                  <a:pt x="3416888" y="120172"/>
                </a:cubicBezTo>
                <a:lnTo>
                  <a:pt x="3416888" y="2057399"/>
                </a:lnTo>
                <a:lnTo>
                  <a:pt x="0" y="2057399"/>
                </a:lnTo>
                <a:lnTo>
                  <a:pt x="0" y="120172"/>
                </a:lnTo>
                <a:cubicBezTo>
                  <a:pt x="0" y="53803"/>
                  <a:pt x="53803" y="0"/>
                  <a:pt x="120172" y="0"/>
                </a:cubicBezTo>
                <a:close/>
              </a:path>
            </a:pathLst>
          </a:cu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graphicFrame>
        <p:nvGraphicFramePr>
          <p:cNvPr id="11" name="Content Placeholder 2" descr="Icon SmartArt graphic">
            <a:extLst>
              <a:ext uri="{FF2B5EF4-FFF2-40B4-BE49-F238E27FC236}">
                <a16:creationId xmlns:a16="http://schemas.microsoft.com/office/drawing/2014/main" id="{BB8CCF88-FB81-34BB-AC1C-7DB344E9E86D}"/>
              </a:ext>
            </a:extLst>
          </p:cNvPr>
          <p:cNvGraphicFramePr/>
          <p:nvPr>
            <p:extLst>
              <p:ext uri="{D42A27DB-BD31-4B8C-83A1-F6EECF244321}">
                <p14:modId xmlns:p14="http://schemas.microsoft.com/office/powerpoint/2010/main" val="2312187933"/>
              </p:ext>
            </p:extLst>
          </p:nvPr>
        </p:nvGraphicFramePr>
        <p:xfrm>
          <a:off x="6096000" y="2774425"/>
          <a:ext cx="5435760" cy="328844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3" name="Picture 2" descr="A blue and black logo&#10;&#10;Description automatically generated">
            <a:extLst>
              <a:ext uri="{FF2B5EF4-FFF2-40B4-BE49-F238E27FC236}">
                <a16:creationId xmlns:a16="http://schemas.microsoft.com/office/drawing/2014/main" id="{D956BE4F-CB16-3003-DFCF-9E25DFA32A0E}"/>
              </a:ext>
            </a:extLst>
          </p:cNvPr>
          <p:cNvPicPr>
            <a:picLocks noChangeAspect="1"/>
          </p:cNvPicPr>
          <p:nvPr/>
        </p:nvPicPr>
        <p:blipFill>
          <a:blip r:embed="rId11"/>
          <a:stretch>
            <a:fillRect/>
          </a:stretch>
        </p:blipFill>
        <p:spPr>
          <a:xfrm>
            <a:off x="5138926" y="6248400"/>
            <a:ext cx="1914148" cy="271273"/>
          </a:xfrm>
          <a:prstGeom prst="rect">
            <a:avLst/>
          </a:prstGeom>
        </p:spPr>
      </p:pic>
    </p:spTree>
    <p:extLst>
      <p:ext uri="{BB962C8B-B14F-4D97-AF65-F5344CB8AC3E}">
        <p14:creationId xmlns:p14="http://schemas.microsoft.com/office/powerpoint/2010/main" val="27068159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4" name="Picture 3" descr="Close-up of woman's hands typing and using a trackpad on a laptop with mug">
            <a:extLst>
              <a:ext uri="{FF2B5EF4-FFF2-40B4-BE49-F238E27FC236}">
                <a16:creationId xmlns:a16="http://schemas.microsoft.com/office/drawing/2014/main" id="{5D8F1927-EC97-404E-90EF-533BB92836CD}"/>
              </a:ext>
            </a:extLst>
          </p:cNvPr>
          <p:cNvPicPr>
            <a:picLocks noChangeAspect="1"/>
          </p:cNvPicPr>
          <p:nvPr/>
        </p:nvPicPr>
        <p:blipFill>
          <a:blip r:embed="rId4">
            <a:duotone>
              <a:prstClr val="black"/>
              <a:schemeClr val="bg1">
                <a:tint val="45000"/>
                <a:satMod val="400000"/>
              </a:schemeClr>
            </a:duotone>
            <a:alphaModFix amt="15000"/>
          </a:blip>
          <a:srcRect l="8132" r="20756" b="-1"/>
          <a:stretch/>
        </p:blipFill>
        <p:spPr>
          <a:xfrm>
            <a:off x="-1579" y="-36428"/>
            <a:ext cx="12191980" cy="6857990"/>
          </a:xfrm>
          <a:prstGeom prst="rect">
            <a:avLst/>
          </a:prstGeom>
        </p:spPr>
      </p:pic>
      <p:sp>
        <p:nvSpPr>
          <p:cNvPr id="2" name="Title 1">
            <a:extLst>
              <a:ext uri="{FF2B5EF4-FFF2-40B4-BE49-F238E27FC236}">
                <a16:creationId xmlns:a16="http://schemas.microsoft.com/office/drawing/2014/main" id="{BA84F96F-B0BE-4E84-A401-8F8438058CAB}"/>
              </a:ext>
            </a:extLst>
          </p:cNvPr>
          <p:cNvSpPr>
            <a:spLocks noGrp="1"/>
          </p:cNvSpPr>
          <p:nvPr>
            <p:ph type="title"/>
          </p:nvPr>
        </p:nvSpPr>
        <p:spPr>
          <a:xfrm>
            <a:off x="1141413" y="609600"/>
            <a:ext cx="9905998" cy="1905000"/>
          </a:xfrm>
        </p:spPr>
        <p:txBody>
          <a:bodyPr>
            <a:normAutofit/>
          </a:bodyPr>
          <a:lstStyle/>
          <a:p>
            <a:pPr marR="0" lvl="0">
              <a:spcBef>
                <a:spcPts val="0"/>
              </a:spcBef>
              <a:spcAft>
                <a:spcPts val="800"/>
              </a:spcAft>
            </a:pPr>
            <a:r>
              <a:rPr lang="en-US" kern="100" dirty="0">
                <a:solidFill>
                  <a:schemeClr val="tx1"/>
                </a:solidFill>
                <a:effectLst/>
                <a:latin typeface="Calibri" panose="020F0502020204030204" pitchFamily="34" charset="0"/>
                <a:ea typeface="Aptos" panose="020B0004020202020204" pitchFamily="34" charset="0"/>
                <a:cs typeface="Times New Roman" panose="02020603050405020304" pitchFamily="18" charset="0"/>
              </a:rPr>
              <a:t>The history of Phishing, continued:</a:t>
            </a:r>
            <a:endParaRPr lang="en-US"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p:txBody>
      </p:sp>
      <p:graphicFrame>
        <p:nvGraphicFramePr>
          <p:cNvPr id="15" name="Content Placeholder 2" descr="Icon SmartArt graphic">
            <a:extLst>
              <a:ext uri="{FF2B5EF4-FFF2-40B4-BE49-F238E27FC236}">
                <a16:creationId xmlns:a16="http://schemas.microsoft.com/office/drawing/2014/main" id="{744C8B20-887B-F923-A56F-12A51FE55FCD}"/>
              </a:ext>
            </a:extLst>
          </p:cNvPr>
          <p:cNvGraphicFramePr/>
          <p:nvPr>
            <p:extLst>
              <p:ext uri="{D42A27DB-BD31-4B8C-83A1-F6EECF244321}">
                <p14:modId xmlns:p14="http://schemas.microsoft.com/office/powerpoint/2010/main" val="2225820674"/>
              </p:ext>
            </p:extLst>
          </p:nvPr>
        </p:nvGraphicFramePr>
        <p:xfrm>
          <a:off x="1141413" y="2666999"/>
          <a:ext cx="9905998" cy="312420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Box 2">
            <a:extLst>
              <a:ext uri="{FF2B5EF4-FFF2-40B4-BE49-F238E27FC236}">
                <a16:creationId xmlns:a16="http://schemas.microsoft.com/office/drawing/2014/main" id="{90705D01-6B6B-CD39-67BE-56E0422BFBF1}"/>
              </a:ext>
            </a:extLst>
          </p:cNvPr>
          <p:cNvSpPr txBox="1"/>
          <p:nvPr/>
        </p:nvSpPr>
        <p:spPr>
          <a:xfrm>
            <a:off x="3316888" y="5637311"/>
            <a:ext cx="5555047" cy="307777"/>
          </a:xfrm>
          <a:prstGeom prst="rect">
            <a:avLst/>
          </a:prstGeom>
          <a:noFill/>
        </p:spPr>
        <p:txBody>
          <a:bodyPr wrap="none" rtlCol="0">
            <a:spAutoFit/>
          </a:bodyPr>
          <a:lstStyle/>
          <a:p>
            <a:r>
              <a:rPr lang="en-US" sz="1400" dirty="0">
                <a:effectLst/>
                <a:latin typeface="Calibri" panose="020F0502020204030204" pitchFamily="34" charset="0"/>
                <a:ea typeface="Aptos" panose="020B0004020202020204" pitchFamily="34" charset="0"/>
              </a:rPr>
              <a:t>SOURCE:  </a:t>
            </a:r>
            <a:r>
              <a:rPr lang="en-US" sz="1400" u="sng" dirty="0">
                <a:solidFill>
                  <a:srgbClr val="467886"/>
                </a:solidFill>
                <a:effectLst/>
                <a:latin typeface="Calibri" panose="020F0502020204030204" pitchFamily="34" charset="0"/>
                <a:ea typeface="Aptos" panose="020B0004020202020204" pitchFamily="34" charset="0"/>
                <a:cs typeface="Times New Roman" panose="02020603050405020304" pitchFamily="18" charset="0"/>
                <a:hlinkClick r:id="rId10"/>
              </a:rPr>
              <a:t>https://www.getcybersafe.gc.ca/en/resources/history-phishing</a:t>
            </a:r>
            <a:r>
              <a:rPr lang="en-US" sz="1400" dirty="0">
                <a:effectLst/>
                <a:latin typeface="Calibri" panose="020F0502020204030204" pitchFamily="34" charset="0"/>
                <a:ea typeface="Aptos" panose="020B0004020202020204" pitchFamily="34" charset="0"/>
              </a:rPr>
              <a:t>)</a:t>
            </a:r>
            <a:endParaRPr lang="en-US" sz="1400" dirty="0"/>
          </a:p>
        </p:txBody>
      </p:sp>
      <p:pic>
        <p:nvPicPr>
          <p:cNvPr id="5" name="Picture 4" descr="A blue and black logo&#10;&#10;Description automatically generated">
            <a:extLst>
              <a:ext uri="{FF2B5EF4-FFF2-40B4-BE49-F238E27FC236}">
                <a16:creationId xmlns:a16="http://schemas.microsoft.com/office/drawing/2014/main" id="{9410BC37-D3E4-9EFC-5DC8-F367C12FD24B}"/>
              </a:ext>
            </a:extLst>
          </p:cNvPr>
          <p:cNvPicPr>
            <a:picLocks noChangeAspect="1"/>
          </p:cNvPicPr>
          <p:nvPr/>
        </p:nvPicPr>
        <p:blipFill>
          <a:blip r:embed="rId11"/>
          <a:stretch>
            <a:fillRect/>
          </a:stretch>
        </p:blipFill>
        <p:spPr>
          <a:xfrm>
            <a:off x="5137337" y="6247688"/>
            <a:ext cx="1914148" cy="271273"/>
          </a:xfrm>
          <a:prstGeom prst="rect">
            <a:avLst/>
          </a:prstGeom>
        </p:spPr>
      </p:pic>
    </p:spTree>
    <p:extLst>
      <p:ext uri="{BB962C8B-B14F-4D97-AF65-F5344CB8AC3E}">
        <p14:creationId xmlns:p14="http://schemas.microsoft.com/office/powerpoint/2010/main" val="1295986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0B972-0B7A-40CD-9E79-07E8A87AB03C}"/>
              </a:ext>
            </a:extLst>
          </p:cNvPr>
          <p:cNvSpPr>
            <a:spLocks noGrp="1"/>
          </p:cNvSpPr>
          <p:nvPr>
            <p:ph type="title"/>
          </p:nvPr>
        </p:nvSpPr>
        <p:spPr>
          <a:xfrm>
            <a:off x="1141413" y="609600"/>
            <a:ext cx="4716462" cy="1905000"/>
          </a:xfrm>
        </p:spPr>
        <p:txBody>
          <a:bodyPr vert="horz" lIns="91440" tIns="45720" rIns="91440" bIns="45720" rtlCol="0" anchor="ctr">
            <a:normAutofit/>
          </a:bodyPr>
          <a:lstStyle/>
          <a:p>
            <a:pPr marR="0" lvl="0">
              <a:lnSpc>
                <a:spcPct val="90000"/>
              </a:lnSpc>
              <a:spcAft>
                <a:spcPts val="800"/>
              </a:spcAft>
            </a:pPr>
            <a:r>
              <a:rPr lang="en-US" sz="2700" dirty="0">
                <a:solidFill>
                  <a:schemeClr val="tx1"/>
                </a:solidFill>
              </a:rPr>
              <a:t>The “traditional” nuances of a Phishing email include the following:</a:t>
            </a:r>
          </a:p>
        </p:txBody>
      </p:sp>
      <p:sp>
        <p:nvSpPr>
          <p:cNvPr id="5" name="TextBox 4">
            <a:extLst>
              <a:ext uri="{FF2B5EF4-FFF2-40B4-BE49-F238E27FC236}">
                <a16:creationId xmlns:a16="http://schemas.microsoft.com/office/drawing/2014/main" id="{1BB40382-0634-FB37-1D14-5456DDC7726F}"/>
              </a:ext>
            </a:extLst>
          </p:cNvPr>
          <p:cNvSpPr txBox="1"/>
          <p:nvPr/>
        </p:nvSpPr>
        <p:spPr>
          <a:xfrm>
            <a:off x="770477" y="2346571"/>
            <a:ext cx="4716462" cy="3124201"/>
          </a:xfrm>
          <a:prstGeom prst="rect">
            <a:avLst/>
          </a:prstGeom>
        </p:spPr>
        <p:txBody>
          <a:bodyPr vert="horz" lIns="91440" tIns="45720" rIns="91440" bIns="45720" rtlCol="0" anchor="ctr">
            <a:noAutofit/>
          </a:bodyPr>
          <a:lstStyle/>
          <a:p>
            <a:pPr marL="342900" marR="0" lvl="0" indent="-342900">
              <a:lnSpc>
                <a:spcPct val="90000"/>
              </a:lnSpc>
              <a:spcBef>
                <a:spcPct val="20000"/>
              </a:spcBef>
              <a:spcAft>
                <a:spcPts val="600"/>
              </a:spcAft>
              <a:buClr>
                <a:schemeClr val="accent1"/>
              </a:buClr>
              <a:buSzPct val="100000"/>
              <a:buFont typeface="Arial"/>
              <a:buChar char="•"/>
            </a:pPr>
            <a:r>
              <a:rPr lang="en-US" sz="1600" b="1" cap="small" dirty="0">
                <a:effectLst>
                  <a:glow rad="38100">
                    <a:schemeClr val="bg1">
                      <a:lumMod val="50000"/>
                      <a:lumOff val="50000"/>
                      <a:alpha val="20000"/>
                    </a:schemeClr>
                  </a:glow>
                  <a:outerShdw blurRad="44450" dist="12700" dir="13860000" algn="tl" rotWithShape="0">
                    <a:srgbClr val="000000">
                      <a:alpha val="20000"/>
                    </a:srgbClr>
                  </a:outerShdw>
                </a:effectLst>
              </a:rPr>
              <a:t>Unrecognizable sender: </a:t>
            </a:r>
            <a:r>
              <a:rPr lang="en-US" sz="1600" cap="small" dirty="0">
                <a:effectLst>
                  <a:glow rad="38100">
                    <a:schemeClr val="bg1">
                      <a:lumMod val="50000"/>
                      <a:lumOff val="50000"/>
                      <a:alpha val="20000"/>
                    </a:schemeClr>
                  </a:glow>
                  <a:outerShdw blurRad="44450" dist="12700" dir="13860000" algn="tl" rotWithShape="0">
                    <a:srgbClr val="000000">
                      <a:alpha val="20000"/>
                    </a:srgbClr>
                  </a:outerShdw>
                </a:effectLst>
              </a:rPr>
              <a:t>This is where you simply cannot recognize the sender of the email.  Even searching in Google does not yield any tangible results.</a:t>
            </a:r>
          </a:p>
          <a:p>
            <a:pPr marL="342900" marR="0" lvl="0" indent="-342900">
              <a:lnSpc>
                <a:spcPct val="90000"/>
              </a:lnSpc>
              <a:spcBef>
                <a:spcPct val="20000"/>
              </a:spcBef>
              <a:spcAft>
                <a:spcPts val="600"/>
              </a:spcAft>
              <a:buClr>
                <a:schemeClr val="accent1"/>
              </a:buClr>
              <a:buSzPct val="100000"/>
              <a:buFont typeface="Arial"/>
              <a:buChar char="•"/>
            </a:pPr>
            <a:r>
              <a:rPr lang="en-US" sz="1600" b="1" cap="small" dirty="0">
                <a:effectLst>
                  <a:glow rad="38100">
                    <a:schemeClr val="bg1">
                      <a:lumMod val="50000"/>
                      <a:lumOff val="50000"/>
                      <a:alpha val="20000"/>
                    </a:schemeClr>
                  </a:glow>
                  <a:outerShdw blurRad="44450" dist="12700" dir="13860000" algn="tl" rotWithShape="0">
                    <a:srgbClr val="000000">
                      <a:alpha val="20000"/>
                    </a:srgbClr>
                  </a:outerShdw>
                </a:effectLst>
              </a:rPr>
              <a:t>Off subject line: </a:t>
            </a:r>
            <a:r>
              <a:rPr lang="en-US" sz="1600" cap="small" dirty="0">
                <a:effectLst>
                  <a:glow rad="38100">
                    <a:schemeClr val="bg1">
                      <a:lumMod val="50000"/>
                      <a:lumOff val="50000"/>
                      <a:alpha val="20000"/>
                    </a:schemeClr>
                  </a:glow>
                  <a:outerShdw blurRad="44450" dist="12700" dir="13860000" algn="tl" rotWithShape="0">
                    <a:srgbClr val="000000">
                      <a:alpha val="20000"/>
                    </a:srgbClr>
                  </a:outerShdw>
                </a:effectLst>
              </a:rPr>
              <a:t>Very often, the subject of the email will look strange at first glance.</a:t>
            </a:r>
          </a:p>
          <a:p>
            <a:pPr marL="342900" marR="0" lvl="0" indent="-342900">
              <a:lnSpc>
                <a:spcPct val="90000"/>
              </a:lnSpc>
              <a:spcBef>
                <a:spcPct val="20000"/>
              </a:spcBef>
              <a:spcAft>
                <a:spcPts val="600"/>
              </a:spcAft>
              <a:buClr>
                <a:schemeClr val="accent1"/>
              </a:buClr>
              <a:buSzPct val="100000"/>
              <a:buFont typeface="Arial"/>
              <a:buChar char="•"/>
            </a:pPr>
            <a:r>
              <a:rPr lang="en-US" sz="1600" b="1" cap="small" dirty="0">
                <a:effectLst>
                  <a:glow rad="38100">
                    <a:schemeClr val="bg1">
                      <a:lumMod val="50000"/>
                      <a:lumOff val="50000"/>
                      <a:alpha val="20000"/>
                    </a:schemeClr>
                  </a:glow>
                  <a:outerShdw blurRad="44450" dist="12700" dir="13860000" algn="tl" rotWithShape="0">
                    <a:srgbClr val="000000">
                      <a:alpha val="20000"/>
                    </a:srgbClr>
                  </a:outerShdw>
                </a:effectLst>
              </a:rPr>
              <a:t>Different reply-to address: </a:t>
            </a:r>
            <a:r>
              <a:rPr lang="en-US" sz="1600" cap="small" dirty="0">
                <a:effectLst>
                  <a:glow rad="38100">
                    <a:schemeClr val="bg1">
                      <a:lumMod val="50000"/>
                      <a:lumOff val="50000"/>
                      <a:alpha val="20000"/>
                    </a:schemeClr>
                  </a:glow>
                  <a:outerShdw blurRad="44450" dist="12700" dir="13860000" algn="tl" rotWithShape="0">
                    <a:srgbClr val="000000">
                      <a:alpha val="20000"/>
                    </a:srgbClr>
                  </a:outerShdw>
                </a:effectLst>
              </a:rPr>
              <a:t>When you get an email, you can normally see the email address of the sender.  And, when you hit reply, this email should still be the same.  But in a Phishing email, the reply-to address will be completely different.</a:t>
            </a:r>
          </a:p>
        </p:txBody>
      </p:sp>
      <p:sp>
        <p:nvSpPr>
          <p:cNvPr id="23" name="Rectangle 22">
            <a:extLst>
              <a:ext uri="{FF2B5EF4-FFF2-40B4-BE49-F238E27FC236}">
                <a16:creationId xmlns:a16="http://schemas.microsoft.com/office/drawing/2014/main" id="{E7EE51AF-124C-4480-A4EA-7C1E9F8CC8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1" y="0"/>
            <a:ext cx="6096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8757540-E5B7-47A6-BD81-8B54DAF689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85061" y="160868"/>
            <a:ext cx="1846073" cy="277885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C0983F6-1C8E-4D0F-98C9-3667AD6E7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7" y="4071410"/>
            <a:ext cx="1898121" cy="264451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Businessman text messaging">
            <a:extLst>
              <a:ext uri="{FF2B5EF4-FFF2-40B4-BE49-F238E27FC236}">
                <a16:creationId xmlns:a16="http://schemas.microsoft.com/office/drawing/2014/main" id="{EE1B592D-31D6-3841-8CC1-3C629FEDB5DE}"/>
              </a:ext>
            </a:extLst>
          </p:cNvPr>
          <p:cNvPicPr>
            <a:picLocks noChangeAspect="1"/>
          </p:cNvPicPr>
          <p:nvPr/>
        </p:nvPicPr>
        <p:blipFill>
          <a:blip r:embed="rId4"/>
          <a:srcRect l="17116" r="14265" b="3"/>
          <a:stretch/>
        </p:blipFill>
        <p:spPr>
          <a:xfrm>
            <a:off x="8314455" y="3100590"/>
            <a:ext cx="3716680" cy="3615331"/>
          </a:xfrm>
          <a:prstGeom prst="rect">
            <a:avLst/>
          </a:prstGeom>
        </p:spPr>
      </p:pic>
      <p:pic>
        <p:nvPicPr>
          <p:cNvPr id="10" name="Picture 9" descr="Close up of person using laptop">
            <a:extLst>
              <a:ext uri="{FF2B5EF4-FFF2-40B4-BE49-F238E27FC236}">
                <a16:creationId xmlns:a16="http://schemas.microsoft.com/office/drawing/2014/main" id="{7480DF21-DE52-7742-819E-D9D5B4148268}"/>
              </a:ext>
            </a:extLst>
          </p:cNvPr>
          <p:cNvPicPr>
            <a:picLocks noChangeAspect="1"/>
          </p:cNvPicPr>
          <p:nvPr/>
        </p:nvPicPr>
        <p:blipFill>
          <a:blip r:embed="rId5"/>
          <a:srcRect l="15456" r="9155" b="3"/>
          <a:stretch/>
        </p:blipFill>
        <p:spPr>
          <a:xfrm>
            <a:off x="6256867" y="160867"/>
            <a:ext cx="3767328" cy="3747805"/>
          </a:xfrm>
          <a:custGeom>
            <a:avLst/>
            <a:gdLst/>
            <a:ahLst/>
            <a:cxnLst/>
            <a:rect l="l" t="t" r="r" b="b"/>
            <a:pathLst>
              <a:path w="3767328" h="3747805">
                <a:moveTo>
                  <a:pt x="0" y="0"/>
                </a:moveTo>
                <a:lnTo>
                  <a:pt x="3767328" y="0"/>
                </a:lnTo>
                <a:lnTo>
                  <a:pt x="3767328" y="2778856"/>
                </a:lnTo>
                <a:lnTo>
                  <a:pt x="1896721" y="2778856"/>
                </a:lnTo>
                <a:lnTo>
                  <a:pt x="1896721" y="3747805"/>
                </a:lnTo>
                <a:lnTo>
                  <a:pt x="0" y="3747805"/>
                </a:lnTo>
                <a:close/>
              </a:path>
            </a:pathLst>
          </a:custGeom>
        </p:spPr>
      </p:pic>
      <p:pic>
        <p:nvPicPr>
          <p:cNvPr id="14" name="Picture 13" descr="Doubtful man in pink background">
            <a:extLst>
              <a:ext uri="{FF2B5EF4-FFF2-40B4-BE49-F238E27FC236}">
                <a16:creationId xmlns:a16="http://schemas.microsoft.com/office/drawing/2014/main" id="{6AC1EBEB-9D74-3E4C-9BDC-668D2D212A5F}"/>
              </a:ext>
            </a:extLst>
          </p:cNvPr>
          <p:cNvPicPr>
            <a:picLocks noChangeAspect="1"/>
          </p:cNvPicPr>
          <p:nvPr/>
        </p:nvPicPr>
        <p:blipFill>
          <a:blip r:embed="rId6"/>
          <a:srcRect l="29452" r="26205" b="3"/>
          <a:stretch/>
        </p:blipFill>
        <p:spPr>
          <a:xfrm>
            <a:off x="10185061" y="160868"/>
            <a:ext cx="1846073" cy="2778854"/>
          </a:xfrm>
          <a:prstGeom prst="rect">
            <a:avLst/>
          </a:prstGeom>
        </p:spPr>
      </p:pic>
      <p:pic>
        <p:nvPicPr>
          <p:cNvPr id="18" name="Picture 17" descr="Businessman looking at tablet">
            <a:extLst>
              <a:ext uri="{FF2B5EF4-FFF2-40B4-BE49-F238E27FC236}">
                <a16:creationId xmlns:a16="http://schemas.microsoft.com/office/drawing/2014/main" id="{8D11AB9E-363B-C248-9288-085B4151B414}"/>
              </a:ext>
            </a:extLst>
          </p:cNvPr>
          <p:cNvPicPr>
            <a:picLocks noChangeAspect="1"/>
          </p:cNvPicPr>
          <p:nvPr/>
        </p:nvPicPr>
        <p:blipFill>
          <a:blip r:embed="rId7"/>
          <a:srcRect l="28418" r="23673" b="5"/>
          <a:stretch/>
        </p:blipFill>
        <p:spPr>
          <a:xfrm>
            <a:off x="6256867" y="4071410"/>
            <a:ext cx="1898121" cy="2644511"/>
          </a:xfrm>
          <a:prstGeom prst="rect">
            <a:avLst/>
          </a:prstGeom>
        </p:spPr>
      </p:pic>
      <p:pic>
        <p:nvPicPr>
          <p:cNvPr id="6" name="Picture 5" descr="A blue and black logo&#10;&#10;Description automatically generated">
            <a:extLst>
              <a:ext uri="{FF2B5EF4-FFF2-40B4-BE49-F238E27FC236}">
                <a16:creationId xmlns:a16="http://schemas.microsoft.com/office/drawing/2014/main" id="{F99F8C13-3FD3-BFA0-4AAC-7FEBE1D938EE}"/>
              </a:ext>
            </a:extLst>
          </p:cNvPr>
          <p:cNvPicPr>
            <a:picLocks noChangeAspect="1"/>
          </p:cNvPicPr>
          <p:nvPr/>
        </p:nvPicPr>
        <p:blipFill>
          <a:blip r:embed="rId8"/>
          <a:stretch>
            <a:fillRect/>
          </a:stretch>
        </p:blipFill>
        <p:spPr>
          <a:xfrm>
            <a:off x="1924992" y="6112763"/>
            <a:ext cx="1914148" cy="271273"/>
          </a:xfrm>
          <a:prstGeom prst="rect">
            <a:avLst/>
          </a:prstGeom>
        </p:spPr>
      </p:pic>
    </p:spTree>
    <p:extLst>
      <p:ext uri="{BB962C8B-B14F-4D97-AF65-F5344CB8AC3E}">
        <p14:creationId xmlns:p14="http://schemas.microsoft.com/office/powerpoint/2010/main" val="2701409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0B972-0B7A-40CD-9E79-07E8A87AB03C}"/>
              </a:ext>
            </a:extLst>
          </p:cNvPr>
          <p:cNvSpPr>
            <a:spLocks noGrp="1"/>
          </p:cNvSpPr>
          <p:nvPr>
            <p:ph type="title"/>
          </p:nvPr>
        </p:nvSpPr>
        <p:spPr>
          <a:xfrm>
            <a:off x="1141413" y="609600"/>
            <a:ext cx="4716462" cy="1905000"/>
          </a:xfrm>
        </p:spPr>
        <p:txBody>
          <a:bodyPr vert="horz" lIns="91440" tIns="45720" rIns="91440" bIns="45720" rtlCol="0" anchor="ctr">
            <a:normAutofit/>
          </a:bodyPr>
          <a:lstStyle/>
          <a:p>
            <a:pPr lvl="0">
              <a:lnSpc>
                <a:spcPct val="90000"/>
              </a:lnSpc>
            </a:pPr>
            <a:r>
              <a:rPr lang="en-US" sz="2700" dirty="0">
                <a:solidFill>
                  <a:schemeClr val="tx1"/>
                </a:solidFill>
              </a:rPr>
              <a:t>The “traditional” nuances of a Phishing email include the following, continued:</a:t>
            </a:r>
          </a:p>
        </p:txBody>
      </p:sp>
      <p:sp>
        <p:nvSpPr>
          <p:cNvPr id="5" name="TextBox 4">
            <a:extLst>
              <a:ext uri="{FF2B5EF4-FFF2-40B4-BE49-F238E27FC236}">
                <a16:creationId xmlns:a16="http://schemas.microsoft.com/office/drawing/2014/main" id="{1BB40382-0634-FB37-1D14-5456DDC7726F}"/>
              </a:ext>
            </a:extLst>
          </p:cNvPr>
          <p:cNvSpPr txBox="1"/>
          <p:nvPr/>
        </p:nvSpPr>
        <p:spPr>
          <a:xfrm>
            <a:off x="1141413" y="2666999"/>
            <a:ext cx="4716462" cy="3124201"/>
          </a:xfrm>
          <a:prstGeom prst="rect">
            <a:avLst/>
          </a:prstGeom>
        </p:spPr>
        <p:txBody>
          <a:bodyPr vert="horz" lIns="91440" tIns="45720" rIns="91440" bIns="45720" rtlCol="0" anchor="ctr">
            <a:normAutofit/>
          </a:bodyPr>
          <a:lstStyle/>
          <a:p>
            <a:pPr marL="342900" marR="0" lvl="0" indent="-342900">
              <a:lnSpc>
                <a:spcPct val="90000"/>
              </a:lnSpc>
              <a:spcBef>
                <a:spcPct val="20000"/>
              </a:spcBef>
              <a:spcAft>
                <a:spcPts val="600"/>
              </a:spcAft>
              <a:buClr>
                <a:schemeClr val="accent1"/>
              </a:buClr>
              <a:buSzPct val="100000"/>
              <a:buFont typeface="Arial"/>
              <a:buChar char="•"/>
            </a:pPr>
            <a:r>
              <a:rPr lang="en-US" sz="1600" b="1" cap="small" dirty="0">
                <a:effectLst>
                  <a:glow rad="38100">
                    <a:schemeClr val="bg1">
                      <a:lumMod val="50000"/>
                      <a:lumOff val="50000"/>
                      <a:alpha val="20000"/>
                    </a:schemeClr>
                  </a:glow>
                </a:effectLst>
                <a:latin typeface="Calibri" panose="020F0502020204030204" pitchFamily="34" charset="0"/>
                <a:ea typeface="Calibri" panose="020F0502020204030204" pitchFamily="34" charset="0"/>
                <a:cs typeface="Calibri" panose="020F0502020204030204" pitchFamily="34" charset="0"/>
              </a:rPr>
              <a:t>Misspellings: </a:t>
            </a:r>
            <a:r>
              <a:rPr lang="en-US" sz="1600" cap="small" dirty="0">
                <a:effectLst>
                  <a:glow rad="38100">
                    <a:schemeClr val="bg1">
                      <a:lumMod val="50000"/>
                      <a:lumOff val="50000"/>
                      <a:alpha val="20000"/>
                    </a:schemeClr>
                  </a:glow>
                </a:effectLst>
                <a:latin typeface="Calibri" panose="020F0502020204030204" pitchFamily="34" charset="0"/>
                <a:ea typeface="Calibri" panose="020F0502020204030204" pitchFamily="34" charset="0"/>
                <a:cs typeface="Calibri" panose="020F0502020204030204" pitchFamily="34" charset="0"/>
              </a:rPr>
              <a:t>this was one of the most obvious clues to a phishing email.  However, with generative AI today, especially that of </a:t>
            </a:r>
            <a:r>
              <a:rPr lang="en-US" sz="1600" cap="small" dirty="0" err="1">
                <a:effectLst>
                  <a:glow rad="38100">
                    <a:schemeClr val="bg1">
                      <a:lumMod val="50000"/>
                      <a:lumOff val="50000"/>
                      <a:alpha val="20000"/>
                    </a:schemeClr>
                  </a:glow>
                </a:effectLst>
                <a:latin typeface="Calibri" panose="020F0502020204030204" pitchFamily="34" charset="0"/>
                <a:ea typeface="Calibri" panose="020F0502020204030204" pitchFamily="34" charset="0"/>
                <a:cs typeface="Calibri" panose="020F0502020204030204" pitchFamily="34" charset="0"/>
              </a:rPr>
              <a:t>chatgpt</a:t>
            </a:r>
            <a:r>
              <a:rPr lang="en-US" sz="1600" cap="small" dirty="0">
                <a:effectLst>
                  <a:glow rad="38100">
                    <a:schemeClr val="bg1">
                      <a:lumMod val="50000"/>
                      <a:lumOff val="50000"/>
                      <a:alpha val="20000"/>
                    </a:schemeClr>
                  </a:glow>
                </a:effectLst>
                <a:latin typeface="Calibri" panose="020F0502020204030204" pitchFamily="34" charset="0"/>
                <a:ea typeface="Calibri" panose="020F0502020204030204" pitchFamily="34" charset="0"/>
                <a:cs typeface="Calibri" panose="020F0502020204030204" pitchFamily="34" charset="0"/>
              </a:rPr>
              <a:t>, this is no longer the case.</a:t>
            </a:r>
          </a:p>
          <a:p>
            <a:pPr marL="342900" marR="0" lvl="0" indent="-342900">
              <a:lnSpc>
                <a:spcPct val="90000"/>
              </a:lnSpc>
              <a:spcBef>
                <a:spcPct val="20000"/>
              </a:spcBef>
              <a:spcAft>
                <a:spcPts val="600"/>
              </a:spcAft>
              <a:buClr>
                <a:schemeClr val="accent1"/>
              </a:buClr>
              <a:buSzPct val="100000"/>
              <a:buFont typeface="Arial"/>
              <a:buChar char="•"/>
            </a:pPr>
            <a:r>
              <a:rPr lang="en-US" sz="1600" b="1" cap="small" dirty="0">
                <a:effectLst>
                  <a:glow rad="38100">
                    <a:schemeClr val="bg1">
                      <a:lumMod val="50000"/>
                      <a:lumOff val="50000"/>
                      <a:alpha val="20000"/>
                    </a:schemeClr>
                  </a:glow>
                </a:effectLst>
                <a:latin typeface="Calibri" panose="020F0502020204030204" pitchFamily="34" charset="0"/>
                <a:ea typeface="Calibri" panose="020F0502020204030204" pitchFamily="34" charset="0"/>
                <a:cs typeface="Calibri" panose="020F0502020204030204" pitchFamily="34" charset="0"/>
              </a:rPr>
              <a:t>Mismatch in the links: </a:t>
            </a:r>
            <a:r>
              <a:rPr lang="en-US" sz="1600" cap="small" dirty="0">
                <a:effectLst>
                  <a:glow rad="38100">
                    <a:schemeClr val="bg1">
                      <a:lumMod val="50000"/>
                      <a:lumOff val="50000"/>
                      <a:alpha val="20000"/>
                    </a:schemeClr>
                  </a:glow>
                </a:effectLst>
                <a:latin typeface="Calibri" panose="020F0502020204030204" pitchFamily="34" charset="0"/>
                <a:ea typeface="Calibri" panose="020F0502020204030204" pitchFamily="34" charset="0"/>
                <a:cs typeface="Calibri" panose="020F0502020204030204" pitchFamily="34" charset="0"/>
              </a:rPr>
              <a:t>most phishing emails will have some sort of </a:t>
            </a:r>
            <a:r>
              <a:rPr lang="en-US" sz="1600" cap="small" dirty="0" err="1">
                <a:effectLst>
                  <a:glow rad="38100">
                    <a:schemeClr val="bg1">
                      <a:lumMod val="50000"/>
                      <a:lumOff val="50000"/>
                      <a:alpha val="20000"/>
                    </a:schemeClr>
                  </a:glow>
                </a:effectLst>
                <a:latin typeface="Calibri" panose="020F0502020204030204" pitchFamily="34" charset="0"/>
                <a:ea typeface="Calibri" panose="020F0502020204030204" pitchFamily="34" charset="0"/>
                <a:cs typeface="Calibri" panose="020F0502020204030204" pitchFamily="34" charset="0"/>
              </a:rPr>
              <a:t>url</a:t>
            </a:r>
            <a:r>
              <a:rPr lang="en-US" sz="1600" cap="small" dirty="0">
                <a:effectLst>
                  <a:glow rad="38100">
                    <a:schemeClr val="bg1">
                      <a:lumMod val="50000"/>
                      <a:lumOff val="50000"/>
                      <a:alpha val="20000"/>
                    </a:schemeClr>
                  </a:glow>
                </a:effectLst>
                <a:latin typeface="Calibri" panose="020F0502020204030204" pitchFamily="34" charset="0"/>
                <a:ea typeface="Calibri" panose="020F0502020204030204" pitchFamily="34" charset="0"/>
                <a:cs typeface="Calibri" panose="020F0502020204030204" pitchFamily="34" charset="0"/>
              </a:rPr>
              <a:t> in them for you to click on.  But when you hover your mouse over it, a different URL will appear.</a:t>
            </a:r>
          </a:p>
          <a:p>
            <a:pPr marL="342900" marR="0" lvl="0" indent="-342900">
              <a:lnSpc>
                <a:spcPct val="90000"/>
              </a:lnSpc>
              <a:spcBef>
                <a:spcPct val="20000"/>
              </a:spcBef>
              <a:spcAft>
                <a:spcPts val="600"/>
              </a:spcAft>
              <a:buClr>
                <a:schemeClr val="accent1"/>
              </a:buClr>
              <a:buSzPct val="100000"/>
              <a:buFont typeface="Arial"/>
              <a:buChar char="•"/>
            </a:pPr>
            <a:r>
              <a:rPr lang="en-US" sz="1600" b="1" cap="small" dirty="0">
                <a:effectLst>
                  <a:glow rad="38100">
                    <a:schemeClr val="bg1">
                      <a:lumMod val="50000"/>
                      <a:lumOff val="50000"/>
                      <a:alpha val="20000"/>
                    </a:schemeClr>
                  </a:glow>
                </a:effectLst>
                <a:latin typeface="Calibri" panose="020F0502020204030204" pitchFamily="34" charset="0"/>
                <a:ea typeface="Calibri" panose="020F0502020204030204" pitchFamily="34" charset="0"/>
                <a:cs typeface="Calibri" panose="020F0502020204030204" pitchFamily="34" charset="0"/>
              </a:rPr>
              <a:t>A sense of urgency: </a:t>
            </a:r>
            <a:r>
              <a:rPr lang="en-US" sz="1600" cap="small" dirty="0">
                <a:effectLst>
                  <a:glow rad="38100">
                    <a:schemeClr val="bg1">
                      <a:lumMod val="50000"/>
                      <a:lumOff val="50000"/>
                      <a:alpha val="20000"/>
                    </a:schemeClr>
                  </a:glow>
                </a:effectLst>
                <a:latin typeface="Calibri" panose="020F0502020204030204" pitchFamily="34" charset="0"/>
                <a:ea typeface="Calibri" panose="020F0502020204030204" pitchFamily="34" charset="0"/>
                <a:cs typeface="Calibri" panose="020F0502020204030204" pitchFamily="34" charset="0"/>
              </a:rPr>
              <a:t>most phishing emails will have a sense of urgency for you to act quickly.</a:t>
            </a:r>
          </a:p>
        </p:txBody>
      </p:sp>
      <p:sp>
        <p:nvSpPr>
          <p:cNvPr id="43" name="Rectangle 42">
            <a:extLst>
              <a:ext uri="{FF2B5EF4-FFF2-40B4-BE49-F238E27FC236}">
                <a16:creationId xmlns:a16="http://schemas.microsoft.com/office/drawing/2014/main" id="{E7EE51AF-124C-4480-A4EA-7C1E9F8CC8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1" y="0"/>
            <a:ext cx="6096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8757540-E5B7-47A6-BD81-8B54DAF689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85061" y="160868"/>
            <a:ext cx="1846073" cy="277885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6C0983F6-1C8E-4D0F-98C9-3667AD6E7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7" y="4071410"/>
            <a:ext cx="1898121" cy="264451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Close-up of a person using a mobile phone">
            <a:extLst>
              <a:ext uri="{FF2B5EF4-FFF2-40B4-BE49-F238E27FC236}">
                <a16:creationId xmlns:a16="http://schemas.microsoft.com/office/drawing/2014/main" id="{6AC1EBEB-9D74-3E4C-9BDC-668D2D212A5F}"/>
              </a:ext>
            </a:extLst>
          </p:cNvPr>
          <p:cNvPicPr>
            <a:picLocks noChangeAspect="1"/>
          </p:cNvPicPr>
          <p:nvPr/>
        </p:nvPicPr>
        <p:blipFill>
          <a:blip r:embed="rId4"/>
          <a:srcRect l="12156" r="19225" b="3"/>
          <a:stretch/>
        </p:blipFill>
        <p:spPr>
          <a:xfrm>
            <a:off x="8314455" y="3100590"/>
            <a:ext cx="3716680" cy="3615331"/>
          </a:xfrm>
          <a:prstGeom prst="rect">
            <a:avLst/>
          </a:prstGeom>
        </p:spPr>
      </p:pic>
      <p:pic>
        <p:nvPicPr>
          <p:cNvPr id="10" name="Picture 9" descr="Analogue clock">
            <a:extLst>
              <a:ext uri="{FF2B5EF4-FFF2-40B4-BE49-F238E27FC236}">
                <a16:creationId xmlns:a16="http://schemas.microsoft.com/office/drawing/2014/main" id="{7480DF21-DE52-7742-819E-D9D5B4148268}"/>
              </a:ext>
            </a:extLst>
          </p:cNvPr>
          <p:cNvPicPr>
            <a:picLocks noChangeAspect="1"/>
          </p:cNvPicPr>
          <p:nvPr/>
        </p:nvPicPr>
        <p:blipFill>
          <a:blip r:embed="rId5"/>
          <a:srcRect l="27221" r="5683" b="2"/>
          <a:stretch/>
        </p:blipFill>
        <p:spPr>
          <a:xfrm>
            <a:off x="6256867" y="160867"/>
            <a:ext cx="3767328" cy="3747805"/>
          </a:xfrm>
          <a:custGeom>
            <a:avLst/>
            <a:gdLst/>
            <a:ahLst/>
            <a:cxnLst/>
            <a:rect l="l" t="t" r="r" b="b"/>
            <a:pathLst>
              <a:path w="3767328" h="3747805">
                <a:moveTo>
                  <a:pt x="0" y="0"/>
                </a:moveTo>
                <a:lnTo>
                  <a:pt x="3767328" y="0"/>
                </a:lnTo>
                <a:lnTo>
                  <a:pt x="3767328" y="2778856"/>
                </a:lnTo>
                <a:lnTo>
                  <a:pt x="1896721" y="2778856"/>
                </a:lnTo>
                <a:lnTo>
                  <a:pt x="1896721" y="3747805"/>
                </a:lnTo>
                <a:lnTo>
                  <a:pt x="0" y="3747805"/>
                </a:lnTo>
                <a:close/>
              </a:path>
            </a:pathLst>
          </a:custGeom>
        </p:spPr>
      </p:pic>
      <p:pic>
        <p:nvPicPr>
          <p:cNvPr id="16" name="Picture 15" descr="Person holding smartphone">
            <a:extLst>
              <a:ext uri="{FF2B5EF4-FFF2-40B4-BE49-F238E27FC236}">
                <a16:creationId xmlns:a16="http://schemas.microsoft.com/office/drawing/2014/main" id="{EE1B592D-31D6-3841-8CC1-3C629FEDB5DE}"/>
              </a:ext>
            </a:extLst>
          </p:cNvPr>
          <p:cNvPicPr>
            <a:picLocks noChangeAspect="1"/>
          </p:cNvPicPr>
          <p:nvPr/>
        </p:nvPicPr>
        <p:blipFill>
          <a:blip r:embed="rId6"/>
          <a:srcRect l="45688" r="10135" b="2"/>
          <a:stretch/>
        </p:blipFill>
        <p:spPr>
          <a:xfrm>
            <a:off x="10185061" y="160868"/>
            <a:ext cx="1846073" cy="2778854"/>
          </a:xfrm>
          <a:prstGeom prst="rect">
            <a:avLst/>
          </a:prstGeom>
        </p:spPr>
      </p:pic>
      <p:pic>
        <p:nvPicPr>
          <p:cNvPr id="18" name="Picture 17" descr="A colorful abstract pixelated image">
            <a:extLst>
              <a:ext uri="{FF2B5EF4-FFF2-40B4-BE49-F238E27FC236}">
                <a16:creationId xmlns:a16="http://schemas.microsoft.com/office/drawing/2014/main" id="{8D11AB9E-363B-C248-9288-085B4151B414}"/>
              </a:ext>
            </a:extLst>
          </p:cNvPr>
          <p:cNvPicPr>
            <a:picLocks noChangeAspect="1"/>
          </p:cNvPicPr>
          <p:nvPr/>
        </p:nvPicPr>
        <p:blipFill>
          <a:blip r:embed="rId7"/>
          <a:srcRect l="37967" r="12685" b="-4"/>
          <a:stretch/>
        </p:blipFill>
        <p:spPr>
          <a:xfrm>
            <a:off x="6256867" y="4071410"/>
            <a:ext cx="1898121" cy="2644511"/>
          </a:xfrm>
          <a:prstGeom prst="rect">
            <a:avLst/>
          </a:prstGeom>
        </p:spPr>
      </p:pic>
      <p:pic>
        <p:nvPicPr>
          <p:cNvPr id="6" name="Picture 5" descr="A blue and black logo&#10;&#10;Description automatically generated">
            <a:extLst>
              <a:ext uri="{FF2B5EF4-FFF2-40B4-BE49-F238E27FC236}">
                <a16:creationId xmlns:a16="http://schemas.microsoft.com/office/drawing/2014/main" id="{D5B29472-2EE6-707A-8793-BD7515193A63}"/>
              </a:ext>
            </a:extLst>
          </p:cNvPr>
          <p:cNvPicPr>
            <a:picLocks noChangeAspect="1"/>
          </p:cNvPicPr>
          <p:nvPr/>
        </p:nvPicPr>
        <p:blipFill>
          <a:blip r:embed="rId8"/>
          <a:stretch>
            <a:fillRect/>
          </a:stretch>
        </p:blipFill>
        <p:spPr>
          <a:xfrm>
            <a:off x="2356851" y="6112763"/>
            <a:ext cx="1914148" cy="271273"/>
          </a:xfrm>
          <a:prstGeom prst="rect">
            <a:avLst/>
          </a:prstGeom>
        </p:spPr>
      </p:pic>
    </p:spTree>
    <p:extLst>
      <p:ext uri="{BB962C8B-B14F-4D97-AF65-F5344CB8AC3E}">
        <p14:creationId xmlns:p14="http://schemas.microsoft.com/office/powerpoint/2010/main" val="32876051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0B972-0B7A-40CD-9E79-07E8A87AB03C}"/>
              </a:ext>
            </a:extLst>
          </p:cNvPr>
          <p:cNvSpPr>
            <a:spLocks noGrp="1"/>
          </p:cNvSpPr>
          <p:nvPr>
            <p:ph type="title"/>
          </p:nvPr>
        </p:nvSpPr>
        <p:spPr>
          <a:xfrm>
            <a:off x="679133" y="342181"/>
            <a:ext cx="5109730" cy="1905000"/>
          </a:xfrm>
        </p:spPr>
        <p:txBody>
          <a:bodyPr vert="horz" lIns="91440" tIns="45720" rIns="91440" bIns="45720" rtlCol="0" anchor="ctr">
            <a:normAutofit/>
          </a:bodyPr>
          <a:lstStyle/>
          <a:p>
            <a:pPr marR="0" lvl="0">
              <a:lnSpc>
                <a:spcPct val="90000"/>
              </a:lnSpc>
              <a:spcAft>
                <a:spcPts val="800"/>
              </a:spcAft>
            </a:pPr>
            <a:r>
              <a:rPr lang="en-US" sz="2700" dirty="0">
                <a:solidFill>
                  <a:schemeClr val="tx1"/>
                </a:solidFill>
              </a:rPr>
              <a:t>The “traditional” nuances of a Phishing email include the following, continued:</a:t>
            </a:r>
          </a:p>
        </p:txBody>
      </p:sp>
      <p:sp>
        <p:nvSpPr>
          <p:cNvPr id="5" name="TextBox 4">
            <a:extLst>
              <a:ext uri="{FF2B5EF4-FFF2-40B4-BE49-F238E27FC236}">
                <a16:creationId xmlns:a16="http://schemas.microsoft.com/office/drawing/2014/main" id="{1BB40382-0634-FB37-1D14-5456DDC7726F}"/>
              </a:ext>
            </a:extLst>
          </p:cNvPr>
          <p:cNvSpPr txBox="1"/>
          <p:nvPr/>
        </p:nvSpPr>
        <p:spPr>
          <a:xfrm>
            <a:off x="323273" y="2509309"/>
            <a:ext cx="5534602" cy="3124201"/>
          </a:xfrm>
          <a:prstGeom prst="rect">
            <a:avLst/>
          </a:prstGeom>
        </p:spPr>
        <p:txBody>
          <a:bodyPr vert="horz" lIns="91440" tIns="45720" rIns="91440" bIns="45720" rtlCol="0" anchor="ctr">
            <a:noAutofit/>
          </a:bodyPr>
          <a:lstStyle/>
          <a:p>
            <a:pPr marL="342900" marR="0" lvl="0" indent="-342900">
              <a:lnSpc>
                <a:spcPct val="90000"/>
              </a:lnSpc>
              <a:spcBef>
                <a:spcPct val="20000"/>
              </a:spcBef>
              <a:spcAft>
                <a:spcPts val="600"/>
              </a:spcAft>
              <a:buClr>
                <a:schemeClr val="accent1"/>
              </a:buClr>
              <a:buSzPct val="100000"/>
              <a:buFont typeface="Arial"/>
              <a:buChar char="•"/>
            </a:pPr>
            <a:r>
              <a:rPr lang="en-US" sz="1600" b="1" cap="small" dirty="0">
                <a:effectLst>
                  <a:glow rad="38100">
                    <a:schemeClr val="bg1">
                      <a:lumMod val="50000"/>
                      <a:lumOff val="50000"/>
                      <a:alpha val="20000"/>
                    </a:schemeClr>
                  </a:glow>
                  <a:outerShdw blurRad="44450" dist="12700" dir="13860000" algn="tl" rotWithShape="0">
                    <a:srgbClr val="000000">
                      <a:alpha val="20000"/>
                    </a:srgbClr>
                  </a:outerShdw>
                </a:effectLst>
              </a:rPr>
              <a:t>Unknown downloads: </a:t>
            </a:r>
            <a:r>
              <a:rPr lang="en-US" sz="1600" cap="small" dirty="0">
                <a:effectLst>
                  <a:glow rad="38100">
                    <a:schemeClr val="bg1">
                      <a:lumMod val="50000"/>
                      <a:lumOff val="50000"/>
                      <a:alpha val="20000"/>
                    </a:schemeClr>
                  </a:glow>
                  <a:outerShdw blurRad="44450" dist="12700" dir="13860000" algn="tl" rotWithShape="0">
                    <a:srgbClr val="000000">
                      <a:alpha val="20000"/>
                    </a:srgbClr>
                  </a:outerShdw>
                </a:effectLst>
              </a:rPr>
              <a:t>Most, if not all Phishing emails will usually have an attachment urging you to download it.  This will often come in the form of .DOC, .XLS, .PPT, and .TXT, and .PDF extensions.</a:t>
            </a:r>
          </a:p>
          <a:p>
            <a:pPr marL="342900" marR="0" lvl="0" indent="-342900">
              <a:lnSpc>
                <a:spcPct val="90000"/>
              </a:lnSpc>
              <a:spcBef>
                <a:spcPct val="20000"/>
              </a:spcBef>
              <a:spcAft>
                <a:spcPts val="600"/>
              </a:spcAft>
              <a:buClr>
                <a:schemeClr val="accent1"/>
              </a:buClr>
              <a:buSzPct val="100000"/>
              <a:buFont typeface="Arial"/>
              <a:buChar char="•"/>
            </a:pPr>
            <a:r>
              <a:rPr lang="en-US" sz="1600" b="1" cap="small" dirty="0">
                <a:effectLst>
                  <a:glow rad="38100">
                    <a:schemeClr val="bg1">
                      <a:lumMod val="50000"/>
                      <a:lumOff val="50000"/>
                      <a:alpha val="20000"/>
                    </a:schemeClr>
                  </a:glow>
                  <a:outerShdw blurRad="44450" dist="12700" dir="13860000" algn="tl" rotWithShape="0">
                    <a:srgbClr val="000000">
                      <a:alpha val="20000"/>
                    </a:srgbClr>
                  </a:outerShdw>
                </a:effectLst>
              </a:rPr>
              <a:t>Short and sweet: </a:t>
            </a:r>
            <a:r>
              <a:rPr lang="en-US" sz="1600" cap="small" dirty="0">
                <a:effectLst>
                  <a:glow rad="38100">
                    <a:schemeClr val="bg1">
                      <a:lumMod val="50000"/>
                      <a:lumOff val="50000"/>
                      <a:alpha val="20000"/>
                    </a:schemeClr>
                  </a:glow>
                  <a:outerShdw blurRad="44450" dist="12700" dir="13860000" algn="tl" rotWithShape="0">
                    <a:srgbClr val="000000">
                      <a:alpha val="20000"/>
                    </a:srgbClr>
                  </a:outerShdw>
                </a:effectLst>
              </a:rPr>
              <a:t>Filled with misspellings, the body of the Phishing email message will often be to the point and “cunning”.</a:t>
            </a:r>
          </a:p>
          <a:p>
            <a:pPr marL="342900" marR="0" lvl="0" indent="-342900">
              <a:lnSpc>
                <a:spcPct val="90000"/>
              </a:lnSpc>
              <a:spcBef>
                <a:spcPct val="20000"/>
              </a:spcBef>
              <a:spcAft>
                <a:spcPts val="600"/>
              </a:spcAft>
              <a:buClr>
                <a:schemeClr val="accent1"/>
              </a:buClr>
              <a:buSzPct val="100000"/>
              <a:buFont typeface="Arial"/>
              <a:buChar char="•"/>
            </a:pPr>
            <a:r>
              <a:rPr lang="en-US" sz="1600" b="1" cap="small" dirty="0">
                <a:effectLst>
                  <a:glow rad="38100">
                    <a:schemeClr val="bg1">
                      <a:lumMod val="50000"/>
                      <a:lumOff val="50000"/>
                      <a:alpha val="20000"/>
                    </a:schemeClr>
                  </a:glow>
                  <a:outerShdw blurRad="44450" dist="12700" dir="13860000" algn="tl" rotWithShape="0">
                    <a:srgbClr val="000000">
                      <a:alpha val="20000"/>
                    </a:srgbClr>
                  </a:outerShdw>
                </a:effectLst>
              </a:rPr>
              <a:t>A sense of action: </a:t>
            </a:r>
            <a:r>
              <a:rPr lang="en-US" sz="1600" cap="small" dirty="0">
                <a:effectLst>
                  <a:glow rad="38100">
                    <a:schemeClr val="bg1">
                      <a:lumMod val="50000"/>
                      <a:lumOff val="50000"/>
                      <a:alpha val="20000"/>
                    </a:schemeClr>
                  </a:glow>
                  <a:outerShdw blurRad="44450" dist="12700" dir="13860000" algn="tl" rotWithShape="0">
                    <a:srgbClr val="000000">
                      <a:alpha val="20000"/>
                    </a:srgbClr>
                  </a:outerShdw>
                </a:effectLst>
              </a:rPr>
              <a:t>The Phishing email could also urge you to take a certain course of action, with a spoofed link to follow.  This was clearly evident during the COVID-19 pandemic.</a:t>
            </a:r>
          </a:p>
          <a:p>
            <a:pPr marL="342900" marR="0" lvl="0" indent="-342900">
              <a:lnSpc>
                <a:spcPct val="90000"/>
              </a:lnSpc>
              <a:spcBef>
                <a:spcPct val="20000"/>
              </a:spcBef>
              <a:spcAft>
                <a:spcPts val="600"/>
              </a:spcAft>
              <a:buClr>
                <a:schemeClr val="accent1"/>
              </a:buClr>
              <a:buSzPct val="100000"/>
              <a:buFont typeface="Arial"/>
              <a:buChar char="•"/>
            </a:pPr>
            <a:r>
              <a:rPr lang="en-US" sz="1600" b="1" cap="small" dirty="0">
                <a:effectLst>
                  <a:glow rad="38100">
                    <a:schemeClr val="bg1">
                      <a:lumMod val="50000"/>
                      <a:lumOff val="50000"/>
                      <a:alpha val="20000"/>
                    </a:schemeClr>
                  </a:glow>
                  <a:outerShdw blurRad="44450" dist="12700" dir="13860000" algn="tl" rotWithShape="0">
                    <a:srgbClr val="000000">
                      <a:alpha val="20000"/>
                    </a:srgbClr>
                  </a:outerShdw>
                </a:effectLst>
              </a:rPr>
              <a:t>Too good to be true: </a:t>
            </a:r>
            <a:r>
              <a:rPr lang="en-US" sz="1600" cap="small" dirty="0">
                <a:effectLst>
                  <a:glow rad="38100">
                    <a:schemeClr val="bg1">
                      <a:lumMod val="50000"/>
                      <a:lumOff val="50000"/>
                      <a:alpha val="20000"/>
                    </a:schemeClr>
                  </a:glow>
                  <a:outerShdw blurRad="44450" dist="12700" dir="13860000" algn="tl" rotWithShape="0">
                    <a:srgbClr val="000000">
                      <a:alpha val="20000"/>
                    </a:srgbClr>
                  </a:outerShdw>
                </a:effectLst>
              </a:rPr>
              <a:t>The Phishing email could contain content that sounds “too good to be true”, such as you have won a contest with a lot of money.</a:t>
            </a:r>
          </a:p>
        </p:txBody>
      </p:sp>
      <p:sp>
        <p:nvSpPr>
          <p:cNvPr id="37" name="Rectangle 36">
            <a:extLst>
              <a:ext uri="{FF2B5EF4-FFF2-40B4-BE49-F238E27FC236}">
                <a16:creationId xmlns:a16="http://schemas.microsoft.com/office/drawing/2014/main" id="{E7EE51AF-124C-4480-A4EA-7C1E9F8CC8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1" y="0"/>
            <a:ext cx="6096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8757540-E5B7-47A6-BD81-8B54DAF689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85061" y="160868"/>
            <a:ext cx="1846073" cy="277885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6C0983F6-1C8E-4D0F-98C9-3667AD6E7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7" y="4071410"/>
            <a:ext cx="1898121" cy="264451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Worker using tablet">
            <a:extLst>
              <a:ext uri="{FF2B5EF4-FFF2-40B4-BE49-F238E27FC236}">
                <a16:creationId xmlns:a16="http://schemas.microsoft.com/office/drawing/2014/main" id="{EE1B592D-31D6-3841-8CC1-3C629FEDB5DE}"/>
              </a:ext>
            </a:extLst>
          </p:cNvPr>
          <p:cNvPicPr>
            <a:picLocks noChangeAspect="1"/>
          </p:cNvPicPr>
          <p:nvPr/>
        </p:nvPicPr>
        <p:blipFill>
          <a:blip r:embed="rId4"/>
          <a:srcRect l="2565" r="28816" b="3"/>
          <a:stretch/>
        </p:blipFill>
        <p:spPr>
          <a:xfrm>
            <a:off x="8314455" y="3100590"/>
            <a:ext cx="3716680" cy="3615331"/>
          </a:xfrm>
          <a:prstGeom prst="rect">
            <a:avLst/>
          </a:prstGeom>
        </p:spPr>
      </p:pic>
      <p:pic>
        <p:nvPicPr>
          <p:cNvPr id="14" name="Picture 13" descr="Person wiping table">
            <a:extLst>
              <a:ext uri="{FF2B5EF4-FFF2-40B4-BE49-F238E27FC236}">
                <a16:creationId xmlns:a16="http://schemas.microsoft.com/office/drawing/2014/main" id="{6AC1EBEB-9D74-3E4C-9BDC-668D2D212A5F}"/>
              </a:ext>
            </a:extLst>
          </p:cNvPr>
          <p:cNvPicPr>
            <a:picLocks noChangeAspect="1"/>
          </p:cNvPicPr>
          <p:nvPr/>
        </p:nvPicPr>
        <p:blipFill>
          <a:blip r:embed="rId5"/>
          <a:srcRect l="25521" r="7383" b="2"/>
          <a:stretch/>
        </p:blipFill>
        <p:spPr>
          <a:xfrm>
            <a:off x="6256867" y="160867"/>
            <a:ext cx="3767328" cy="3747805"/>
          </a:xfrm>
          <a:custGeom>
            <a:avLst/>
            <a:gdLst/>
            <a:ahLst/>
            <a:cxnLst/>
            <a:rect l="l" t="t" r="r" b="b"/>
            <a:pathLst>
              <a:path w="3767328" h="3747805">
                <a:moveTo>
                  <a:pt x="0" y="0"/>
                </a:moveTo>
                <a:lnTo>
                  <a:pt x="3767328" y="0"/>
                </a:lnTo>
                <a:lnTo>
                  <a:pt x="3767328" y="2778856"/>
                </a:lnTo>
                <a:lnTo>
                  <a:pt x="1896721" y="2778856"/>
                </a:lnTo>
                <a:lnTo>
                  <a:pt x="1896721" y="3747805"/>
                </a:lnTo>
                <a:lnTo>
                  <a:pt x="0" y="3747805"/>
                </a:lnTo>
                <a:close/>
              </a:path>
            </a:pathLst>
          </a:custGeom>
        </p:spPr>
      </p:pic>
      <p:pic>
        <p:nvPicPr>
          <p:cNvPr id="10" name="Picture 9" descr="Blue arrows background">
            <a:extLst>
              <a:ext uri="{FF2B5EF4-FFF2-40B4-BE49-F238E27FC236}">
                <a16:creationId xmlns:a16="http://schemas.microsoft.com/office/drawing/2014/main" id="{7480DF21-DE52-7742-819E-D9D5B4148268}"/>
              </a:ext>
            </a:extLst>
          </p:cNvPr>
          <p:cNvPicPr>
            <a:picLocks noChangeAspect="1"/>
          </p:cNvPicPr>
          <p:nvPr/>
        </p:nvPicPr>
        <p:blipFill>
          <a:blip r:embed="rId6"/>
          <a:srcRect l="5224" r="28344" b="2"/>
          <a:stretch/>
        </p:blipFill>
        <p:spPr>
          <a:xfrm>
            <a:off x="10185061" y="160868"/>
            <a:ext cx="1846073" cy="2778854"/>
          </a:xfrm>
          <a:prstGeom prst="rect">
            <a:avLst/>
          </a:prstGeom>
        </p:spPr>
      </p:pic>
      <p:pic>
        <p:nvPicPr>
          <p:cNvPr id="18" name="Picture 17" descr="Top view of person leading large crowd">
            <a:extLst>
              <a:ext uri="{FF2B5EF4-FFF2-40B4-BE49-F238E27FC236}">
                <a16:creationId xmlns:a16="http://schemas.microsoft.com/office/drawing/2014/main" id="{8D11AB9E-363B-C248-9288-085B4151B414}"/>
              </a:ext>
            </a:extLst>
          </p:cNvPr>
          <p:cNvPicPr>
            <a:picLocks noChangeAspect="1"/>
          </p:cNvPicPr>
          <p:nvPr/>
        </p:nvPicPr>
        <p:blipFill>
          <a:blip r:embed="rId7"/>
          <a:srcRect l="14263" r="28316" b="-1"/>
          <a:stretch/>
        </p:blipFill>
        <p:spPr>
          <a:xfrm>
            <a:off x="6256867" y="4071410"/>
            <a:ext cx="1898121" cy="2644511"/>
          </a:xfrm>
          <a:prstGeom prst="rect">
            <a:avLst/>
          </a:prstGeom>
        </p:spPr>
      </p:pic>
      <p:pic>
        <p:nvPicPr>
          <p:cNvPr id="3" name="Picture 2" descr="A blue and black logo&#10;&#10;Description automatically generated">
            <a:extLst>
              <a:ext uri="{FF2B5EF4-FFF2-40B4-BE49-F238E27FC236}">
                <a16:creationId xmlns:a16="http://schemas.microsoft.com/office/drawing/2014/main" id="{88C11A93-ABB7-C7DC-2B29-00AABDD8BFC3}"/>
              </a:ext>
            </a:extLst>
          </p:cNvPr>
          <p:cNvPicPr>
            <a:picLocks noChangeAspect="1"/>
          </p:cNvPicPr>
          <p:nvPr/>
        </p:nvPicPr>
        <p:blipFill>
          <a:blip r:embed="rId8"/>
          <a:stretch>
            <a:fillRect/>
          </a:stretch>
        </p:blipFill>
        <p:spPr>
          <a:xfrm>
            <a:off x="1991390" y="6095997"/>
            <a:ext cx="1914148" cy="271273"/>
          </a:xfrm>
          <a:prstGeom prst="rect">
            <a:avLst/>
          </a:prstGeom>
        </p:spPr>
      </p:pic>
    </p:spTree>
    <p:extLst>
      <p:ext uri="{BB962C8B-B14F-4D97-AF65-F5344CB8AC3E}">
        <p14:creationId xmlns:p14="http://schemas.microsoft.com/office/powerpoint/2010/main" val="14667917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F6C66-D6D7-4A72-9928-967AEA400766}"/>
              </a:ext>
            </a:extLst>
          </p:cNvPr>
          <p:cNvSpPr>
            <a:spLocks noGrp="1"/>
          </p:cNvSpPr>
          <p:nvPr>
            <p:ph type="title"/>
          </p:nvPr>
        </p:nvSpPr>
        <p:spPr>
          <a:xfrm>
            <a:off x="1246190" y="125825"/>
            <a:ext cx="9905998" cy="1905000"/>
          </a:xfrm>
        </p:spPr>
        <p:txBody>
          <a:bodyPr anchor="ctr">
            <a:normAutofit/>
          </a:bodyPr>
          <a:lstStyle/>
          <a:p>
            <a:pPr marR="0" lvl="0" algn="ctr">
              <a:lnSpc>
                <a:spcPct val="107000"/>
              </a:lnSpc>
              <a:spcBef>
                <a:spcPts val="0"/>
              </a:spcBef>
              <a:spcAft>
                <a:spcPts val="800"/>
              </a:spcAft>
            </a:pPr>
            <a:r>
              <a:rPr lang="en-US" sz="2400" kern="100" dirty="0">
                <a:solidFill>
                  <a:schemeClr val="tx1"/>
                </a:solidFill>
                <a:effectLst/>
                <a:latin typeface="Calibri" panose="020F0502020204030204" pitchFamily="34" charset="0"/>
                <a:ea typeface="Aptos" panose="020B0004020202020204" pitchFamily="34" charset="0"/>
                <a:cs typeface="Times New Roman" panose="02020603050405020304" pitchFamily="18" charset="0"/>
              </a:rPr>
              <a:t>Here is an illustration of the warning signs of a Phishing email:</a:t>
            </a:r>
            <a:endParaRPr lang="en-US" sz="24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p:txBody>
      </p:sp>
      <p:pic>
        <p:nvPicPr>
          <p:cNvPr id="7" name="Picture 6" descr="A computer screen shot of a chat&#10;&#10;Description automatically generated">
            <a:extLst>
              <a:ext uri="{FF2B5EF4-FFF2-40B4-BE49-F238E27FC236}">
                <a16:creationId xmlns:a16="http://schemas.microsoft.com/office/drawing/2014/main" id="{4E3F68D1-3C5B-F18C-EF04-A4740FF83700}"/>
              </a:ext>
            </a:extLst>
          </p:cNvPr>
          <p:cNvPicPr>
            <a:picLocks noChangeAspect="1"/>
          </p:cNvPicPr>
          <p:nvPr/>
        </p:nvPicPr>
        <p:blipFill>
          <a:blip r:embed="rId4"/>
          <a:stretch>
            <a:fillRect/>
          </a:stretch>
        </p:blipFill>
        <p:spPr>
          <a:xfrm>
            <a:off x="879371" y="1697141"/>
            <a:ext cx="10433257" cy="4129830"/>
          </a:xfrm>
          <a:prstGeom prst="rect">
            <a:avLst/>
          </a:prstGeom>
        </p:spPr>
      </p:pic>
      <p:sp>
        <p:nvSpPr>
          <p:cNvPr id="3" name="TextBox 2">
            <a:extLst>
              <a:ext uri="{FF2B5EF4-FFF2-40B4-BE49-F238E27FC236}">
                <a16:creationId xmlns:a16="http://schemas.microsoft.com/office/drawing/2014/main" id="{D5A067DA-77FC-72DE-328D-C6A2F425E04E}"/>
              </a:ext>
            </a:extLst>
          </p:cNvPr>
          <p:cNvSpPr txBox="1"/>
          <p:nvPr/>
        </p:nvSpPr>
        <p:spPr>
          <a:xfrm>
            <a:off x="3583740" y="5940825"/>
            <a:ext cx="5024517" cy="307777"/>
          </a:xfrm>
          <a:prstGeom prst="rect">
            <a:avLst/>
          </a:prstGeom>
          <a:noFill/>
        </p:spPr>
        <p:txBody>
          <a:bodyPr wrap="none" rtlCol="0">
            <a:spAutoFit/>
          </a:bodyPr>
          <a:lstStyle/>
          <a:p>
            <a:r>
              <a:rPr lang="en-US" sz="1400" dirty="0">
                <a:effectLst/>
                <a:latin typeface="Calibri" panose="020F0502020204030204" pitchFamily="34" charset="0"/>
                <a:ea typeface="Aptos" panose="020B0004020202020204" pitchFamily="34" charset="0"/>
              </a:rPr>
              <a:t>SOURCE:  </a:t>
            </a:r>
            <a:r>
              <a:rPr lang="en-US" sz="1400" u="sng" dirty="0">
                <a:solidFill>
                  <a:srgbClr val="467886"/>
                </a:solidFill>
                <a:effectLst/>
                <a:latin typeface="Calibri" panose="020F0502020204030204" pitchFamily="34" charset="0"/>
                <a:ea typeface="Aptos" panose="020B0004020202020204" pitchFamily="34" charset="0"/>
                <a:cs typeface="Times New Roman" panose="02020603050405020304" pitchFamily="18" charset="0"/>
                <a:hlinkClick r:id="rId5"/>
              </a:rPr>
              <a:t>https://www.wm.edu/offices/it/news/use-the-clues.php</a:t>
            </a:r>
            <a:endParaRPr lang="en-US" sz="1400" dirty="0"/>
          </a:p>
        </p:txBody>
      </p:sp>
      <p:pic>
        <p:nvPicPr>
          <p:cNvPr id="4" name="Picture 3" descr="A blue and black logo&#10;&#10;Description automatically generated">
            <a:extLst>
              <a:ext uri="{FF2B5EF4-FFF2-40B4-BE49-F238E27FC236}">
                <a16:creationId xmlns:a16="http://schemas.microsoft.com/office/drawing/2014/main" id="{780F6979-B56F-E769-103C-4253F9F82E58}"/>
              </a:ext>
            </a:extLst>
          </p:cNvPr>
          <p:cNvPicPr>
            <a:picLocks noChangeAspect="1"/>
          </p:cNvPicPr>
          <p:nvPr/>
        </p:nvPicPr>
        <p:blipFill>
          <a:blip r:embed="rId6"/>
          <a:stretch>
            <a:fillRect/>
          </a:stretch>
        </p:blipFill>
        <p:spPr>
          <a:xfrm>
            <a:off x="5138924" y="6367270"/>
            <a:ext cx="1914148" cy="271273"/>
          </a:xfrm>
          <a:prstGeom prst="rect">
            <a:avLst/>
          </a:prstGeom>
        </p:spPr>
      </p:pic>
    </p:spTree>
    <p:extLst>
      <p:ext uri="{BB962C8B-B14F-4D97-AF65-F5344CB8AC3E}">
        <p14:creationId xmlns:p14="http://schemas.microsoft.com/office/powerpoint/2010/main" val="141493389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0F262FD6-3409-4039-A531-64BD4D2F99E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93813dd7ca6ad654711aa0ab317e03a3">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f11dc0ce689dd3925e84e4e35398c6e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A89A57F-CF3F-47C6-90BB-70331E72BC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11B8520-39D0-4E39-88E2-3CE8E9A6E44A}">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CF017D31-E675-491F-B600-F06278E25DA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TM03457485[[fn=Mesh]]</Template>
  <TotalTime>913</TotalTime>
  <Words>2965</Words>
  <Application>Microsoft Office PowerPoint</Application>
  <PresentationFormat>Widescreen</PresentationFormat>
  <Paragraphs>170</Paragraphs>
  <Slides>30</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Aptos</vt:lpstr>
      <vt:lpstr>Arial</vt:lpstr>
      <vt:lpstr>Calibri</vt:lpstr>
      <vt:lpstr>Century Gothic</vt:lpstr>
      <vt:lpstr>Symbol</vt:lpstr>
      <vt:lpstr>Mesh</vt:lpstr>
      <vt:lpstr>Phishing Lecture</vt:lpstr>
      <vt:lpstr>Hello, and welcome to this course.  In this class, we will review what Phishing is all about, and how to mitigate the risk from you becoming a victim.  Also, we will discover how Generative AI is now, unfortunately, being used by the Cyberattacker, in order to craft even more convincing, malicious emails.  You will be assigned a letter grade in this class; the grade you will receive will depend upon how much you participate.  Participation also includes asking questions in the chat window.  This course is designed to be in an open format, and if you have any questions (which is again, very highly recommended), please don’t hesitate to ask.  I will also be available for help even after this class is over.  The syllabus has my contact information.</vt:lpstr>
      <vt:lpstr>While most of us have heard of Phishing to some degree or another, some of us may not have heard of it before.  Therefore, a definition of it is as follows:</vt:lpstr>
      <vt:lpstr>Although Phishing is one of the most commonly used threat vectors of today, it is still actually quite old, having its first origins back in the early 1990s.  </vt:lpstr>
      <vt:lpstr>The history of Phishing, continued:</vt:lpstr>
      <vt:lpstr>The “traditional” nuances of a Phishing email include the following:</vt:lpstr>
      <vt:lpstr>The “traditional” nuances of a Phishing email include the following, continued:</vt:lpstr>
      <vt:lpstr>The “traditional” nuances of a Phishing email include the following, continued:</vt:lpstr>
      <vt:lpstr>Here is an illustration of the warning signs of a Phishing email:</vt:lpstr>
      <vt:lpstr>There are many differing kinds of Phishing attacks, and here is most of them:</vt:lpstr>
      <vt:lpstr>There are many differing kinds of Phishing attacks; here is most of them, continued:</vt:lpstr>
      <vt:lpstr>There are many differing kinds of Phishing attacks; here is most of them, Continued:</vt:lpstr>
      <vt:lpstr>Spear phishing Definition</vt:lpstr>
      <vt:lpstr>Social Engineering can be technically defined as follows</vt:lpstr>
      <vt:lpstr>Smishing can be technically defined as follows</vt:lpstr>
      <vt:lpstr>Website Spoofing can be technically defined as follows</vt:lpstr>
      <vt:lpstr>Business Email Compromised (BEC) can be technically defined as follows</vt:lpstr>
      <vt:lpstr>How Tech Impacts Phishing</vt:lpstr>
      <vt:lpstr>What About the Brain?</vt:lpstr>
      <vt:lpstr>As you can see, the datasets are fed into the AI model, the algorithm then processes it, and from there, computes the output.  There are many sub fields in AI today, such as those of Neural Networks, Machine Learning, Computer Vision, Natural Language Processing, Large Language Models, etc.  But for the rest of this class, we will focus primarily on that of Generative AI.</vt:lpstr>
      <vt:lpstr>Generative AI</vt:lpstr>
      <vt:lpstr>Understanding Generative AI</vt:lpstr>
      <vt:lpstr>Generative AI Continued:</vt:lpstr>
      <vt:lpstr>While there are many advantages and benefits to using Generative AI, it also be used for the “Dark Side” as well. Here are some examples of it:</vt:lpstr>
      <vt:lpstr>Understanding Deepfakes</vt:lpstr>
      <vt:lpstr>Understanding Deepfakes Continued</vt:lpstr>
      <vt:lpstr>how can you defend yourself against Phishing attacks?</vt:lpstr>
      <vt:lpstr>how can you defend yourself against Phishing attacks Continued</vt:lpstr>
      <vt:lpstr>Steps Businesses Need to Take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Adam and / or Bree Ann Szafranski</dc:creator>
  <cp:lastModifiedBy>Ravi Das</cp:lastModifiedBy>
  <cp:revision>8</cp:revision>
  <dcterms:created xsi:type="dcterms:W3CDTF">2024-08-24T17:00:32Z</dcterms:created>
  <dcterms:modified xsi:type="dcterms:W3CDTF">2024-09-01T00:35:22Z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